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1"/>
  </p:notesMasterIdLst>
  <p:sldIdLst>
    <p:sldId id="256" r:id="rId2"/>
    <p:sldId id="375" r:id="rId3"/>
    <p:sldId id="264" r:id="rId4"/>
    <p:sldId id="296" r:id="rId5"/>
    <p:sldId id="288" r:id="rId6"/>
    <p:sldId id="373" r:id="rId7"/>
    <p:sldId id="374" r:id="rId8"/>
    <p:sldId id="257" r:id="rId9"/>
    <p:sldId id="303" r:id="rId10"/>
    <p:sldId id="309" r:id="rId11"/>
    <p:sldId id="258" r:id="rId12"/>
    <p:sldId id="259" r:id="rId13"/>
    <p:sldId id="260" r:id="rId14"/>
    <p:sldId id="261" r:id="rId15"/>
    <p:sldId id="262" r:id="rId16"/>
    <p:sldId id="300" r:id="rId17"/>
    <p:sldId id="311" r:id="rId18"/>
    <p:sldId id="333" r:id="rId19"/>
    <p:sldId id="334" r:id="rId20"/>
    <p:sldId id="332" r:id="rId21"/>
    <p:sldId id="295" r:id="rId22"/>
    <p:sldId id="263" r:id="rId23"/>
    <p:sldId id="335" r:id="rId24"/>
    <p:sldId id="381" r:id="rId25"/>
    <p:sldId id="382" r:id="rId26"/>
    <p:sldId id="383" r:id="rId27"/>
    <p:sldId id="354" r:id="rId28"/>
    <p:sldId id="347" r:id="rId29"/>
    <p:sldId id="349" r:id="rId30"/>
    <p:sldId id="384" r:id="rId31"/>
    <p:sldId id="266" r:id="rId32"/>
    <p:sldId id="306" r:id="rId33"/>
    <p:sldId id="267" r:id="rId34"/>
    <p:sldId id="281" r:id="rId35"/>
    <p:sldId id="268" r:id="rId36"/>
    <p:sldId id="269" r:id="rId37"/>
    <p:sldId id="270" r:id="rId38"/>
    <p:sldId id="271" r:id="rId39"/>
    <p:sldId id="298" r:id="rId40"/>
    <p:sldId id="355" r:id="rId41"/>
    <p:sldId id="356" r:id="rId42"/>
    <p:sldId id="302" r:id="rId43"/>
    <p:sldId id="307" r:id="rId44"/>
    <p:sldId id="308" r:id="rId45"/>
    <p:sldId id="312" r:id="rId46"/>
    <p:sldId id="314" r:id="rId47"/>
    <p:sldId id="315" r:id="rId48"/>
    <p:sldId id="316" r:id="rId49"/>
    <p:sldId id="317" r:id="rId50"/>
    <p:sldId id="318" r:id="rId51"/>
    <p:sldId id="327" r:id="rId52"/>
    <p:sldId id="328" r:id="rId53"/>
    <p:sldId id="329" r:id="rId54"/>
    <p:sldId id="330" r:id="rId55"/>
    <p:sldId id="331" r:id="rId56"/>
    <p:sldId id="282" r:id="rId57"/>
    <p:sldId id="283" r:id="rId58"/>
    <p:sldId id="357" r:id="rId59"/>
    <p:sldId id="358" r:id="rId60"/>
    <p:sldId id="359" r:id="rId61"/>
    <p:sldId id="361" r:id="rId62"/>
    <p:sldId id="363" r:id="rId63"/>
    <p:sldId id="299" r:id="rId64"/>
    <p:sldId id="284" r:id="rId65"/>
    <p:sldId id="367" r:id="rId66"/>
    <p:sldId id="364" r:id="rId67"/>
    <p:sldId id="285" r:id="rId68"/>
    <p:sldId id="365" r:id="rId69"/>
    <p:sldId id="390" r:id="rId70"/>
    <p:sldId id="366" r:id="rId71"/>
    <p:sldId id="369" r:id="rId72"/>
    <p:sldId id="370" r:id="rId73"/>
    <p:sldId id="371" r:id="rId74"/>
    <p:sldId id="372" r:id="rId75"/>
    <p:sldId id="368" r:id="rId76"/>
    <p:sldId id="286" r:id="rId77"/>
    <p:sldId id="290" r:id="rId78"/>
    <p:sldId id="304" r:id="rId79"/>
    <p:sldId id="385" r:id="rId80"/>
    <p:sldId id="386" r:id="rId81"/>
    <p:sldId id="387" r:id="rId82"/>
    <p:sldId id="289" r:id="rId83"/>
    <p:sldId id="376" r:id="rId84"/>
    <p:sldId id="291" r:id="rId85"/>
    <p:sldId id="292" r:id="rId86"/>
    <p:sldId id="389" r:id="rId87"/>
    <p:sldId id="388" r:id="rId88"/>
    <p:sldId id="293" r:id="rId89"/>
    <p:sldId id="310"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8423" autoAdjust="0"/>
  </p:normalViewPr>
  <p:slideViewPr>
    <p:cSldViewPr snapToGrid="0">
      <p:cViewPr varScale="1">
        <p:scale>
          <a:sx n="66" d="100"/>
          <a:sy n="66" d="100"/>
        </p:scale>
        <p:origin x="864" y="60"/>
      </p:cViewPr>
      <p:guideLst>
        <p:guide orient="horz" pos="2160"/>
        <p:guide pos="3840"/>
      </p:guideLst>
    </p:cSldViewPr>
  </p:slideViewPr>
  <p:outlineViewPr>
    <p:cViewPr>
      <p:scale>
        <a:sx n="33" d="100"/>
        <a:sy n="33" d="100"/>
      </p:scale>
      <p:origin x="0" y="-41406"/>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200" d="100"/>
          <a:sy n="200" d="100"/>
        </p:scale>
        <p:origin x="-588" y="-43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AF0C3-2721-48B5-8E80-BE8F4CC051E1}" type="doc">
      <dgm:prSet loTypeId="urn:microsoft.com/office/officeart/2005/8/layout/hList6" loCatId="list" qsTypeId="urn:microsoft.com/office/officeart/2005/8/quickstyle/simple3" qsCatId="simple" csTypeId="urn:microsoft.com/office/officeart/2005/8/colors/colorful3" csCatId="colorful" phldr="1"/>
      <dgm:spPr/>
      <dgm:t>
        <a:bodyPr/>
        <a:lstStyle/>
        <a:p>
          <a:endParaRPr lang="fr-FR"/>
        </a:p>
      </dgm:t>
    </dgm:pt>
    <dgm:pt modelId="{FC13F4D9-89FD-4A9B-8444-6D67D78BDB4B}">
      <dgm:prSet phldrT="[Texte]" custT="1"/>
      <dgm:spPr/>
      <dgm:t>
        <a:bodyPr/>
        <a:lstStyle/>
        <a:p>
          <a:r>
            <a:rPr lang="fr-FR" sz="2000" dirty="0"/>
            <a:t>SCCC</a:t>
          </a:r>
        </a:p>
      </dgm:t>
    </dgm:pt>
    <dgm:pt modelId="{6B7C542F-658A-481E-B38C-362168A41D8E}" type="parTrans" cxnId="{1F6F0E33-5109-4F11-B851-947CDC39C680}">
      <dgm:prSet/>
      <dgm:spPr/>
      <dgm:t>
        <a:bodyPr/>
        <a:lstStyle/>
        <a:p>
          <a:endParaRPr lang="fr-FR"/>
        </a:p>
      </dgm:t>
    </dgm:pt>
    <dgm:pt modelId="{86154E15-3267-49B9-9F5F-719CA3837802}" type="sibTrans" cxnId="{1F6F0E33-5109-4F11-B851-947CDC39C680}">
      <dgm:prSet/>
      <dgm:spPr/>
      <dgm:t>
        <a:bodyPr/>
        <a:lstStyle/>
        <a:p>
          <a:endParaRPr lang="fr-FR"/>
        </a:p>
      </dgm:t>
    </dgm:pt>
    <dgm:pt modelId="{F9BE174D-3230-4C1C-9A3F-1937D5804050}">
      <dgm:prSet phldrT="[Texte]" custT="1"/>
      <dgm:spPr/>
      <dgm:t>
        <a:bodyPr/>
        <a:lstStyle/>
        <a:p>
          <a:r>
            <a:rPr lang="fr-FR" sz="1800" dirty="0"/>
            <a:t>Programmes plus simples en adéquation avec le socle</a:t>
          </a:r>
        </a:p>
      </dgm:t>
    </dgm:pt>
    <dgm:pt modelId="{61C97F93-C266-4F46-86D4-C30324D01424}" type="sibTrans" cxnId="{00D99C85-278D-48EE-9500-5D06A8A794C1}">
      <dgm:prSet/>
      <dgm:spPr/>
      <dgm:t>
        <a:bodyPr/>
        <a:lstStyle/>
        <a:p>
          <a:endParaRPr lang="fr-FR"/>
        </a:p>
      </dgm:t>
    </dgm:pt>
    <dgm:pt modelId="{B8D1654E-43EA-4BF2-BAA0-A8DD45A9E04C}" type="parTrans" cxnId="{00D99C85-278D-48EE-9500-5D06A8A794C1}">
      <dgm:prSet/>
      <dgm:spPr/>
      <dgm:t>
        <a:bodyPr/>
        <a:lstStyle/>
        <a:p>
          <a:endParaRPr lang="fr-FR"/>
        </a:p>
      </dgm:t>
    </dgm:pt>
    <dgm:pt modelId="{26915741-83C7-4FC7-940A-F02EC35DA621}">
      <dgm:prSet phldrT="[Texte]" custT="1"/>
      <dgm:spPr/>
      <dgm:t>
        <a:bodyPr/>
        <a:lstStyle/>
        <a:p>
          <a:r>
            <a:rPr lang="fr-FR" sz="1800" dirty="0"/>
            <a:t>Des instances pédagogiques redéfinies</a:t>
          </a:r>
        </a:p>
      </dgm:t>
    </dgm:pt>
    <dgm:pt modelId="{2C44A78C-B3E3-45EE-80E4-CC000B2E10C1}" type="sibTrans" cxnId="{C2ACF8D8-47DF-4A54-9308-86BDE4359147}">
      <dgm:prSet/>
      <dgm:spPr/>
      <dgm:t>
        <a:bodyPr/>
        <a:lstStyle/>
        <a:p>
          <a:endParaRPr lang="fr-FR"/>
        </a:p>
      </dgm:t>
    </dgm:pt>
    <dgm:pt modelId="{49685D5E-3277-40D6-B411-F6F48C67BE0C}" type="parTrans" cxnId="{C2ACF8D8-47DF-4A54-9308-86BDE4359147}">
      <dgm:prSet/>
      <dgm:spPr/>
      <dgm:t>
        <a:bodyPr/>
        <a:lstStyle/>
        <a:p>
          <a:endParaRPr lang="fr-FR"/>
        </a:p>
      </dgm:t>
    </dgm:pt>
    <dgm:pt modelId="{F7D2A30F-43A9-457E-8788-3717AB2A33A4}">
      <dgm:prSet phldrT="[Texte]"/>
      <dgm:spPr/>
      <dgm:t>
        <a:bodyPr/>
        <a:lstStyle/>
        <a:p>
          <a:r>
            <a:rPr lang="fr-FR" dirty="0"/>
            <a:t>Les</a:t>
          </a:r>
          <a:r>
            <a:rPr lang="fr-FR" baseline="0" dirty="0"/>
            <a:t> parcours élèves</a:t>
          </a:r>
          <a:endParaRPr lang="fr-FR" dirty="0"/>
        </a:p>
      </dgm:t>
    </dgm:pt>
    <dgm:pt modelId="{732ED058-080A-47B6-91D9-6A64AFD0442D}" type="sibTrans" cxnId="{85EEBD3B-D6BA-4D45-918B-6BABFC1697E3}">
      <dgm:prSet/>
      <dgm:spPr/>
      <dgm:t>
        <a:bodyPr/>
        <a:lstStyle/>
        <a:p>
          <a:endParaRPr lang="fr-FR"/>
        </a:p>
      </dgm:t>
    </dgm:pt>
    <dgm:pt modelId="{407F5E19-6071-4A87-9872-CEB3F842EE6E}" type="parTrans" cxnId="{85EEBD3B-D6BA-4D45-918B-6BABFC1697E3}">
      <dgm:prSet/>
      <dgm:spPr/>
      <dgm:t>
        <a:bodyPr/>
        <a:lstStyle/>
        <a:p>
          <a:endParaRPr lang="fr-FR"/>
        </a:p>
      </dgm:t>
    </dgm:pt>
    <dgm:pt modelId="{566FA1B6-5EF5-4900-8A96-17D34B4C56AB}">
      <dgm:prSet phldrT="[Texte]" custT="1"/>
      <dgm:spPr/>
      <dgm:t>
        <a:bodyPr/>
        <a:lstStyle/>
        <a:p>
          <a:r>
            <a:rPr lang="fr-FR" sz="2000" dirty="0"/>
            <a:t>Des nouveaux cycles</a:t>
          </a:r>
        </a:p>
      </dgm:t>
    </dgm:pt>
    <dgm:pt modelId="{7B56A512-952D-4A38-BA35-DE7C8C85A0FA}" type="sibTrans" cxnId="{33E31AF9-616A-421B-83F1-EB873DF66F88}">
      <dgm:prSet/>
      <dgm:spPr/>
      <dgm:t>
        <a:bodyPr/>
        <a:lstStyle/>
        <a:p>
          <a:endParaRPr lang="fr-FR"/>
        </a:p>
      </dgm:t>
    </dgm:pt>
    <dgm:pt modelId="{C36CE3E2-0E78-4641-9AEB-A1F4A9DA708F}" type="parTrans" cxnId="{33E31AF9-616A-421B-83F1-EB873DF66F88}">
      <dgm:prSet/>
      <dgm:spPr/>
      <dgm:t>
        <a:bodyPr/>
        <a:lstStyle/>
        <a:p>
          <a:endParaRPr lang="fr-FR"/>
        </a:p>
      </dgm:t>
    </dgm:pt>
    <dgm:pt modelId="{2AC98979-B76D-4A52-8EDC-B61645222E31}">
      <dgm:prSet phldrT="[Texte]" custT="1"/>
      <dgm:spPr/>
      <dgm:t>
        <a:bodyPr/>
        <a:lstStyle/>
        <a:p>
          <a:r>
            <a:rPr lang="fr-FR" sz="1800" dirty="0"/>
            <a:t>Nouvelles</a:t>
          </a:r>
        </a:p>
        <a:p>
          <a:r>
            <a:rPr lang="fr-FR" sz="1800" dirty="0"/>
            <a:t>pratiques pédagogiques</a:t>
          </a:r>
        </a:p>
      </dgm:t>
    </dgm:pt>
    <dgm:pt modelId="{A1FEEF8B-DF1F-41A4-BEBB-6AA7E5B26FFB}" type="sibTrans" cxnId="{32EA6224-4838-4311-9CCE-9C0B9918515B}">
      <dgm:prSet/>
      <dgm:spPr/>
      <dgm:t>
        <a:bodyPr/>
        <a:lstStyle/>
        <a:p>
          <a:endParaRPr lang="fr-FR"/>
        </a:p>
      </dgm:t>
    </dgm:pt>
    <dgm:pt modelId="{307B8929-975A-47B0-8DEC-A17D5E34386D}" type="parTrans" cxnId="{32EA6224-4838-4311-9CCE-9C0B9918515B}">
      <dgm:prSet/>
      <dgm:spPr/>
      <dgm:t>
        <a:bodyPr/>
        <a:lstStyle/>
        <a:p>
          <a:endParaRPr lang="fr-FR"/>
        </a:p>
      </dgm:t>
    </dgm:pt>
    <dgm:pt modelId="{07D0FBB9-46B0-4AA4-A42B-134888C1DABB}" type="pres">
      <dgm:prSet presAssocID="{1A8AF0C3-2721-48B5-8E80-BE8F4CC051E1}" presName="Name0" presStyleCnt="0">
        <dgm:presLayoutVars>
          <dgm:dir/>
          <dgm:resizeHandles val="exact"/>
        </dgm:presLayoutVars>
      </dgm:prSet>
      <dgm:spPr/>
      <dgm:t>
        <a:bodyPr/>
        <a:lstStyle/>
        <a:p>
          <a:endParaRPr lang="fr-FR"/>
        </a:p>
      </dgm:t>
    </dgm:pt>
    <dgm:pt modelId="{0A142836-E556-4BAB-8692-281FC4F4F759}" type="pres">
      <dgm:prSet presAssocID="{2AC98979-B76D-4A52-8EDC-B61645222E31}" presName="node" presStyleLbl="node1" presStyleIdx="0" presStyleCnt="6">
        <dgm:presLayoutVars>
          <dgm:bulletEnabled val="1"/>
        </dgm:presLayoutVars>
      </dgm:prSet>
      <dgm:spPr/>
      <dgm:t>
        <a:bodyPr/>
        <a:lstStyle/>
        <a:p>
          <a:endParaRPr lang="fr-FR"/>
        </a:p>
      </dgm:t>
    </dgm:pt>
    <dgm:pt modelId="{A686B401-4741-487C-B136-9D3A3D7719F2}" type="pres">
      <dgm:prSet presAssocID="{A1FEEF8B-DF1F-41A4-BEBB-6AA7E5B26FFB}" presName="sibTrans" presStyleCnt="0"/>
      <dgm:spPr/>
    </dgm:pt>
    <dgm:pt modelId="{5509FDAB-50EE-483A-9E93-C57666F11B57}" type="pres">
      <dgm:prSet presAssocID="{566FA1B6-5EF5-4900-8A96-17D34B4C56AB}" presName="node" presStyleLbl="node1" presStyleIdx="1" presStyleCnt="6">
        <dgm:presLayoutVars>
          <dgm:bulletEnabled val="1"/>
        </dgm:presLayoutVars>
      </dgm:prSet>
      <dgm:spPr/>
      <dgm:t>
        <a:bodyPr/>
        <a:lstStyle/>
        <a:p>
          <a:endParaRPr lang="fr-FR"/>
        </a:p>
      </dgm:t>
    </dgm:pt>
    <dgm:pt modelId="{E425EA43-2DBC-44F0-90A5-8DCA3E176164}" type="pres">
      <dgm:prSet presAssocID="{7B56A512-952D-4A38-BA35-DE7C8C85A0FA}" presName="sibTrans" presStyleCnt="0"/>
      <dgm:spPr/>
    </dgm:pt>
    <dgm:pt modelId="{369CA604-EDD0-4D57-A508-2E0874CB6CE2}" type="pres">
      <dgm:prSet presAssocID="{F7D2A30F-43A9-457E-8788-3717AB2A33A4}" presName="node" presStyleLbl="node1" presStyleIdx="2" presStyleCnt="6">
        <dgm:presLayoutVars>
          <dgm:bulletEnabled val="1"/>
        </dgm:presLayoutVars>
      </dgm:prSet>
      <dgm:spPr/>
      <dgm:t>
        <a:bodyPr/>
        <a:lstStyle/>
        <a:p>
          <a:endParaRPr lang="fr-FR"/>
        </a:p>
      </dgm:t>
    </dgm:pt>
    <dgm:pt modelId="{5F87F6D6-274C-4D16-BF61-7019EB9BB028}" type="pres">
      <dgm:prSet presAssocID="{732ED058-080A-47B6-91D9-6A64AFD0442D}" presName="sibTrans" presStyleCnt="0"/>
      <dgm:spPr/>
    </dgm:pt>
    <dgm:pt modelId="{52670E08-B483-4EC7-A78B-A8333A17D424}" type="pres">
      <dgm:prSet presAssocID="{26915741-83C7-4FC7-940A-F02EC35DA621}" presName="node" presStyleLbl="node1" presStyleIdx="3" presStyleCnt="6">
        <dgm:presLayoutVars>
          <dgm:bulletEnabled val="1"/>
        </dgm:presLayoutVars>
      </dgm:prSet>
      <dgm:spPr/>
      <dgm:t>
        <a:bodyPr/>
        <a:lstStyle/>
        <a:p>
          <a:endParaRPr lang="fr-FR"/>
        </a:p>
      </dgm:t>
    </dgm:pt>
    <dgm:pt modelId="{9036F0DA-8427-441C-AE01-AFB4B1225DD5}" type="pres">
      <dgm:prSet presAssocID="{2C44A78C-B3E3-45EE-80E4-CC000B2E10C1}" presName="sibTrans" presStyleCnt="0"/>
      <dgm:spPr/>
    </dgm:pt>
    <dgm:pt modelId="{F6642581-80F0-4297-8736-0747100F452E}" type="pres">
      <dgm:prSet presAssocID="{F9BE174D-3230-4C1C-9A3F-1937D5804050}" presName="node" presStyleLbl="node1" presStyleIdx="4" presStyleCnt="6">
        <dgm:presLayoutVars>
          <dgm:bulletEnabled val="1"/>
        </dgm:presLayoutVars>
      </dgm:prSet>
      <dgm:spPr/>
      <dgm:t>
        <a:bodyPr/>
        <a:lstStyle/>
        <a:p>
          <a:endParaRPr lang="fr-FR"/>
        </a:p>
      </dgm:t>
    </dgm:pt>
    <dgm:pt modelId="{279BE1D0-5640-4030-AF16-A9404C9408FE}" type="pres">
      <dgm:prSet presAssocID="{61C97F93-C266-4F46-86D4-C30324D01424}" presName="sibTrans" presStyleCnt="0"/>
      <dgm:spPr/>
    </dgm:pt>
    <dgm:pt modelId="{A072AC0F-9660-4817-A4EB-E0BB80DBF306}" type="pres">
      <dgm:prSet presAssocID="{FC13F4D9-89FD-4A9B-8444-6D67D78BDB4B}" presName="node" presStyleLbl="node1" presStyleIdx="5" presStyleCnt="6">
        <dgm:presLayoutVars>
          <dgm:bulletEnabled val="1"/>
        </dgm:presLayoutVars>
      </dgm:prSet>
      <dgm:spPr/>
      <dgm:t>
        <a:bodyPr/>
        <a:lstStyle/>
        <a:p>
          <a:endParaRPr lang="fr-FR"/>
        </a:p>
      </dgm:t>
    </dgm:pt>
  </dgm:ptLst>
  <dgm:cxnLst>
    <dgm:cxn modelId="{00D99C85-278D-48EE-9500-5D06A8A794C1}" srcId="{1A8AF0C3-2721-48B5-8E80-BE8F4CC051E1}" destId="{F9BE174D-3230-4C1C-9A3F-1937D5804050}" srcOrd="4" destOrd="0" parTransId="{B8D1654E-43EA-4BF2-BAA0-A8DD45A9E04C}" sibTransId="{61C97F93-C266-4F46-86D4-C30324D01424}"/>
    <dgm:cxn modelId="{1F6F0E33-5109-4F11-B851-947CDC39C680}" srcId="{1A8AF0C3-2721-48B5-8E80-BE8F4CC051E1}" destId="{FC13F4D9-89FD-4A9B-8444-6D67D78BDB4B}" srcOrd="5" destOrd="0" parTransId="{6B7C542F-658A-481E-B38C-362168A41D8E}" sibTransId="{86154E15-3267-49B9-9F5F-719CA3837802}"/>
    <dgm:cxn modelId="{33E31AF9-616A-421B-83F1-EB873DF66F88}" srcId="{1A8AF0C3-2721-48B5-8E80-BE8F4CC051E1}" destId="{566FA1B6-5EF5-4900-8A96-17D34B4C56AB}" srcOrd="1" destOrd="0" parTransId="{C36CE3E2-0E78-4641-9AEB-A1F4A9DA708F}" sibTransId="{7B56A512-952D-4A38-BA35-DE7C8C85A0FA}"/>
    <dgm:cxn modelId="{D67F1E9E-E1DD-459C-BDC8-4A2CC874752C}" type="presOf" srcId="{1A8AF0C3-2721-48B5-8E80-BE8F4CC051E1}" destId="{07D0FBB9-46B0-4AA4-A42B-134888C1DABB}" srcOrd="0" destOrd="0" presId="urn:microsoft.com/office/officeart/2005/8/layout/hList6"/>
    <dgm:cxn modelId="{8D7A6BB6-EC4B-4621-A77E-BD803FC06485}" type="presOf" srcId="{F7D2A30F-43A9-457E-8788-3717AB2A33A4}" destId="{369CA604-EDD0-4D57-A508-2E0874CB6CE2}" srcOrd="0" destOrd="0" presId="urn:microsoft.com/office/officeart/2005/8/layout/hList6"/>
    <dgm:cxn modelId="{C2ACF8D8-47DF-4A54-9308-86BDE4359147}" srcId="{1A8AF0C3-2721-48B5-8E80-BE8F4CC051E1}" destId="{26915741-83C7-4FC7-940A-F02EC35DA621}" srcOrd="3" destOrd="0" parTransId="{49685D5E-3277-40D6-B411-F6F48C67BE0C}" sibTransId="{2C44A78C-B3E3-45EE-80E4-CC000B2E10C1}"/>
    <dgm:cxn modelId="{1844021B-B997-48A3-8CE4-A8582E83A320}" type="presOf" srcId="{2AC98979-B76D-4A52-8EDC-B61645222E31}" destId="{0A142836-E556-4BAB-8692-281FC4F4F759}" srcOrd="0" destOrd="0" presId="urn:microsoft.com/office/officeart/2005/8/layout/hList6"/>
    <dgm:cxn modelId="{7E20FD21-A895-49D5-8261-65DCBA563F14}" type="presOf" srcId="{FC13F4D9-89FD-4A9B-8444-6D67D78BDB4B}" destId="{A072AC0F-9660-4817-A4EB-E0BB80DBF306}" srcOrd="0" destOrd="0" presId="urn:microsoft.com/office/officeart/2005/8/layout/hList6"/>
    <dgm:cxn modelId="{8B36EE99-A99E-4E10-8417-0FF58092E490}" type="presOf" srcId="{26915741-83C7-4FC7-940A-F02EC35DA621}" destId="{52670E08-B483-4EC7-A78B-A8333A17D424}" srcOrd="0" destOrd="0" presId="urn:microsoft.com/office/officeart/2005/8/layout/hList6"/>
    <dgm:cxn modelId="{32EA6224-4838-4311-9CCE-9C0B9918515B}" srcId="{1A8AF0C3-2721-48B5-8E80-BE8F4CC051E1}" destId="{2AC98979-B76D-4A52-8EDC-B61645222E31}" srcOrd="0" destOrd="0" parTransId="{307B8929-975A-47B0-8DEC-A17D5E34386D}" sibTransId="{A1FEEF8B-DF1F-41A4-BEBB-6AA7E5B26FFB}"/>
    <dgm:cxn modelId="{51DD56B7-74B4-4E2E-AE1C-54C3D4DFBAB4}" type="presOf" srcId="{566FA1B6-5EF5-4900-8A96-17D34B4C56AB}" destId="{5509FDAB-50EE-483A-9E93-C57666F11B57}" srcOrd="0" destOrd="0" presId="urn:microsoft.com/office/officeart/2005/8/layout/hList6"/>
    <dgm:cxn modelId="{3FA29AF9-34AE-467E-87FE-C1D9BD694602}" type="presOf" srcId="{F9BE174D-3230-4C1C-9A3F-1937D5804050}" destId="{F6642581-80F0-4297-8736-0747100F452E}" srcOrd="0" destOrd="0" presId="urn:microsoft.com/office/officeart/2005/8/layout/hList6"/>
    <dgm:cxn modelId="{85EEBD3B-D6BA-4D45-918B-6BABFC1697E3}" srcId="{1A8AF0C3-2721-48B5-8E80-BE8F4CC051E1}" destId="{F7D2A30F-43A9-457E-8788-3717AB2A33A4}" srcOrd="2" destOrd="0" parTransId="{407F5E19-6071-4A87-9872-CEB3F842EE6E}" sibTransId="{732ED058-080A-47B6-91D9-6A64AFD0442D}"/>
    <dgm:cxn modelId="{D688E903-D89C-406A-A692-32BDD4F16F11}" type="presParOf" srcId="{07D0FBB9-46B0-4AA4-A42B-134888C1DABB}" destId="{0A142836-E556-4BAB-8692-281FC4F4F759}" srcOrd="0" destOrd="0" presId="urn:microsoft.com/office/officeart/2005/8/layout/hList6"/>
    <dgm:cxn modelId="{C135C7A9-F4B4-4B63-BEFD-BA3F1D8247E3}" type="presParOf" srcId="{07D0FBB9-46B0-4AA4-A42B-134888C1DABB}" destId="{A686B401-4741-487C-B136-9D3A3D7719F2}" srcOrd="1" destOrd="0" presId="urn:microsoft.com/office/officeart/2005/8/layout/hList6"/>
    <dgm:cxn modelId="{61F04385-9121-4281-BA48-ACC1D6E09207}" type="presParOf" srcId="{07D0FBB9-46B0-4AA4-A42B-134888C1DABB}" destId="{5509FDAB-50EE-483A-9E93-C57666F11B57}" srcOrd="2" destOrd="0" presId="urn:microsoft.com/office/officeart/2005/8/layout/hList6"/>
    <dgm:cxn modelId="{F4FB5AE6-BCF9-4282-BD98-FE4673EE4A75}" type="presParOf" srcId="{07D0FBB9-46B0-4AA4-A42B-134888C1DABB}" destId="{E425EA43-2DBC-44F0-90A5-8DCA3E176164}" srcOrd="3" destOrd="0" presId="urn:microsoft.com/office/officeart/2005/8/layout/hList6"/>
    <dgm:cxn modelId="{124AA1DB-96B0-42C3-8AAD-797255BFE778}" type="presParOf" srcId="{07D0FBB9-46B0-4AA4-A42B-134888C1DABB}" destId="{369CA604-EDD0-4D57-A508-2E0874CB6CE2}" srcOrd="4" destOrd="0" presId="urn:microsoft.com/office/officeart/2005/8/layout/hList6"/>
    <dgm:cxn modelId="{D67AB21A-ACC9-475C-AE29-625B1EED145F}" type="presParOf" srcId="{07D0FBB9-46B0-4AA4-A42B-134888C1DABB}" destId="{5F87F6D6-274C-4D16-BF61-7019EB9BB028}" srcOrd="5" destOrd="0" presId="urn:microsoft.com/office/officeart/2005/8/layout/hList6"/>
    <dgm:cxn modelId="{16020788-F9C7-4AEB-BB13-F5EBCCC44029}" type="presParOf" srcId="{07D0FBB9-46B0-4AA4-A42B-134888C1DABB}" destId="{52670E08-B483-4EC7-A78B-A8333A17D424}" srcOrd="6" destOrd="0" presId="urn:microsoft.com/office/officeart/2005/8/layout/hList6"/>
    <dgm:cxn modelId="{0FD99AE8-86BA-4C78-816A-B7A89097EA74}" type="presParOf" srcId="{07D0FBB9-46B0-4AA4-A42B-134888C1DABB}" destId="{9036F0DA-8427-441C-AE01-AFB4B1225DD5}" srcOrd="7" destOrd="0" presId="urn:microsoft.com/office/officeart/2005/8/layout/hList6"/>
    <dgm:cxn modelId="{449076BB-CD16-45D0-B5C0-1F539C259BB9}" type="presParOf" srcId="{07D0FBB9-46B0-4AA4-A42B-134888C1DABB}" destId="{F6642581-80F0-4297-8736-0747100F452E}" srcOrd="8" destOrd="0" presId="urn:microsoft.com/office/officeart/2005/8/layout/hList6"/>
    <dgm:cxn modelId="{5B8D2E0D-3CB1-47E9-A1DD-9CB34301B2A2}" type="presParOf" srcId="{07D0FBB9-46B0-4AA4-A42B-134888C1DABB}" destId="{279BE1D0-5640-4030-AF16-A9404C9408FE}" srcOrd="9" destOrd="0" presId="urn:microsoft.com/office/officeart/2005/8/layout/hList6"/>
    <dgm:cxn modelId="{094FA0DB-2927-4EB2-94E4-07A7B1AA5F4B}" type="presParOf" srcId="{07D0FBB9-46B0-4AA4-A42B-134888C1DABB}" destId="{A072AC0F-9660-4817-A4EB-E0BB80DBF306}"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4AE87-4C2F-034E-AFC5-A819D6925D30}"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fr-FR"/>
        </a:p>
      </dgm:t>
    </dgm:pt>
    <dgm:pt modelId="{D1773E54-81D7-4941-BAF6-28ADE2C6860B}">
      <dgm:prSet phldrT="[Texte]"/>
      <dgm:spPr>
        <a:ln>
          <a:solidFill>
            <a:srgbClr val="FFC1EF"/>
          </a:solidFill>
        </a:ln>
      </dgm:spPr>
      <dgm:t>
        <a:bodyPr/>
        <a:lstStyle/>
        <a:p>
          <a:r>
            <a:rPr lang="fr-FR" dirty="0"/>
            <a:t>26 h</a:t>
          </a:r>
        </a:p>
      </dgm:t>
    </dgm:pt>
    <dgm:pt modelId="{30CD9DEE-A5EF-FC44-83FD-B777D31DB724}" type="parTrans" cxnId="{1CC0E88A-A83D-C143-A78B-38728F2E58AC}">
      <dgm:prSet/>
      <dgm:spPr/>
      <dgm:t>
        <a:bodyPr/>
        <a:lstStyle/>
        <a:p>
          <a:endParaRPr lang="fr-FR"/>
        </a:p>
      </dgm:t>
    </dgm:pt>
    <dgm:pt modelId="{2D976DF1-F345-FA4E-B455-A690721E5025}" type="sibTrans" cxnId="{1CC0E88A-A83D-C143-A78B-38728F2E58AC}">
      <dgm:prSet/>
      <dgm:spPr/>
      <dgm:t>
        <a:bodyPr/>
        <a:lstStyle/>
        <a:p>
          <a:endParaRPr lang="fr-FR"/>
        </a:p>
      </dgm:t>
    </dgm:pt>
    <dgm:pt modelId="{ED82E4B6-37B4-9240-AA16-0FA67F0F972D}">
      <dgm:prSet phldrT="[Texte]"/>
      <dgm:spPr/>
      <dgm:t>
        <a:bodyPr/>
        <a:lstStyle/>
        <a:p>
          <a:r>
            <a:rPr lang="fr-FR" dirty="0"/>
            <a:t>26 heures de cours pour tous les élèves à tous les niveaux (auxquelles peuvent s’ajouter 2 ou 3 h en cycle 4)</a:t>
          </a:r>
        </a:p>
      </dgm:t>
    </dgm:pt>
    <dgm:pt modelId="{8EE60CDC-4201-BE49-AA3A-93CB821EFA57}" type="parTrans" cxnId="{C446CA5D-E734-A44D-B239-4F05B2F94F1E}">
      <dgm:prSet/>
      <dgm:spPr/>
      <dgm:t>
        <a:bodyPr/>
        <a:lstStyle/>
        <a:p>
          <a:endParaRPr lang="fr-FR"/>
        </a:p>
      </dgm:t>
    </dgm:pt>
    <dgm:pt modelId="{06E93699-4CB7-8D47-A500-CEE9612E5824}" type="sibTrans" cxnId="{C446CA5D-E734-A44D-B239-4F05B2F94F1E}">
      <dgm:prSet/>
      <dgm:spPr/>
      <dgm:t>
        <a:bodyPr/>
        <a:lstStyle/>
        <a:p>
          <a:endParaRPr lang="fr-FR"/>
        </a:p>
      </dgm:t>
    </dgm:pt>
    <dgm:pt modelId="{04C8D3F2-0694-E148-BAF6-981667CB1082}">
      <dgm:prSet phldrT="[Texte]"/>
      <dgm:spPr/>
      <dgm:t>
        <a:bodyPr/>
        <a:lstStyle/>
        <a:p>
          <a:r>
            <a:rPr lang="fr-FR" dirty="0"/>
            <a:t>1,5 h</a:t>
          </a:r>
        </a:p>
      </dgm:t>
    </dgm:pt>
    <dgm:pt modelId="{3CD9EFFF-71C7-1141-8EB1-5C1BE82E6437}" type="parTrans" cxnId="{F5D95CF5-0D59-D646-87D1-EA1596659C99}">
      <dgm:prSet/>
      <dgm:spPr/>
      <dgm:t>
        <a:bodyPr/>
        <a:lstStyle/>
        <a:p>
          <a:endParaRPr lang="fr-FR"/>
        </a:p>
      </dgm:t>
    </dgm:pt>
    <dgm:pt modelId="{918FDDB5-9B6C-3643-92AB-CD9C7BBF58E9}" type="sibTrans" cxnId="{F5D95CF5-0D59-D646-87D1-EA1596659C99}">
      <dgm:prSet/>
      <dgm:spPr/>
      <dgm:t>
        <a:bodyPr/>
        <a:lstStyle/>
        <a:p>
          <a:endParaRPr lang="fr-FR"/>
        </a:p>
      </dgm:t>
    </dgm:pt>
    <dgm:pt modelId="{912D57BF-C891-7341-A794-8C41571AF4BF}">
      <dgm:prSet phldrT="[Texte]"/>
      <dgm:spPr/>
      <dgm:t>
        <a:bodyPr/>
        <a:lstStyle/>
        <a:p>
          <a:r>
            <a:rPr lang="fr-FR" dirty="0"/>
            <a:t>Une pause méridienne d’une durée minimale de 1 heure trente pour tous les élèves </a:t>
          </a:r>
        </a:p>
      </dgm:t>
    </dgm:pt>
    <dgm:pt modelId="{70659DED-9A64-C14E-B1B0-48C4356D7AD4}" type="parTrans" cxnId="{1E896828-F721-9441-9C25-4707DC5A7168}">
      <dgm:prSet/>
      <dgm:spPr/>
      <dgm:t>
        <a:bodyPr/>
        <a:lstStyle/>
        <a:p>
          <a:endParaRPr lang="fr-FR"/>
        </a:p>
      </dgm:t>
    </dgm:pt>
    <dgm:pt modelId="{59CB02BE-B48D-DD49-8379-9116B187181F}" type="sibTrans" cxnId="{1E896828-F721-9441-9C25-4707DC5A7168}">
      <dgm:prSet/>
      <dgm:spPr/>
      <dgm:t>
        <a:bodyPr/>
        <a:lstStyle/>
        <a:p>
          <a:endParaRPr lang="fr-FR"/>
        </a:p>
      </dgm:t>
    </dgm:pt>
    <dgm:pt modelId="{CF315BBA-BAA3-104E-A150-049BB2A7AEF0}">
      <dgm:prSet phldrT="[Texte]"/>
      <dgm:spPr/>
      <dgm:t>
        <a:bodyPr/>
        <a:lstStyle/>
        <a:p>
          <a:r>
            <a:rPr lang="fr-FR" dirty="0"/>
            <a:t>6 h</a:t>
          </a:r>
        </a:p>
      </dgm:t>
    </dgm:pt>
    <dgm:pt modelId="{7B35D6A5-1028-C24E-80BF-601CE064F3FD}" type="parTrans" cxnId="{7FD0A982-DABC-1A46-AB34-EAD38BB8E321}">
      <dgm:prSet/>
      <dgm:spPr/>
      <dgm:t>
        <a:bodyPr/>
        <a:lstStyle/>
        <a:p>
          <a:endParaRPr lang="fr-FR"/>
        </a:p>
      </dgm:t>
    </dgm:pt>
    <dgm:pt modelId="{AD15161C-DAF7-B841-8CDE-70F928B84D2A}" type="sibTrans" cxnId="{7FD0A982-DABC-1A46-AB34-EAD38BB8E321}">
      <dgm:prSet/>
      <dgm:spPr/>
      <dgm:t>
        <a:bodyPr/>
        <a:lstStyle/>
        <a:p>
          <a:endParaRPr lang="fr-FR"/>
        </a:p>
      </dgm:t>
    </dgm:pt>
    <dgm:pt modelId="{7A85420F-F712-A745-869D-FBA90875F77A}">
      <dgm:prSet phldrT="[Texte]"/>
      <dgm:spPr/>
      <dgm:t>
        <a:bodyPr/>
        <a:lstStyle/>
        <a:p>
          <a:r>
            <a:rPr lang="fr-FR" dirty="0"/>
            <a:t>L’amplitude quotidienne ne dépasse pas 6 heures pour les élèves de 6</a:t>
          </a:r>
          <a:r>
            <a:rPr lang="fr-FR" baseline="30000" dirty="0"/>
            <a:t>ème</a:t>
          </a:r>
          <a:r>
            <a:rPr lang="fr-FR" dirty="0"/>
            <a:t>  (sauf dérogation accordée par le recteur)</a:t>
          </a:r>
        </a:p>
      </dgm:t>
    </dgm:pt>
    <dgm:pt modelId="{23159193-8B1F-C441-9B1E-13BFC89D4CC1}" type="parTrans" cxnId="{86CE51E9-D263-7C43-AAAA-9128D18BE25F}">
      <dgm:prSet/>
      <dgm:spPr/>
      <dgm:t>
        <a:bodyPr/>
        <a:lstStyle/>
        <a:p>
          <a:endParaRPr lang="fr-FR"/>
        </a:p>
      </dgm:t>
    </dgm:pt>
    <dgm:pt modelId="{A55C808B-064F-A241-802E-07414B897C98}" type="sibTrans" cxnId="{86CE51E9-D263-7C43-AAAA-9128D18BE25F}">
      <dgm:prSet/>
      <dgm:spPr/>
      <dgm:t>
        <a:bodyPr/>
        <a:lstStyle/>
        <a:p>
          <a:endParaRPr lang="fr-FR"/>
        </a:p>
      </dgm:t>
    </dgm:pt>
    <dgm:pt modelId="{1CACD263-9D2B-1341-A019-4819ED12BF9D}" type="pres">
      <dgm:prSet presAssocID="{2494AE87-4C2F-034E-AFC5-A819D6925D30}" presName="linearFlow" presStyleCnt="0">
        <dgm:presLayoutVars>
          <dgm:dir/>
          <dgm:animLvl val="lvl"/>
          <dgm:resizeHandles val="exact"/>
        </dgm:presLayoutVars>
      </dgm:prSet>
      <dgm:spPr/>
      <dgm:t>
        <a:bodyPr/>
        <a:lstStyle/>
        <a:p>
          <a:endParaRPr lang="fr-FR"/>
        </a:p>
      </dgm:t>
    </dgm:pt>
    <dgm:pt modelId="{61080C03-17FB-CC46-B5D4-B699FB1F983C}" type="pres">
      <dgm:prSet presAssocID="{D1773E54-81D7-4941-BAF6-28ADE2C6860B}" presName="composite" presStyleCnt="0"/>
      <dgm:spPr/>
    </dgm:pt>
    <dgm:pt modelId="{9F961E98-3242-6047-8ED3-8EEB014E1325}" type="pres">
      <dgm:prSet presAssocID="{D1773E54-81D7-4941-BAF6-28ADE2C6860B}" presName="parentText" presStyleLbl="alignNode1" presStyleIdx="0" presStyleCnt="3">
        <dgm:presLayoutVars>
          <dgm:chMax val="1"/>
          <dgm:bulletEnabled val="1"/>
        </dgm:presLayoutVars>
      </dgm:prSet>
      <dgm:spPr/>
      <dgm:t>
        <a:bodyPr/>
        <a:lstStyle/>
        <a:p>
          <a:endParaRPr lang="fr-FR"/>
        </a:p>
      </dgm:t>
    </dgm:pt>
    <dgm:pt modelId="{59EE3287-6B5F-5849-A4FF-FA6A5E21245B}" type="pres">
      <dgm:prSet presAssocID="{D1773E54-81D7-4941-BAF6-28ADE2C6860B}" presName="descendantText" presStyleLbl="alignAcc1" presStyleIdx="0" presStyleCnt="3" custLinFactNeighborX="450" custLinFactNeighborY="1920">
        <dgm:presLayoutVars>
          <dgm:bulletEnabled val="1"/>
        </dgm:presLayoutVars>
      </dgm:prSet>
      <dgm:spPr/>
      <dgm:t>
        <a:bodyPr/>
        <a:lstStyle/>
        <a:p>
          <a:endParaRPr lang="fr-FR"/>
        </a:p>
      </dgm:t>
    </dgm:pt>
    <dgm:pt modelId="{0F5E5F9C-32E9-404A-81F3-D6A363FD9D16}" type="pres">
      <dgm:prSet presAssocID="{2D976DF1-F345-FA4E-B455-A690721E5025}" presName="sp" presStyleCnt="0"/>
      <dgm:spPr/>
    </dgm:pt>
    <dgm:pt modelId="{5850EA6C-AE1D-CD41-BBC8-BA8396E3C2A3}" type="pres">
      <dgm:prSet presAssocID="{04C8D3F2-0694-E148-BAF6-981667CB1082}" presName="composite" presStyleCnt="0"/>
      <dgm:spPr/>
    </dgm:pt>
    <dgm:pt modelId="{51C27A79-24C2-F745-870E-DF49CBA078AF}" type="pres">
      <dgm:prSet presAssocID="{04C8D3F2-0694-E148-BAF6-981667CB1082}" presName="parentText" presStyleLbl="alignNode1" presStyleIdx="1" presStyleCnt="3">
        <dgm:presLayoutVars>
          <dgm:chMax val="1"/>
          <dgm:bulletEnabled val="1"/>
        </dgm:presLayoutVars>
      </dgm:prSet>
      <dgm:spPr/>
      <dgm:t>
        <a:bodyPr/>
        <a:lstStyle/>
        <a:p>
          <a:endParaRPr lang="fr-FR"/>
        </a:p>
      </dgm:t>
    </dgm:pt>
    <dgm:pt modelId="{45A01734-A3CA-1B4A-8FC3-AFCB5CF43797}" type="pres">
      <dgm:prSet presAssocID="{04C8D3F2-0694-E148-BAF6-981667CB1082}" presName="descendantText" presStyleLbl="alignAcc1" presStyleIdx="1" presStyleCnt="3">
        <dgm:presLayoutVars>
          <dgm:bulletEnabled val="1"/>
        </dgm:presLayoutVars>
      </dgm:prSet>
      <dgm:spPr/>
      <dgm:t>
        <a:bodyPr/>
        <a:lstStyle/>
        <a:p>
          <a:endParaRPr lang="fr-FR"/>
        </a:p>
      </dgm:t>
    </dgm:pt>
    <dgm:pt modelId="{B6FE45B1-B347-4042-BB69-A261EB5350B2}" type="pres">
      <dgm:prSet presAssocID="{918FDDB5-9B6C-3643-92AB-CD9C7BBF58E9}" presName="sp" presStyleCnt="0"/>
      <dgm:spPr/>
    </dgm:pt>
    <dgm:pt modelId="{733E89FC-DBE0-B547-A25D-D93941E577DA}" type="pres">
      <dgm:prSet presAssocID="{CF315BBA-BAA3-104E-A150-049BB2A7AEF0}" presName="composite" presStyleCnt="0"/>
      <dgm:spPr/>
    </dgm:pt>
    <dgm:pt modelId="{46A4B68C-71DB-7D4B-BEB6-C0F5FD0A0663}" type="pres">
      <dgm:prSet presAssocID="{CF315BBA-BAA3-104E-A150-049BB2A7AEF0}" presName="parentText" presStyleLbl="alignNode1" presStyleIdx="2" presStyleCnt="3">
        <dgm:presLayoutVars>
          <dgm:chMax val="1"/>
          <dgm:bulletEnabled val="1"/>
        </dgm:presLayoutVars>
      </dgm:prSet>
      <dgm:spPr/>
      <dgm:t>
        <a:bodyPr/>
        <a:lstStyle/>
        <a:p>
          <a:endParaRPr lang="fr-FR"/>
        </a:p>
      </dgm:t>
    </dgm:pt>
    <dgm:pt modelId="{7D55B316-174A-2F44-964E-D929A6B3A129}" type="pres">
      <dgm:prSet presAssocID="{CF315BBA-BAA3-104E-A150-049BB2A7AEF0}" presName="descendantText" presStyleLbl="alignAcc1" presStyleIdx="2" presStyleCnt="3">
        <dgm:presLayoutVars>
          <dgm:bulletEnabled val="1"/>
        </dgm:presLayoutVars>
      </dgm:prSet>
      <dgm:spPr/>
      <dgm:t>
        <a:bodyPr/>
        <a:lstStyle/>
        <a:p>
          <a:endParaRPr lang="fr-FR"/>
        </a:p>
      </dgm:t>
    </dgm:pt>
  </dgm:ptLst>
  <dgm:cxnLst>
    <dgm:cxn modelId="{7853401A-6C79-48E1-B73B-049E7CC34380}" type="presOf" srcId="{ED82E4B6-37B4-9240-AA16-0FA67F0F972D}" destId="{59EE3287-6B5F-5849-A4FF-FA6A5E21245B}" srcOrd="0" destOrd="0" presId="urn:microsoft.com/office/officeart/2005/8/layout/chevron2"/>
    <dgm:cxn modelId="{F5D95CF5-0D59-D646-87D1-EA1596659C99}" srcId="{2494AE87-4C2F-034E-AFC5-A819D6925D30}" destId="{04C8D3F2-0694-E148-BAF6-981667CB1082}" srcOrd="1" destOrd="0" parTransId="{3CD9EFFF-71C7-1141-8EB1-5C1BE82E6437}" sibTransId="{918FDDB5-9B6C-3643-92AB-CD9C7BBF58E9}"/>
    <dgm:cxn modelId="{9888D166-D8E9-4606-B105-C02761C44499}" type="presOf" srcId="{D1773E54-81D7-4941-BAF6-28ADE2C6860B}" destId="{9F961E98-3242-6047-8ED3-8EEB014E1325}" srcOrd="0" destOrd="0" presId="urn:microsoft.com/office/officeart/2005/8/layout/chevron2"/>
    <dgm:cxn modelId="{1CC0E88A-A83D-C143-A78B-38728F2E58AC}" srcId="{2494AE87-4C2F-034E-AFC5-A819D6925D30}" destId="{D1773E54-81D7-4941-BAF6-28ADE2C6860B}" srcOrd="0" destOrd="0" parTransId="{30CD9DEE-A5EF-FC44-83FD-B777D31DB724}" sibTransId="{2D976DF1-F345-FA4E-B455-A690721E5025}"/>
    <dgm:cxn modelId="{1E896828-F721-9441-9C25-4707DC5A7168}" srcId="{04C8D3F2-0694-E148-BAF6-981667CB1082}" destId="{912D57BF-C891-7341-A794-8C41571AF4BF}" srcOrd="0" destOrd="0" parTransId="{70659DED-9A64-C14E-B1B0-48C4356D7AD4}" sibTransId="{59CB02BE-B48D-DD49-8379-9116B187181F}"/>
    <dgm:cxn modelId="{B738F0B8-B146-4EF6-A418-6B835EA6AB5F}" type="presOf" srcId="{2494AE87-4C2F-034E-AFC5-A819D6925D30}" destId="{1CACD263-9D2B-1341-A019-4819ED12BF9D}" srcOrd="0" destOrd="0" presId="urn:microsoft.com/office/officeart/2005/8/layout/chevron2"/>
    <dgm:cxn modelId="{3B1A12CB-36E5-4E11-B822-9DC37FF51764}" type="presOf" srcId="{04C8D3F2-0694-E148-BAF6-981667CB1082}" destId="{51C27A79-24C2-F745-870E-DF49CBA078AF}" srcOrd="0" destOrd="0" presId="urn:microsoft.com/office/officeart/2005/8/layout/chevron2"/>
    <dgm:cxn modelId="{04E1F9D5-0AFC-4A27-998C-CDE61411FA30}" type="presOf" srcId="{CF315BBA-BAA3-104E-A150-049BB2A7AEF0}" destId="{46A4B68C-71DB-7D4B-BEB6-C0F5FD0A0663}" srcOrd="0" destOrd="0" presId="urn:microsoft.com/office/officeart/2005/8/layout/chevron2"/>
    <dgm:cxn modelId="{E9D46177-A288-44B4-88DB-91F3B5919C8B}" type="presOf" srcId="{912D57BF-C891-7341-A794-8C41571AF4BF}" destId="{45A01734-A3CA-1B4A-8FC3-AFCB5CF43797}" srcOrd="0" destOrd="0" presId="urn:microsoft.com/office/officeart/2005/8/layout/chevron2"/>
    <dgm:cxn modelId="{45082265-BCB3-402A-BDF6-8A2A40083E90}" type="presOf" srcId="{7A85420F-F712-A745-869D-FBA90875F77A}" destId="{7D55B316-174A-2F44-964E-D929A6B3A129}" srcOrd="0" destOrd="0" presId="urn:microsoft.com/office/officeart/2005/8/layout/chevron2"/>
    <dgm:cxn modelId="{C446CA5D-E734-A44D-B239-4F05B2F94F1E}" srcId="{D1773E54-81D7-4941-BAF6-28ADE2C6860B}" destId="{ED82E4B6-37B4-9240-AA16-0FA67F0F972D}" srcOrd="0" destOrd="0" parTransId="{8EE60CDC-4201-BE49-AA3A-93CB821EFA57}" sibTransId="{06E93699-4CB7-8D47-A500-CEE9612E5824}"/>
    <dgm:cxn modelId="{86CE51E9-D263-7C43-AAAA-9128D18BE25F}" srcId="{CF315BBA-BAA3-104E-A150-049BB2A7AEF0}" destId="{7A85420F-F712-A745-869D-FBA90875F77A}" srcOrd="0" destOrd="0" parTransId="{23159193-8B1F-C441-9B1E-13BFC89D4CC1}" sibTransId="{A55C808B-064F-A241-802E-07414B897C98}"/>
    <dgm:cxn modelId="{7FD0A982-DABC-1A46-AB34-EAD38BB8E321}" srcId="{2494AE87-4C2F-034E-AFC5-A819D6925D30}" destId="{CF315BBA-BAA3-104E-A150-049BB2A7AEF0}" srcOrd="2" destOrd="0" parTransId="{7B35D6A5-1028-C24E-80BF-601CE064F3FD}" sibTransId="{AD15161C-DAF7-B841-8CDE-70F928B84D2A}"/>
    <dgm:cxn modelId="{B9DEE402-0D37-43E3-9509-488DBF507911}" type="presParOf" srcId="{1CACD263-9D2B-1341-A019-4819ED12BF9D}" destId="{61080C03-17FB-CC46-B5D4-B699FB1F983C}" srcOrd="0" destOrd="0" presId="urn:microsoft.com/office/officeart/2005/8/layout/chevron2"/>
    <dgm:cxn modelId="{85EB6DF8-ED1C-4936-AFE8-3155A305A132}" type="presParOf" srcId="{61080C03-17FB-CC46-B5D4-B699FB1F983C}" destId="{9F961E98-3242-6047-8ED3-8EEB014E1325}" srcOrd="0" destOrd="0" presId="urn:microsoft.com/office/officeart/2005/8/layout/chevron2"/>
    <dgm:cxn modelId="{D1BC63A9-913F-40FE-AE49-EB0B94ED2010}" type="presParOf" srcId="{61080C03-17FB-CC46-B5D4-B699FB1F983C}" destId="{59EE3287-6B5F-5849-A4FF-FA6A5E21245B}" srcOrd="1" destOrd="0" presId="urn:microsoft.com/office/officeart/2005/8/layout/chevron2"/>
    <dgm:cxn modelId="{49EF7CC4-5EB6-46B4-AF64-4539BBDE0BE6}" type="presParOf" srcId="{1CACD263-9D2B-1341-A019-4819ED12BF9D}" destId="{0F5E5F9C-32E9-404A-81F3-D6A363FD9D16}" srcOrd="1" destOrd="0" presId="urn:microsoft.com/office/officeart/2005/8/layout/chevron2"/>
    <dgm:cxn modelId="{0CCD469C-9C0E-4C0C-A5E3-F7CF42A76A52}" type="presParOf" srcId="{1CACD263-9D2B-1341-A019-4819ED12BF9D}" destId="{5850EA6C-AE1D-CD41-BBC8-BA8396E3C2A3}" srcOrd="2" destOrd="0" presId="urn:microsoft.com/office/officeart/2005/8/layout/chevron2"/>
    <dgm:cxn modelId="{14E3D6DF-8112-4F0E-97C3-23FE8FB9D81C}" type="presParOf" srcId="{5850EA6C-AE1D-CD41-BBC8-BA8396E3C2A3}" destId="{51C27A79-24C2-F745-870E-DF49CBA078AF}" srcOrd="0" destOrd="0" presId="urn:microsoft.com/office/officeart/2005/8/layout/chevron2"/>
    <dgm:cxn modelId="{AFF3F7CC-F5FA-470D-889D-FD5FC9D7203C}" type="presParOf" srcId="{5850EA6C-AE1D-CD41-BBC8-BA8396E3C2A3}" destId="{45A01734-A3CA-1B4A-8FC3-AFCB5CF43797}" srcOrd="1" destOrd="0" presId="urn:microsoft.com/office/officeart/2005/8/layout/chevron2"/>
    <dgm:cxn modelId="{EBC159D2-6124-4430-B31F-D81D843F4F03}" type="presParOf" srcId="{1CACD263-9D2B-1341-A019-4819ED12BF9D}" destId="{B6FE45B1-B347-4042-BB69-A261EB5350B2}" srcOrd="3" destOrd="0" presId="urn:microsoft.com/office/officeart/2005/8/layout/chevron2"/>
    <dgm:cxn modelId="{248E5D7A-7408-4F64-8C6E-42907FA49087}" type="presParOf" srcId="{1CACD263-9D2B-1341-A019-4819ED12BF9D}" destId="{733E89FC-DBE0-B547-A25D-D93941E577DA}" srcOrd="4" destOrd="0" presId="urn:microsoft.com/office/officeart/2005/8/layout/chevron2"/>
    <dgm:cxn modelId="{77D19636-EAFB-4EE0-B741-D68D8DCEC5F3}" type="presParOf" srcId="{733E89FC-DBE0-B547-A25D-D93941E577DA}" destId="{46A4B68C-71DB-7D4B-BEB6-C0F5FD0A0663}" srcOrd="0" destOrd="0" presId="urn:microsoft.com/office/officeart/2005/8/layout/chevron2"/>
    <dgm:cxn modelId="{CE7E5ABD-B8F0-4635-982E-7DD009894E34}" type="presParOf" srcId="{733E89FC-DBE0-B547-A25D-D93941E577DA}" destId="{7D55B316-174A-2F44-964E-D929A6B3A1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120B9-3943-4A11-B3CC-DCD31F0FBFFC}" type="datetimeFigureOut">
              <a:rPr lang="fr-FR" smtClean="0"/>
              <a:pPr/>
              <a:t>12/06/2017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CB0B8-01FB-4E8B-8B1D-131DFC7D0DEE}" type="slidenum">
              <a:rPr lang="fr-FR" smtClean="0"/>
              <a:pPr/>
              <a:t>‹N°›</a:t>
            </a:fld>
            <a:endParaRPr lang="fr-FR"/>
          </a:p>
        </p:txBody>
      </p:sp>
    </p:spTree>
    <p:extLst>
      <p:ext uri="{BB962C8B-B14F-4D97-AF65-F5344CB8AC3E}">
        <p14:creationId xmlns:p14="http://schemas.microsoft.com/office/powerpoint/2010/main" val="19208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youtu.be/aOcpR8K0VRs"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youtu.be/57hotR9avvc"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mn-lt"/>
                <a:ea typeface="+mn-ea"/>
                <a:cs typeface="+mn-cs"/>
              </a:rPr>
              <a:t>Présentation</a:t>
            </a:r>
          </a:p>
          <a:p>
            <a:r>
              <a:rPr lang="fr-FR" sz="1200" kern="1200" dirty="0">
                <a:solidFill>
                  <a:schemeClr val="tx1"/>
                </a:solidFill>
                <a:latin typeface="+mn-lt"/>
                <a:ea typeface="+mn-ea"/>
                <a:cs typeface="+mn-cs"/>
              </a:rPr>
              <a:t>Horaires de la journée </a:t>
            </a:r>
          </a:p>
          <a:p>
            <a:r>
              <a:rPr lang="fr-FR" sz="1200" kern="1200" dirty="0">
                <a:solidFill>
                  <a:schemeClr val="tx1"/>
                </a:solidFill>
                <a:latin typeface="+mn-lt"/>
                <a:ea typeface="+mn-ea"/>
                <a:cs typeface="+mn-cs"/>
              </a:rPr>
              <a:t>Liste d’émargement</a:t>
            </a:r>
          </a:p>
          <a:p>
            <a:r>
              <a:rPr lang="fr-FR" sz="1200" kern="1200" dirty="0">
                <a:solidFill>
                  <a:schemeClr val="tx1"/>
                </a:solidFill>
                <a:latin typeface="+mn-lt"/>
                <a:ea typeface="+mn-ea"/>
                <a:cs typeface="+mn-cs"/>
              </a:rPr>
              <a:t>Frais de repas</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Cadre des deux journées</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Ces deux journées de formation constituent le troisième temps fort de cette année de formation, voire, quatrième pour ceux qui ont déjà bénéficié de la formation numérique. </a:t>
            </a:r>
          </a:p>
          <a:p>
            <a:r>
              <a:rPr lang="fr-FR" sz="1200" kern="1200" dirty="0">
                <a:solidFill>
                  <a:schemeClr val="tx1"/>
                </a:solidFill>
                <a:latin typeface="+mn-lt"/>
                <a:ea typeface="+mn-ea"/>
                <a:cs typeface="+mn-cs"/>
              </a:rPr>
              <a:t>Elle est dans la continuité de la  formation menée par les IPR lors du premier trimestre. Ces formations institutionnelles avaient surtout insisté sur les obligations et l’organisation</a:t>
            </a:r>
          </a:p>
          <a:p>
            <a:r>
              <a:rPr lang="fr-FR" sz="1200" kern="1200" dirty="0">
                <a:solidFill>
                  <a:schemeClr val="tx1"/>
                </a:solidFill>
                <a:latin typeface="+mn-lt"/>
                <a:ea typeface="+mn-ea"/>
                <a:cs typeface="+mn-cs"/>
              </a:rPr>
              <a:t>Dernièrement, la formation transversale a insisté sur une transposition pédagogique et transdisciplinaire des éléments de cette réforme. Formation dédiée au cadre général du nouveau collège. </a:t>
            </a:r>
          </a:p>
          <a:p>
            <a:pPr lvl="0"/>
            <a:r>
              <a:rPr lang="fr-FR" sz="1200" kern="1200" dirty="0">
                <a:solidFill>
                  <a:schemeClr val="tx1"/>
                </a:solidFill>
                <a:latin typeface="+mn-lt"/>
                <a:ea typeface="+mn-ea"/>
                <a:cs typeface="+mn-cs"/>
              </a:rPr>
              <a:t>Aujourd’hui,  nous sommes sur une formation disciplinaire, qui va  décliner en objectifs pédagogiques et éducatifs les nouveaux dispositifs </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a:t>
            </a:fld>
            <a:endParaRPr lang="fr-FR"/>
          </a:p>
        </p:txBody>
      </p:sp>
    </p:spTree>
    <p:extLst>
      <p:ext uri="{BB962C8B-B14F-4D97-AF65-F5344CB8AC3E}">
        <p14:creationId xmlns:p14="http://schemas.microsoft.com/office/powerpoint/2010/main" val="1556825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FR" baseline="0" dirty="0"/>
              <a:t>réciproquement, une discipline contribue à l’acquisition de plusieurs compétences</a:t>
            </a:r>
          </a:p>
          <a:p>
            <a:pPr marL="228600" indent="-228600">
              <a:buAutoNum type="arabicParenR"/>
            </a:pPr>
            <a:r>
              <a:rPr lang="fr-FR" baseline="0" dirty="0"/>
              <a:t>Ils ne correspondent pas à de nouvelles disciplines qu’il serait possible d’appréhender distinctement les unes des autres</a:t>
            </a:r>
          </a:p>
          <a:p>
            <a:pPr marL="228600" indent="-228600">
              <a:buAutoNum type="arabicParenR"/>
            </a:pPr>
            <a:endParaRPr lang="fr-FR" baseline="0"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10</a:t>
            </a:fld>
            <a:endParaRPr lang="fr-FR"/>
          </a:p>
        </p:txBody>
      </p:sp>
    </p:spTree>
    <p:extLst>
      <p:ext uri="{BB962C8B-B14F-4D97-AF65-F5344CB8AC3E}">
        <p14:creationId xmlns:p14="http://schemas.microsoft.com/office/powerpoint/2010/main" val="398213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1525" y="1133475"/>
            <a:ext cx="5486400" cy="3086100"/>
          </a:xfrm>
        </p:spPr>
      </p:sp>
      <p:sp>
        <p:nvSpPr>
          <p:cNvPr id="3" name="Espace réservé des commentaires 2"/>
          <p:cNvSpPr>
            <a:spLocks noGrp="1"/>
          </p:cNvSpPr>
          <p:nvPr>
            <p:ph type="body" idx="1"/>
          </p:nvPr>
        </p:nvSpPr>
        <p:spPr/>
        <p:txBody>
          <a:bodyPr/>
          <a:lstStyle/>
          <a:p>
            <a:r>
              <a:rPr lang="fr-FR" sz="1200" b="1" kern="1200" dirty="0">
                <a:solidFill>
                  <a:schemeClr val="tx1"/>
                </a:solidFill>
                <a:latin typeface="+mn-lt"/>
                <a:ea typeface="+mn-ea"/>
                <a:cs typeface="+mn-cs"/>
              </a:rPr>
              <a:t>Objectif général du domaine 1</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enrichir les moyens d’expression</a:t>
            </a:r>
            <a:r>
              <a:rPr lang="fr-FR" sz="1200" kern="1200" dirty="0">
                <a:solidFill>
                  <a:schemeClr val="tx1"/>
                </a:solidFill>
                <a:latin typeface="+mn-lt"/>
                <a:ea typeface="+mn-ea"/>
                <a:cs typeface="+mn-cs"/>
              </a:rPr>
              <a:t> des élèves de tous les langages contemporains qui entourent leur quotidien</a:t>
            </a:r>
          </a:p>
          <a:p>
            <a:pPr lvl="0"/>
            <a:r>
              <a:rPr lang="fr-FR" sz="1200" kern="1200" dirty="0">
                <a:solidFill>
                  <a:schemeClr val="tx1"/>
                </a:solidFill>
                <a:latin typeface="+mn-lt"/>
                <a:ea typeface="+mn-ea"/>
                <a:cs typeface="+mn-cs"/>
              </a:rPr>
              <a:t>Implique les pratiques des CPE et des AED en valorisant l’usage réflexif de la langue et en apprenant à adapter son usage aux différentes situations de classe ou hors la classe</a:t>
            </a:r>
          </a:p>
          <a:p>
            <a:pPr lvl="0"/>
            <a:r>
              <a:rPr lang="fr-FR" sz="1200" kern="1200" dirty="0">
                <a:solidFill>
                  <a:schemeClr val="tx1"/>
                </a:solidFill>
                <a:latin typeface="+mn-lt"/>
                <a:ea typeface="+mn-ea"/>
                <a:cs typeface="+mn-cs"/>
              </a:rPr>
              <a:t>Ce que l'on conçoit bien, s'énonce clairement,</a:t>
            </a:r>
            <a:br>
              <a:rPr lang="fr-FR" sz="1200" kern="1200" dirty="0">
                <a:solidFill>
                  <a:schemeClr val="tx1"/>
                </a:solidFill>
                <a:latin typeface="+mn-lt"/>
                <a:ea typeface="+mn-ea"/>
                <a:cs typeface="+mn-cs"/>
              </a:rPr>
            </a:br>
            <a:r>
              <a:rPr lang="fr-FR" sz="1200" kern="1200" dirty="0">
                <a:solidFill>
                  <a:schemeClr val="tx1"/>
                </a:solidFill>
                <a:latin typeface="+mn-lt"/>
                <a:ea typeface="+mn-ea"/>
                <a:cs typeface="+mn-cs"/>
              </a:rPr>
              <a:t>Et les mots pour le dire arrivent aisément.</a:t>
            </a:r>
          </a:p>
          <a:p>
            <a:r>
              <a:rPr lang="fr-FR" sz="1200" kern="1200" dirty="0">
                <a:solidFill>
                  <a:schemeClr val="tx1"/>
                </a:solidFill>
                <a:latin typeface="+mn-lt"/>
                <a:ea typeface="+mn-ea"/>
                <a:cs typeface="+mn-cs"/>
              </a:rPr>
              <a:t> Chant I », dans </a:t>
            </a:r>
            <a:r>
              <a:rPr lang="fr-FR" sz="1200" i="1" kern="1200" dirty="0">
                <a:solidFill>
                  <a:schemeClr val="tx1"/>
                </a:solidFill>
                <a:latin typeface="+mn-lt"/>
                <a:ea typeface="+mn-ea"/>
                <a:cs typeface="+mn-cs"/>
              </a:rPr>
              <a:t>L'Art poétique</a:t>
            </a:r>
            <a:r>
              <a:rPr lang="fr-FR" sz="1200" kern="1200" dirty="0">
                <a:solidFill>
                  <a:schemeClr val="tx1"/>
                </a:solidFill>
                <a:latin typeface="+mn-lt"/>
                <a:ea typeface="+mn-ea"/>
                <a:cs typeface="+mn-cs"/>
              </a:rPr>
              <a:t>, Nicolas Boileau, éd. </a:t>
            </a:r>
            <a:r>
              <a:rPr lang="fr-FR" sz="1200" kern="1200" dirty="0" err="1">
                <a:solidFill>
                  <a:schemeClr val="tx1"/>
                </a:solidFill>
                <a:latin typeface="+mn-lt"/>
                <a:ea typeface="+mn-ea"/>
                <a:cs typeface="+mn-cs"/>
              </a:rPr>
              <a:t>Aug</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Delalain</a:t>
            </a:r>
            <a:r>
              <a:rPr lang="fr-FR" sz="1200" kern="1200" dirty="0">
                <a:solidFill>
                  <a:schemeClr val="tx1"/>
                </a:solidFill>
                <a:latin typeface="+mn-lt"/>
                <a:ea typeface="+mn-ea"/>
                <a:cs typeface="+mn-cs"/>
              </a:rPr>
              <a:t>, 1815, p. 6</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11</a:t>
            </a:fld>
            <a:endParaRPr lang="fr-FR"/>
          </a:p>
        </p:txBody>
      </p:sp>
    </p:spTree>
    <p:extLst>
      <p:ext uri="{BB962C8B-B14F-4D97-AF65-F5344CB8AC3E}">
        <p14:creationId xmlns:p14="http://schemas.microsoft.com/office/powerpoint/2010/main" val="99716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latin typeface="+mn-lt"/>
                <a:ea typeface="+mn-ea"/>
                <a:cs typeface="+mn-cs"/>
              </a:rPr>
              <a:t>Objectif général du domaine 2 </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L’introduction des </a:t>
            </a:r>
            <a:r>
              <a:rPr lang="fr-FR" sz="1200" b="1" kern="1200" dirty="0">
                <a:solidFill>
                  <a:schemeClr val="tx1"/>
                </a:solidFill>
                <a:latin typeface="+mn-lt"/>
                <a:ea typeface="+mn-ea"/>
                <a:cs typeface="+mn-cs"/>
              </a:rPr>
              <a:t>méthodes et outils pour apprendre</a:t>
            </a:r>
            <a:r>
              <a:rPr lang="fr-FR" sz="1200" kern="1200" dirty="0">
                <a:solidFill>
                  <a:schemeClr val="tx1"/>
                </a:solidFill>
                <a:latin typeface="+mn-lt"/>
                <a:ea typeface="+mn-ea"/>
                <a:cs typeface="+mn-cs"/>
              </a:rPr>
              <a:t> (apport des  neurosciences) est une nouveauté importante </a:t>
            </a:r>
            <a:r>
              <a:rPr lang="fr-FR" sz="1200" b="1" kern="1200" dirty="0">
                <a:solidFill>
                  <a:schemeClr val="tx1"/>
                </a:solidFill>
                <a:latin typeface="+mn-lt"/>
                <a:ea typeface="+mn-ea"/>
                <a:cs typeface="+mn-cs"/>
              </a:rPr>
              <a:t>pour lutter contre les inégalités</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Domaine qui vise également un </a:t>
            </a:r>
            <a:r>
              <a:rPr lang="fr-FR" sz="1200" b="1" kern="1200" dirty="0">
                <a:solidFill>
                  <a:schemeClr val="tx1"/>
                </a:solidFill>
                <a:latin typeface="+mn-lt"/>
                <a:ea typeface="+mn-ea"/>
                <a:cs typeface="+mn-cs"/>
              </a:rPr>
              <a:t>enseignement des moyens d’accès à l’info, la doc et aux médias, des outils numériques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Domaine qui donne à la vie scolaire toute sa place dans le cadre des espaces et des temps de travail personnel, à l’externat comme à l’internat ou en </a:t>
            </a:r>
            <a:r>
              <a:rPr lang="fr-FR" sz="1200" b="1" kern="1200" dirty="0" err="1">
                <a:solidFill>
                  <a:schemeClr val="tx1"/>
                </a:solidFill>
                <a:latin typeface="+mn-lt"/>
                <a:ea typeface="+mn-ea"/>
                <a:cs typeface="+mn-cs"/>
              </a:rPr>
              <a:t>coanimation</a:t>
            </a:r>
            <a:r>
              <a:rPr lang="fr-FR" sz="1200" b="1" kern="1200" dirty="0">
                <a:solidFill>
                  <a:schemeClr val="tx1"/>
                </a:solidFill>
                <a:latin typeface="+mn-lt"/>
                <a:ea typeface="+mn-ea"/>
                <a:cs typeface="+mn-cs"/>
              </a:rPr>
              <a:t> dans les classes avec les enseignants dans le cadre de l’AP</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12</a:t>
            </a:fld>
            <a:endParaRPr lang="fr-FR"/>
          </a:p>
        </p:txBody>
      </p:sp>
    </p:spTree>
    <p:extLst>
      <p:ext uri="{BB962C8B-B14F-4D97-AF65-F5344CB8AC3E}">
        <p14:creationId xmlns:p14="http://schemas.microsoft.com/office/powerpoint/2010/main" val="112689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latin typeface="+mn-lt"/>
                <a:ea typeface="+mn-ea"/>
                <a:cs typeface="+mn-cs"/>
              </a:rPr>
              <a:t>Objectif général du domaine 3</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Domaine qui fait partie des missions des CPE. </a:t>
            </a:r>
            <a:endParaRPr lang="fr-FR" sz="1200" kern="1200" dirty="0">
              <a:solidFill>
                <a:schemeClr val="tx1"/>
              </a:solidFill>
              <a:latin typeface="+mn-lt"/>
              <a:ea typeface="+mn-ea"/>
              <a:cs typeface="+mn-cs"/>
            </a:endParaRPr>
          </a:p>
          <a:p>
            <a:r>
              <a:rPr lang="fr-FR" sz="1200" b="1" i="1" kern="1200" dirty="0">
                <a:solidFill>
                  <a:schemeClr val="tx1"/>
                </a:solidFill>
                <a:latin typeface="+mn-lt"/>
                <a:ea typeface="+mn-ea"/>
                <a:cs typeface="+mn-cs"/>
              </a:rPr>
              <a:t>La formation de la personne et du citoyen </a:t>
            </a:r>
            <a:r>
              <a:rPr lang="fr-FR" sz="1200" b="1" kern="1200" dirty="0">
                <a:solidFill>
                  <a:schemeClr val="tx1"/>
                </a:solidFill>
                <a:latin typeface="+mn-lt"/>
                <a:ea typeface="+mn-ea"/>
                <a:cs typeface="+mn-cs"/>
              </a:rPr>
              <a:t>est un des fils directeurs de l’organisation de la vie scolaire et du volet éducatif de projet d’établissement. Elle s’intègre aussi aux enseignements moral et civique. </a:t>
            </a:r>
            <a:endParaRPr lang="fr-FR" sz="1200" kern="1200" dirty="0">
              <a:solidFill>
                <a:schemeClr val="tx1"/>
              </a:solidFill>
              <a:latin typeface="+mn-lt"/>
              <a:ea typeface="+mn-ea"/>
              <a:cs typeface="+mn-cs"/>
            </a:endParaRPr>
          </a:p>
          <a:p>
            <a:r>
              <a:rPr lang="fr-FR" sz="1200" b="1" i="1" kern="1200" dirty="0">
                <a:solidFill>
                  <a:schemeClr val="tx1"/>
                </a:solidFill>
                <a:latin typeface="+mn-lt"/>
                <a:ea typeface="+mn-ea"/>
                <a:cs typeface="+mn-cs"/>
              </a:rPr>
              <a:t>Développer le sens de l’engagement et de l’initiative </a:t>
            </a:r>
            <a:r>
              <a:rPr lang="fr-FR" sz="1200" b="1" kern="1200" dirty="0">
                <a:solidFill>
                  <a:schemeClr val="tx1"/>
                </a:solidFill>
                <a:latin typeface="+mn-lt"/>
                <a:ea typeface="+mn-ea"/>
                <a:cs typeface="+mn-cs"/>
              </a:rPr>
              <a:t>participe à construire chez l’élève une culture de l’engagement en réponses aux carences d’une société devenue trop individualiste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Une conception de la </a:t>
            </a:r>
            <a:r>
              <a:rPr lang="fr-FR" sz="1200" b="1" kern="1200" dirty="0">
                <a:solidFill>
                  <a:schemeClr val="tx1"/>
                </a:solidFill>
                <a:latin typeface="+mn-lt"/>
                <a:ea typeface="+mn-ea"/>
                <a:cs typeface="+mn-cs"/>
              </a:rPr>
              <a:t>formation morale et civique des élèves</a:t>
            </a:r>
            <a:r>
              <a:rPr lang="fr-FR" sz="1200" kern="1200" dirty="0">
                <a:solidFill>
                  <a:schemeClr val="tx1"/>
                </a:solidFill>
                <a:latin typeface="+mn-lt"/>
                <a:ea typeface="+mn-ea"/>
                <a:cs typeface="+mn-cs"/>
              </a:rPr>
              <a:t> respectueuse des choix perso et des responsabilités individuelles.</a:t>
            </a:r>
          </a:p>
          <a:p>
            <a:pPr lvl="0"/>
            <a:r>
              <a:rPr lang="fr-FR" sz="1200" b="1" kern="1200" dirty="0">
                <a:solidFill>
                  <a:schemeClr val="tx1"/>
                </a:solidFill>
                <a:latin typeface="+mn-lt"/>
                <a:ea typeface="+mn-ea"/>
                <a:cs typeface="+mn-cs"/>
              </a:rPr>
              <a:t>Introduction à la vie en société, à l’action collective et à l’engagement citoyen</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13</a:t>
            </a:fld>
            <a:endParaRPr lang="fr-FR"/>
          </a:p>
        </p:txBody>
      </p:sp>
    </p:spTree>
    <p:extLst>
      <p:ext uri="{BB962C8B-B14F-4D97-AF65-F5344CB8AC3E}">
        <p14:creationId xmlns:p14="http://schemas.microsoft.com/office/powerpoint/2010/main" val="231672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latin typeface="+mn-lt"/>
                <a:ea typeface="+mn-ea"/>
                <a:cs typeface="+mn-cs"/>
              </a:rPr>
              <a:t>Objectif général du domaine 4 </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Centré sur </a:t>
            </a:r>
            <a:r>
              <a:rPr lang="fr-FR" sz="1200" b="1" kern="1200" dirty="0">
                <a:solidFill>
                  <a:schemeClr val="tx1"/>
                </a:solidFill>
                <a:latin typeface="+mn-lt"/>
                <a:ea typeface="+mn-ea"/>
                <a:cs typeface="+mn-cs"/>
              </a:rPr>
              <a:t>l’approche scientifique et technique de la terre et de l’univers</a:t>
            </a:r>
            <a:r>
              <a:rPr lang="fr-FR" sz="1200" kern="1200" dirty="0">
                <a:solidFill>
                  <a:schemeClr val="tx1"/>
                </a:solidFill>
                <a:latin typeface="+mn-lt"/>
                <a:ea typeface="+mn-ea"/>
                <a:cs typeface="+mn-cs"/>
              </a:rPr>
              <a:t>. </a:t>
            </a:r>
          </a:p>
          <a:p>
            <a:pPr lvl="0"/>
            <a:r>
              <a:rPr lang="fr-FR" sz="1200" kern="1200" dirty="0">
                <a:solidFill>
                  <a:schemeClr val="tx1"/>
                </a:solidFill>
                <a:latin typeface="+mn-lt"/>
                <a:ea typeface="+mn-ea"/>
                <a:cs typeface="+mn-cs"/>
              </a:rPr>
              <a:t>L’objectif est de </a:t>
            </a:r>
            <a:r>
              <a:rPr lang="fr-FR" sz="1200" b="1" kern="1200" dirty="0">
                <a:solidFill>
                  <a:schemeClr val="tx1"/>
                </a:solidFill>
                <a:latin typeface="+mn-lt"/>
                <a:ea typeface="+mn-ea"/>
                <a:cs typeface="+mn-cs"/>
              </a:rPr>
              <a:t>développer la curiosité, le sens de l’observation, le goût de la résolution de </a:t>
            </a:r>
            <a:r>
              <a:rPr lang="fr-FR" sz="1200" b="1" kern="1200" dirty="0" err="1">
                <a:solidFill>
                  <a:schemeClr val="tx1"/>
                </a:solidFill>
                <a:latin typeface="+mn-lt"/>
                <a:ea typeface="+mn-ea"/>
                <a:cs typeface="+mn-cs"/>
              </a:rPr>
              <a:t>pb</a:t>
            </a:r>
            <a:r>
              <a:rPr lang="fr-FR" sz="1200" b="1"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 Il introduit également à des </a:t>
            </a:r>
            <a:r>
              <a:rPr lang="fr-FR" sz="1200" b="1" kern="1200" dirty="0">
                <a:solidFill>
                  <a:schemeClr val="tx1"/>
                </a:solidFill>
                <a:latin typeface="+mn-lt"/>
                <a:ea typeface="+mn-ea"/>
                <a:cs typeface="+mn-cs"/>
              </a:rPr>
              <a:t>comportements responsables vis-à-vis de soi et des ressources de la planète</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14</a:t>
            </a:fld>
            <a:endParaRPr lang="fr-FR"/>
          </a:p>
        </p:txBody>
      </p:sp>
    </p:spTree>
    <p:extLst>
      <p:ext uri="{BB962C8B-B14F-4D97-AF65-F5344CB8AC3E}">
        <p14:creationId xmlns:p14="http://schemas.microsoft.com/office/powerpoint/2010/main" val="384106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latin typeface="+mn-lt"/>
                <a:ea typeface="+mn-ea"/>
                <a:cs typeface="+mn-cs"/>
              </a:rPr>
              <a:t>Objectif général du domaine 5 </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Consacré à la compréhension </a:t>
            </a:r>
            <a:r>
              <a:rPr lang="fr-FR" sz="1200" b="1" kern="1200" dirty="0">
                <a:solidFill>
                  <a:schemeClr val="tx1"/>
                </a:solidFill>
                <a:latin typeface="+mn-lt"/>
                <a:ea typeface="+mn-ea"/>
                <a:cs typeface="+mn-cs"/>
              </a:rPr>
              <a:t>des sociétés dans le temps et l’espace,</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 à l’interprétation des </a:t>
            </a:r>
            <a:r>
              <a:rPr lang="fr-FR" sz="1200" b="1" kern="1200" dirty="0">
                <a:solidFill>
                  <a:schemeClr val="tx1"/>
                </a:solidFill>
                <a:latin typeface="+mn-lt"/>
                <a:ea typeface="+mn-ea"/>
                <a:cs typeface="+mn-cs"/>
              </a:rPr>
              <a:t>productions culturelles, </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à la connaissance du monde contemporain. </a:t>
            </a:r>
          </a:p>
          <a:p>
            <a:r>
              <a:rPr lang="fr-FR" sz="1200" kern="1200" dirty="0">
                <a:solidFill>
                  <a:schemeClr val="tx1"/>
                </a:solidFill>
                <a:latin typeface="+mn-lt"/>
                <a:ea typeface="+mn-ea"/>
                <a:cs typeface="+mn-cs"/>
              </a:rPr>
              <a:t>Il permet de construire</a:t>
            </a:r>
          </a:p>
          <a:p>
            <a:pPr lvl="0"/>
            <a:r>
              <a:rPr lang="fr-FR" sz="1200" kern="1200" dirty="0">
                <a:solidFill>
                  <a:schemeClr val="tx1"/>
                </a:solidFill>
                <a:latin typeface="+mn-lt"/>
                <a:ea typeface="+mn-ea"/>
                <a:cs typeface="+mn-cs"/>
              </a:rPr>
              <a:t>une conscience historique, </a:t>
            </a:r>
          </a:p>
          <a:p>
            <a:pPr lvl="0"/>
            <a:r>
              <a:rPr lang="fr-FR" sz="1200" kern="1200" dirty="0">
                <a:solidFill>
                  <a:schemeClr val="tx1"/>
                </a:solidFill>
                <a:latin typeface="+mn-lt"/>
                <a:ea typeface="+mn-ea"/>
                <a:cs typeface="+mn-cs"/>
              </a:rPr>
              <a:t>d’appréhender l’aménagement de l’espace, </a:t>
            </a:r>
          </a:p>
          <a:p>
            <a:pPr lvl="0"/>
            <a:r>
              <a:rPr lang="fr-FR" sz="1200" kern="1200" dirty="0">
                <a:solidFill>
                  <a:schemeClr val="tx1"/>
                </a:solidFill>
                <a:latin typeface="+mn-lt"/>
                <a:ea typeface="+mn-ea"/>
                <a:cs typeface="+mn-cs"/>
              </a:rPr>
              <a:t>de comprendre les grands défis de la société. </a:t>
            </a:r>
          </a:p>
          <a:p>
            <a:pPr lvl="0"/>
            <a:r>
              <a:rPr lang="fr-FR" sz="1200" kern="1200" dirty="0">
                <a:solidFill>
                  <a:schemeClr val="tx1"/>
                </a:solidFill>
                <a:latin typeface="+mn-lt"/>
                <a:ea typeface="+mn-ea"/>
                <a:cs typeface="+mn-cs"/>
              </a:rPr>
              <a:t>Domaine qui ouvre les élèves à une réflexion sur la condition humaine</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15</a:t>
            </a:fld>
            <a:endParaRPr lang="fr-FR"/>
          </a:p>
        </p:txBody>
      </p:sp>
    </p:spTree>
    <p:extLst>
      <p:ext uri="{BB962C8B-B14F-4D97-AF65-F5344CB8AC3E}">
        <p14:creationId xmlns:p14="http://schemas.microsoft.com/office/powerpoint/2010/main" val="3590447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latin typeface="+mn-lt"/>
                <a:ea typeface="+mn-ea"/>
                <a:cs typeface="+mn-cs"/>
              </a:rPr>
              <a:t>Le modèle éducatif proposé articule la sphère éducative et la sphère pédagogique de manière explicite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Complémentarité des acteurs de la communauté éducative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Principes éducatifs clarifiés et forts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Une volonté de cohérence éducative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Une articulation avec le trajet scolaire de l’élève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La question de l’évaluation est liée à celle des acquisitions et des apprentissages, y compris sur les compétences sociales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 socle a légitimé et renforcé notre action professionnelle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Il permet à tous de se poser enfin la question suivante: comment un élève apprend?</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On repense la manière d’évaluer les élèves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On introduit la notion de compétences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On lie savoirs, savoir-être et savoir-faire par une approche pédagogique transversale</a:t>
            </a:r>
            <a:endParaRPr lang="fr-FR" sz="1200" kern="1200" dirty="0">
              <a:solidFill>
                <a:schemeClr val="tx1"/>
              </a:solidFill>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16</a:t>
            </a:fld>
            <a:endParaRPr lang="fr-FR"/>
          </a:p>
        </p:txBody>
      </p:sp>
    </p:spTree>
    <p:extLst>
      <p:ext uri="{BB962C8B-B14F-4D97-AF65-F5344CB8AC3E}">
        <p14:creationId xmlns:p14="http://schemas.microsoft.com/office/powerpoint/2010/main" val="1105093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latin typeface="+mn-lt"/>
                <a:ea typeface="+mn-ea"/>
                <a:cs typeface="+mn-cs"/>
              </a:rPr>
              <a:t>Le  socle bouleverse la conception d’évaluation puisque qu’il devient le programme des programmes. Les programmes sont « </a:t>
            </a:r>
            <a:r>
              <a:rPr lang="fr-FR" sz="1200" b="1" kern="1200" dirty="0" err="1">
                <a:solidFill>
                  <a:schemeClr val="tx1"/>
                </a:solidFill>
                <a:latin typeface="+mn-lt"/>
                <a:ea typeface="+mn-ea"/>
                <a:cs typeface="+mn-cs"/>
              </a:rPr>
              <a:t>soclés</a:t>
            </a:r>
            <a:r>
              <a:rPr lang="fr-FR" sz="1200" b="1" kern="1200" dirty="0">
                <a:solidFill>
                  <a:schemeClr val="tx1"/>
                </a:solidFill>
                <a:latin typeface="+mn-lt"/>
                <a:ea typeface="+mn-ea"/>
                <a:cs typeface="+mn-cs"/>
              </a:rPr>
              <a:t> » Ils ne sont plus écrit sous la forme de ce que le professeur doit enseigner mais sous la forme de ce que l’élève devra savoir en fin de cycle en terme de connaissances et de compétences à acquérir. Tous les adultes de la communauté éducative y participent</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Il n’y a plus d’opposition entre l’éducation et la pédagogie.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 socle instaure des passerelles entre les disciplines et rapproche l’éducatif du pédagogique.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 CPE a donc, au même titre que les enseignants une responsabilité collective dans l’évaluation transversales des compétences. A l’heure européenne, cette spécificité française s’affirme.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Toutes les missions et actions du CPE lui donnent l’opportunité de s’investir dans l’acquisition et la validation des connaissances et compétences du socle.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Cette légitimité pédagogique est le moyen d’amorcer de réels changements dans nos pratiques.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 socle nous emmène également à nous poser les deux questions suivantes: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 Comment peut-on être compétent?</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 Comment peut-on aider les élèves à le devenir?</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17</a:t>
            </a:fld>
            <a:endParaRPr lang="fr-FR"/>
          </a:p>
        </p:txBody>
      </p:sp>
    </p:spTree>
    <p:extLst>
      <p:ext uri="{BB962C8B-B14F-4D97-AF65-F5344CB8AC3E}">
        <p14:creationId xmlns:p14="http://schemas.microsoft.com/office/powerpoint/2010/main" val="128227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lvl="0"/>
            <a:r>
              <a:rPr lang="fr-FR" sz="1200" b="1" kern="1200" dirty="0">
                <a:solidFill>
                  <a:schemeClr val="tx1"/>
                </a:solidFill>
                <a:latin typeface="+mn-lt"/>
                <a:ea typeface="+mn-ea"/>
                <a:cs typeface="+mn-cs"/>
              </a:rPr>
              <a:t>Pour Philippe PERRENOUD, une compétence c’est la capacité à mobiliser des connaissances, des capacités pour faire face à une situation, résoudre un problème, prendre une décision.</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C’est une combinaison de connaissances, attitudes et d’aptitudes appropriées à une situation donnée</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Des connaissances à acquérir et à mobiliser dans le cadre des enseignements disciplinaires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Des capacités (être capable de): mettre en œuvre ces connaissances dans des situations variées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Des attitudes indispensables: une réponse à « à quoi ça sert »: une ouverture aux autres, au goût de la recherche de la vérité, au respect de soi et des autres, curiosité, créativité</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exemple de la maitrise de la langue</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Connaissances: vocabulaire, grammaire, orthographe</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Capacités: ces connaissances développent la capacité à écrire, lire, s’exprimer à l’oral</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Attitudes: goût pour la lecture, ouverture au dialogue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Pas de compétences sans savoirs car être compétent c’est interpréter une tâche ou une situation en se servant des savoirs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Et pas de savoirs sans compétences car dans tout savoir il y a des tâches intellectuelles à accomplir</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Rappeler aux élèves que l’important n’est pas l’accomplissement de la tâche mais bel et bien le savoir ou la compétence qu’ils ont acquis par l’intermédiaire des activités qu’ils ont réalisées</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871D2532-F634-4AA6-989E-C4E42CC0F160}" type="slidenum">
              <a:rPr lang="fr-FR" smtClean="0"/>
              <a:pPr/>
              <a:t>18</a:t>
            </a:fld>
            <a:endParaRPr lang="fr-FR"/>
          </a:p>
        </p:txBody>
      </p:sp>
    </p:spTree>
    <p:extLst>
      <p:ext uri="{BB962C8B-B14F-4D97-AF65-F5344CB8AC3E}">
        <p14:creationId xmlns:p14="http://schemas.microsoft.com/office/powerpoint/2010/main" val="2615857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spcBef>
                <a:spcPts val="519"/>
              </a:spcBef>
              <a:buClr>
                <a:srgbClr val="0BD0D9"/>
              </a:buClr>
              <a:buSzPct val="95000"/>
              <a:buFont typeface="Wingdings 2"/>
              <a:buChar char=""/>
            </a:pPr>
            <a:r>
              <a:rPr lang="fr-FR" dirty="0">
                <a:latin typeface="Constantia" pitchFamily="18"/>
              </a:rPr>
              <a:t>« je sais »</a:t>
            </a:r>
          </a:p>
          <a:p>
            <a:pPr lvl="0">
              <a:spcBef>
                <a:spcPts val="519"/>
              </a:spcBef>
              <a:buClr>
                <a:srgbClr val="0BD0D9"/>
              </a:buClr>
              <a:buSzPct val="95000"/>
              <a:buFont typeface="Wingdings 2"/>
              <a:buChar char=""/>
            </a:pPr>
            <a:r>
              <a:rPr lang="fr-FR" dirty="0">
                <a:latin typeface="Constantia" pitchFamily="18"/>
              </a:rPr>
              <a:t>« je peux »</a:t>
            </a:r>
          </a:p>
          <a:p>
            <a:pPr lvl="0">
              <a:spcBef>
                <a:spcPts val="519"/>
              </a:spcBef>
              <a:buClr>
                <a:srgbClr val="0BD0D9"/>
              </a:buClr>
              <a:buSzPct val="95000"/>
              <a:buFont typeface="Wingdings 2"/>
              <a:buChar char=""/>
            </a:pPr>
            <a:r>
              <a:rPr lang="fr-FR" dirty="0">
                <a:latin typeface="Constantia" pitchFamily="18"/>
              </a:rPr>
              <a:t>« je suis »</a:t>
            </a:r>
          </a:p>
          <a:p>
            <a:endParaRPr lang="fr-FR" dirty="0"/>
          </a:p>
        </p:txBody>
      </p:sp>
      <p:sp>
        <p:nvSpPr>
          <p:cNvPr id="4" name="Espace réservé du numéro de diapositive 3"/>
          <p:cNvSpPr>
            <a:spLocks noGrp="1"/>
          </p:cNvSpPr>
          <p:nvPr>
            <p:ph type="sldNum" sz="quarter" idx="10"/>
          </p:nvPr>
        </p:nvSpPr>
        <p:spPr/>
        <p:txBody>
          <a:bodyPr/>
          <a:lstStyle/>
          <a:p>
            <a:fld id="{871D2532-F634-4AA6-989E-C4E42CC0F160}" type="slidenum">
              <a:rPr lang="fr-FR" smtClean="0"/>
              <a:pPr/>
              <a:t>19</a:t>
            </a:fld>
            <a:endParaRPr lang="fr-FR"/>
          </a:p>
        </p:txBody>
      </p:sp>
    </p:spTree>
    <p:extLst>
      <p:ext uri="{BB962C8B-B14F-4D97-AF65-F5344CB8AC3E}">
        <p14:creationId xmlns:p14="http://schemas.microsoft.com/office/powerpoint/2010/main" val="134517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sz="1200" b="1" kern="1200" dirty="0">
                <a:solidFill>
                  <a:schemeClr val="tx1"/>
                </a:solidFill>
                <a:latin typeface="+mn-lt"/>
                <a:ea typeface="+mn-ea"/>
                <a:cs typeface="+mn-cs"/>
              </a:rPr>
              <a:t>déroulé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b="1" i="1" kern="1200" dirty="0">
                <a:solidFill>
                  <a:schemeClr val="tx1"/>
                </a:solidFill>
                <a:latin typeface="+mn-lt"/>
                <a:ea typeface="+mn-ea"/>
                <a:cs typeface="+mn-cs"/>
              </a:rPr>
              <a:t>Le CPE a toute sa place dans ce nouveau collège.</a:t>
            </a:r>
            <a:endParaRPr lang="fr-FR" sz="1200" kern="1200" dirty="0">
              <a:solidFill>
                <a:schemeClr val="tx1"/>
              </a:solidFill>
              <a:latin typeface="+mn-lt"/>
              <a:ea typeface="+mn-ea"/>
              <a:cs typeface="+mn-cs"/>
            </a:endParaRPr>
          </a:p>
          <a:p>
            <a:r>
              <a:rPr lang="fr-FR" sz="1200" b="1" i="1" kern="1200" dirty="0">
                <a:solidFill>
                  <a:schemeClr val="tx1"/>
                </a:solidFill>
                <a:latin typeface="+mn-lt"/>
                <a:ea typeface="+mn-ea"/>
                <a:cs typeface="+mn-cs"/>
              </a:rPr>
              <a:t> De par son expertise professionnelle, il est un acteur fondamental qui va permettre aux élèves de faire l’expérience des valeurs de la République qui sont au fondement de cette réforme. </a:t>
            </a:r>
            <a:endParaRPr lang="fr-FR" sz="1200" kern="1200" dirty="0">
              <a:solidFill>
                <a:schemeClr val="tx1"/>
              </a:solidFill>
              <a:latin typeface="+mn-lt"/>
              <a:ea typeface="+mn-ea"/>
              <a:cs typeface="+mn-cs"/>
            </a:endParaRPr>
          </a:p>
          <a:p>
            <a:r>
              <a:rPr lang="fr-FR" sz="1200" b="1" i="1" kern="1200" dirty="0">
                <a:solidFill>
                  <a:schemeClr val="tx1"/>
                </a:solidFill>
                <a:latin typeface="+mn-lt"/>
                <a:ea typeface="+mn-ea"/>
                <a:cs typeface="+mn-cs"/>
              </a:rPr>
              <a:t>Le nouveau socle, les parcours de l’élève, l’EMC, vont lui offrir une légitimité pour construire des situations d’apprentissages, grâce entre autre à la pédagogie de projet, dans laquelle se situent les EPI.  </a:t>
            </a:r>
            <a:endParaRPr lang="fr-FR" sz="1200" kern="1200" dirty="0">
              <a:solidFill>
                <a:schemeClr val="tx1"/>
              </a:solidFill>
              <a:latin typeface="+mn-lt"/>
              <a:ea typeface="+mn-ea"/>
              <a:cs typeface="+mn-cs"/>
            </a:endParaRPr>
          </a:p>
          <a:p>
            <a:r>
              <a:rPr lang="fr-FR" sz="1200" b="1" i="1" kern="1200" dirty="0">
                <a:solidFill>
                  <a:schemeClr val="tx1"/>
                </a:solidFill>
                <a:latin typeface="+mn-lt"/>
                <a:ea typeface="+mn-ea"/>
                <a:cs typeface="+mn-cs"/>
              </a:rPr>
              <a:t>Ce nouveau socle doit permettre à chaque élève, quelque soit son origine sociale, son milieu culturel ou ses difficultés d’être emmené au maximum de ses capacités.  La mise en place de l’AP  va donc nous donner des outils pour travailler avec les élèves sur des méthodes d’apprentissage, comme l’oral, la mémorisation, l’attention…afin de soulever les leviers propices à la motivation des élèves et redonner du sens aux apprentissages.</a:t>
            </a:r>
            <a:endParaRPr lang="fr-FR" sz="1200" kern="1200" dirty="0">
              <a:solidFill>
                <a:schemeClr val="tx1"/>
              </a:solidFill>
              <a:latin typeface="+mn-lt"/>
              <a:ea typeface="+mn-ea"/>
              <a:cs typeface="+mn-cs"/>
            </a:endParaRPr>
          </a:p>
          <a:p>
            <a:r>
              <a:rPr lang="fr-FR" sz="1200" b="1" i="1" kern="1200" dirty="0">
                <a:solidFill>
                  <a:schemeClr val="tx1"/>
                </a:solidFill>
                <a:latin typeface="+mn-lt"/>
                <a:ea typeface="+mn-ea"/>
                <a:cs typeface="+mn-cs"/>
              </a:rPr>
              <a:t> Enfin, il sera question de la place du CPE dans  l’évaluation de ce nouveau socle </a:t>
            </a:r>
            <a:endParaRPr lang="fr-FR" sz="1200" kern="1200" dirty="0">
              <a:solidFill>
                <a:schemeClr val="tx1"/>
              </a:solidFill>
              <a:latin typeface="+mn-lt"/>
              <a:ea typeface="+mn-ea"/>
              <a:cs typeface="+mn-cs"/>
            </a:endParaRPr>
          </a:p>
          <a:p>
            <a:r>
              <a:rPr lang="fr-FR" sz="1200" b="1" u="none" strike="noStrike"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u="none" strike="noStrike"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u="sng" kern="1200" dirty="0">
                <a:solidFill>
                  <a:schemeClr val="tx1"/>
                </a:solidFill>
                <a:latin typeface="+mn-lt"/>
                <a:ea typeface="+mn-ea"/>
                <a:cs typeface="+mn-cs"/>
              </a:rPr>
              <a:t>Important :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Cette réforme s’appuie sur des bases existantes.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Elle n’est pas un coup de balai de ce qui existe déjà.</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On va juste mettre des mots dessus et officialiser des pratiques qui fonctionnent. On va formaliser et mettre en cohérence avec le nouveau socle</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2</a:t>
            </a:fld>
            <a:endParaRPr lang="fr-FR"/>
          </a:p>
        </p:txBody>
      </p:sp>
    </p:spTree>
    <p:extLst>
      <p:ext uri="{BB962C8B-B14F-4D97-AF65-F5344CB8AC3E}">
        <p14:creationId xmlns:p14="http://schemas.microsoft.com/office/powerpoint/2010/main" val="3625746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21</a:t>
            </a:fld>
            <a:endParaRPr lang="fr-FR"/>
          </a:p>
        </p:txBody>
      </p:sp>
    </p:spTree>
    <p:extLst>
      <p:ext uri="{BB962C8B-B14F-4D97-AF65-F5344CB8AC3E}">
        <p14:creationId xmlns:p14="http://schemas.microsoft.com/office/powerpoint/2010/main" val="1329278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3888" y="4400550"/>
            <a:ext cx="5548312" cy="3695700"/>
          </a:xfrm>
        </p:spPr>
        <p:txBody>
          <a:bodyPr/>
          <a:lstStyle/>
          <a:p>
            <a:r>
              <a:rPr lang="fr-FR" sz="1200" kern="1200" dirty="0">
                <a:solidFill>
                  <a:schemeClr val="tx1"/>
                </a:solidFill>
                <a:latin typeface="+mn-lt"/>
                <a:ea typeface="+mn-ea"/>
                <a:cs typeface="+mn-cs"/>
              </a:rPr>
              <a:t>Une commande ministérielle :</a:t>
            </a:r>
          </a:p>
          <a:p>
            <a:pPr lvl="0"/>
            <a:r>
              <a:rPr lang="fr-FR" sz="1200" kern="1200" dirty="0">
                <a:solidFill>
                  <a:schemeClr val="tx1"/>
                </a:solidFill>
                <a:latin typeface="+mn-lt"/>
                <a:ea typeface="+mn-ea"/>
                <a:cs typeface="+mn-cs"/>
              </a:rPr>
              <a:t>Qui n’est pas liée aux attentats du 7 et 9 janvier 2015</a:t>
            </a:r>
          </a:p>
          <a:p>
            <a:pPr lvl="0"/>
            <a:r>
              <a:rPr lang="fr-FR" sz="1200" kern="1200" dirty="0">
                <a:solidFill>
                  <a:schemeClr val="tx1"/>
                </a:solidFill>
                <a:latin typeface="+mn-lt"/>
                <a:ea typeface="+mn-ea"/>
                <a:cs typeface="+mn-cs"/>
              </a:rPr>
              <a:t>Fil rouge de la loi pour la refondation de l’école</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Déclaration des ministres européens en charge de l’éducation du 17 mars 2015 (extrait)</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a:t>
            </a:r>
            <a:r>
              <a:rPr lang="fr-FR" sz="1200" kern="1200" dirty="0">
                <a:solidFill>
                  <a:schemeClr val="tx1"/>
                </a:solidFill>
                <a:latin typeface="+mn-lt"/>
                <a:ea typeface="+mn-ea"/>
                <a:cs typeface="+mn-cs"/>
              </a:rPr>
              <a:t>Garantir à tous les jeunes une éducation inclusive qui combatte le racisme ainsi que tout type de discrimination, promeuve la citoyenneté et leur apprenne à comprendre et à accepter les différences d’opinions, de convictions, de croyances et de mode de vie, tout en respectant l’état de droit, la diversité et l’égalité des chances…</a:t>
            </a:r>
          </a:p>
          <a:p>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Nous ne vivons pas dans un consensus global de valeurs qui</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seraient comme des étoiles fixes. C’est là un des aspects de la</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modernité et un point de non retour. Nous évoluons dans une</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société pluraliste, religieusement, politiquement, moralement,</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philosophiquement, où chacun n’a que la force de sa parole.</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Notre monde n’est plus enchanté. La chrétienté comme</a:t>
            </a:r>
            <a:endParaRPr lang="fr-FR" sz="1200" kern="1200" dirty="0">
              <a:solidFill>
                <a:schemeClr val="tx1"/>
              </a:solidFill>
              <a:latin typeface="+mn-lt"/>
              <a:ea typeface="+mn-ea"/>
              <a:cs typeface="+mn-cs"/>
            </a:endParaRPr>
          </a:p>
          <a:p>
            <a:r>
              <a:rPr lang="fr-FR" sz="1200" i="1" kern="1200" dirty="0">
                <a:solidFill>
                  <a:schemeClr val="tx1"/>
                </a:solidFill>
                <a:latin typeface="+mn-lt"/>
                <a:ea typeface="+mn-ea"/>
                <a:cs typeface="+mn-cs"/>
              </a:rPr>
              <a:t>phénomène de masse est morte (ce qui est plutôt positif) et</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nos convictions ne peuvent plus s’appuyer sur un bras séculier</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pour s’imposer. Du même coup, tout est changé pour tout le</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monde, puisque les croyances religieuses elles-mêmes ne</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constituent plus le bien commun. C’est une des paroles qui</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doivent se faire entendre parmi d’autres. Préparer les gens à</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entrer dans cet univers problématique me paraît une des</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tâches de l’éducateur moderne. Celui-ci n’a plus à transmettre</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des contenus autoritaires, mais il doit aider les individus à</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s’orienter dans des situations conflictuelles, à maîtriser avec</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courage un certain nombre d’antinomies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Paul RICOEUR, in Anita HOCQUARD (</a:t>
            </a:r>
            <a:r>
              <a:rPr lang="fr-FR" sz="1200" b="1" kern="1200" dirty="0" err="1">
                <a:solidFill>
                  <a:schemeClr val="tx1"/>
                </a:solidFill>
                <a:latin typeface="+mn-lt"/>
                <a:ea typeface="+mn-ea"/>
                <a:cs typeface="+mn-cs"/>
              </a:rPr>
              <a:t>dir</a:t>
            </a:r>
            <a:r>
              <a:rPr lang="fr-FR" sz="1200" b="1" kern="1200" dirty="0">
                <a:solidFill>
                  <a:schemeClr val="tx1"/>
                </a:solidFill>
                <a:latin typeface="+mn-lt"/>
                <a:ea typeface="+mn-ea"/>
                <a:cs typeface="+mn-cs"/>
              </a:rPr>
              <a:t>.), </a:t>
            </a:r>
            <a:r>
              <a:rPr lang="fr-FR" sz="1200" b="1" i="1" kern="1200" dirty="0">
                <a:solidFill>
                  <a:schemeClr val="tx1"/>
                </a:solidFill>
                <a:latin typeface="+mn-lt"/>
                <a:ea typeface="+mn-ea"/>
                <a:cs typeface="+mn-cs"/>
              </a:rPr>
              <a:t>Eduquer, à quoi bon?</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Paris, 1996, p. 95</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22</a:t>
            </a:fld>
            <a:endParaRPr lang="fr-FR"/>
          </a:p>
        </p:txBody>
      </p:sp>
    </p:spTree>
    <p:extLst>
      <p:ext uri="{BB962C8B-B14F-4D97-AF65-F5344CB8AC3E}">
        <p14:creationId xmlns:p14="http://schemas.microsoft.com/office/powerpoint/2010/main" val="2241225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body"/>
          </p:nvPr>
        </p:nvSpPr>
        <p:spPr>
          <a:xfrm>
            <a:off x="685800" y="4400550"/>
            <a:ext cx="5484813" cy="3598863"/>
          </a:xfrm>
        </p:spPr>
        <p:txBody>
          <a:bodyPr lIns="0" tIns="0" rIns="0" bIns="0"/>
          <a:lstStyle/>
          <a:p>
            <a:r>
              <a:rPr lang="fr-FR" sz="1200" b="1" kern="1200" dirty="0">
                <a:solidFill>
                  <a:schemeClr val="tx1"/>
                </a:solidFill>
                <a:latin typeface="+mn-lt"/>
                <a:ea typeface="+mn-ea"/>
                <a:cs typeface="+mn-cs"/>
              </a:rPr>
              <a:t>Il faut aussi faire partager l’utilité et le bien fondé de ces valeurs afin que les élèves puissent être des citoyens pleinement responsables de la défense de ces valeurs.</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C’est pourquoi elles doivent être partagées par tous les personnels de l’école.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Les valeurs de la République entrent dans la définition de l’école </a:t>
            </a:r>
            <a:r>
              <a:rPr lang="fr-FR" sz="1200" kern="1200" dirty="0">
                <a:solidFill>
                  <a:schemeClr val="tx1"/>
                </a:solidFill>
                <a:latin typeface="+mn-lt"/>
                <a:ea typeface="+mn-ea"/>
                <a:cs typeface="+mn-cs"/>
              </a:rPr>
              <a:t>.</a:t>
            </a:r>
          </a:p>
          <a:p>
            <a:r>
              <a:rPr lang="fr-FR" sz="1200" kern="1200" dirty="0">
                <a:solidFill>
                  <a:schemeClr val="tx1"/>
                </a:solidFill>
                <a:latin typeface="+mn-lt"/>
                <a:ea typeface="+mn-ea"/>
                <a:cs typeface="+mn-cs"/>
              </a:rPr>
              <a:t> L’école telle qu’elle existe à présent doit </a:t>
            </a:r>
            <a:r>
              <a:rPr lang="fr-FR" sz="1200" b="1" kern="1200" dirty="0">
                <a:solidFill>
                  <a:schemeClr val="tx1"/>
                </a:solidFill>
                <a:latin typeface="+mn-lt"/>
                <a:ea typeface="+mn-ea"/>
                <a:cs typeface="+mn-cs"/>
              </a:rPr>
              <a:t>être LA représentation des valeurs de la République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dans son fonctionnement</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dans son enseignement</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dans ses personnels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dans ses programmes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dans son attitude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L’objectif </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Garantir à tous les jeunes une école inclusive qui leur permette</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de se réaliser  </a:t>
            </a:r>
          </a:p>
          <a:p>
            <a:pPr lvl="0"/>
            <a:r>
              <a:rPr lang="fr-FR" sz="1200" kern="1200" dirty="0">
                <a:solidFill>
                  <a:schemeClr val="tx1"/>
                </a:solidFill>
                <a:latin typeface="+mn-lt"/>
                <a:ea typeface="+mn-ea"/>
                <a:cs typeface="+mn-cs"/>
              </a:rPr>
              <a:t> </a:t>
            </a:r>
            <a:r>
              <a:rPr lang="fr-FR" sz="1200" b="1" u="sng" kern="1200" dirty="0">
                <a:solidFill>
                  <a:schemeClr val="tx1"/>
                </a:solidFill>
                <a:latin typeface="+mn-lt"/>
                <a:ea typeface="+mn-ea"/>
                <a:cs typeface="+mn-cs"/>
              </a:rPr>
              <a:t>d’éprouver les valeurs</a:t>
            </a:r>
            <a:r>
              <a:rPr lang="fr-FR" sz="1200" kern="1200" dirty="0">
                <a:solidFill>
                  <a:schemeClr val="tx1"/>
                </a:solidFill>
                <a:latin typeface="+mn-lt"/>
                <a:ea typeface="+mn-ea"/>
                <a:cs typeface="+mn-cs"/>
              </a:rPr>
              <a:t> républicaines au quotidien au travers des espaces, des activités, des actions, des instances, des temps et des pratiques</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Le rôle de l’enseignant ne se limite donc  pas à  transmettre des connaissances qu’il serait seul à détenir. Nous devons tous participer :</a:t>
            </a:r>
          </a:p>
          <a:p>
            <a:pPr lvl="0"/>
            <a:r>
              <a:rPr lang="fr-FR" sz="1200" kern="1200" dirty="0">
                <a:solidFill>
                  <a:schemeClr val="tx1"/>
                </a:solidFill>
                <a:latin typeface="+mn-lt"/>
                <a:ea typeface="+mn-ea"/>
                <a:cs typeface="+mn-cs"/>
              </a:rPr>
              <a:t>à aider ses élèves à ordonner les informations qui leur parviennent,</a:t>
            </a:r>
          </a:p>
          <a:p>
            <a:pPr lvl="0"/>
            <a:r>
              <a:rPr lang="fr-FR" sz="1200" kern="1200" dirty="0">
                <a:solidFill>
                  <a:schemeClr val="tx1"/>
                </a:solidFill>
                <a:latin typeface="+mn-lt"/>
                <a:ea typeface="+mn-ea"/>
                <a:cs typeface="+mn-cs"/>
              </a:rPr>
              <a:t> à </a:t>
            </a:r>
            <a:r>
              <a:rPr lang="fr-FR" sz="1200" b="1" u="sng" kern="1200" dirty="0">
                <a:solidFill>
                  <a:schemeClr val="tx1"/>
                </a:solidFill>
                <a:latin typeface="+mn-lt"/>
                <a:ea typeface="+mn-ea"/>
                <a:cs typeface="+mn-cs"/>
              </a:rPr>
              <a:t>distinguer le savoir des croyances </a:t>
            </a:r>
            <a:r>
              <a:rPr lang="fr-FR" sz="1200" kern="1200" dirty="0">
                <a:solidFill>
                  <a:schemeClr val="tx1"/>
                </a:solidFill>
                <a:latin typeface="+mn-lt"/>
                <a:ea typeface="+mn-ea"/>
                <a:cs typeface="+mn-cs"/>
              </a:rPr>
              <a:t>pour que ces croyances deviennent des SAVOIRS  et qui feront que l’élève sera un citoyen responsable</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Philippe </a:t>
            </a:r>
            <a:r>
              <a:rPr lang="fr-FR" sz="1200" b="1" kern="1200" dirty="0" err="1">
                <a:solidFill>
                  <a:schemeClr val="tx1"/>
                </a:solidFill>
                <a:latin typeface="+mn-lt"/>
                <a:ea typeface="+mn-ea"/>
                <a:cs typeface="+mn-cs"/>
              </a:rPr>
              <a:t>Meirieu</a:t>
            </a:r>
            <a:r>
              <a:rPr lang="fr-FR" sz="1200" b="1" kern="1200" dirty="0">
                <a:solidFill>
                  <a:schemeClr val="tx1"/>
                </a:solidFill>
                <a:latin typeface="+mn-lt"/>
                <a:ea typeface="+mn-ea"/>
                <a:cs typeface="+mn-cs"/>
              </a:rPr>
              <a:t> dit dans une conférence sur « les joies de savoir » Enseignement : ce qui unit et ce qui libère</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Pour que les élèves n’imposent pas leurs croyances comme des savoirs, il ne faut pas leur enseigner nos savoirs comme des croyances mais comme des savoirs ». ce qui est enseigné ne doit pas être cru sur parole mais admis parce que vérifié (démarche expérimentale ou expérience documentaire ce qui permet d’introduire le débat argumenté en classe)</a:t>
            </a:r>
            <a:endParaRPr lang="fr-FR" sz="1200" kern="1200" dirty="0">
              <a:solidFill>
                <a:schemeClr val="tx1"/>
              </a:solidFill>
              <a:latin typeface="+mn-lt"/>
              <a:ea typeface="+mn-ea"/>
              <a:cs typeface="+mn-cs"/>
            </a:endParaRPr>
          </a:p>
          <a:p>
            <a:pPr>
              <a:defRPr/>
            </a:pPr>
            <a:endParaRPr dirty="0"/>
          </a:p>
        </p:txBody>
      </p:sp>
      <p:sp>
        <p:nvSpPr>
          <p:cNvPr id="231" name="CustomShape 2"/>
          <p:cNvSpPr/>
          <p:nvPr/>
        </p:nvSpPr>
        <p:spPr>
          <a:xfrm>
            <a:off x="3884613" y="8685213"/>
            <a:ext cx="2970212"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943213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latin typeface="+mn-lt"/>
                <a:ea typeface="+mn-ea"/>
                <a:cs typeface="+mn-cs"/>
              </a:rPr>
              <a:t>Comment communiquer les valeurs de la république</a:t>
            </a:r>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Nous avons un certain nombre de textes et de dispositifs qui vont nous permettre de faire vivre ces valeurs aux élèves</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Le nouveau socle</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Les valeurs de la République sont intégrées au nouveau socle qui assigne à chacun comme mission de :</a:t>
            </a:r>
          </a:p>
          <a:p>
            <a:pPr lvl="0"/>
            <a:r>
              <a:rPr lang="fr-FR" sz="1200" kern="1200" dirty="0">
                <a:solidFill>
                  <a:schemeClr val="tx1"/>
                </a:solidFill>
                <a:latin typeface="+mn-lt"/>
                <a:ea typeface="+mn-ea"/>
                <a:cs typeface="+mn-cs"/>
              </a:rPr>
              <a:t>Préparer les élèves à vivre en Société</a:t>
            </a:r>
          </a:p>
          <a:p>
            <a:pPr lvl="0"/>
            <a:r>
              <a:rPr lang="fr-FR" sz="1200" kern="1200" dirty="0">
                <a:solidFill>
                  <a:schemeClr val="tx1"/>
                </a:solidFill>
                <a:latin typeface="+mn-lt"/>
                <a:ea typeface="+mn-ea"/>
                <a:cs typeface="+mn-cs"/>
              </a:rPr>
              <a:t>Les préparer à devenir des citoyens responsables</a:t>
            </a:r>
          </a:p>
          <a:p>
            <a:pPr lvl="0"/>
            <a:r>
              <a:rPr lang="fr-FR" sz="1200" kern="1200" dirty="0">
                <a:solidFill>
                  <a:schemeClr val="tx1"/>
                </a:solidFill>
                <a:latin typeface="+mn-lt"/>
                <a:ea typeface="+mn-ea"/>
                <a:cs typeface="+mn-cs"/>
              </a:rPr>
              <a:t>Conscients des principes et des règles qui fondent notre démocratie et</a:t>
            </a:r>
          </a:p>
          <a:p>
            <a:r>
              <a:rPr lang="fr-FR" sz="1200" kern="1200" dirty="0">
                <a:solidFill>
                  <a:schemeClr val="tx1"/>
                </a:solidFill>
                <a:latin typeface="+mn-lt"/>
                <a:ea typeface="+mn-ea"/>
                <a:cs typeface="+mn-cs"/>
              </a:rPr>
              <a:t> le vivre ensemble</a:t>
            </a:r>
          </a:p>
          <a:p>
            <a:r>
              <a:rPr lang="fr-FR" sz="1200" kern="1200" dirty="0">
                <a:solidFill>
                  <a:schemeClr val="tx1"/>
                </a:solidFill>
                <a:latin typeface="+mn-lt"/>
                <a:ea typeface="+mn-ea"/>
                <a:cs typeface="+mn-cs"/>
              </a:rPr>
              <a:t>Plus spécifiquement, le domaine  5 du socle participe faire construire aux élèves ces valeurs pour qu’ils y adhèrent</a:t>
            </a:r>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24</a:t>
            </a:fld>
            <a:endParaRPr lang="fr-FR"/>
          </a:p>
        </p:txBody>
      </p:sp>
    </p:spTree>
    <p:extLst>
      <p:ext uri="{BB962C8B-B14F-4D97-AF65-F5344CB8AC3E}">
        <p14:creationId xmlns:p14="http://schemas.microsoft.com/office/powerpoint/2010/main" val="1211764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sz="1200" b="1" kern="1200" dirty="0">
                <a:solidFill>
                  <a:schemeClr val="tx1"/>
                </a:solidFill>
                <a:latin typeface="+mn-lt"/>
                <a:ea typeface="+mn-ea"/>
                <a:cs typeface="+mn-cs"/>
              </a:rPr>
              <a:t>L’EMI : Education aux médias et à l’information, c’est </a:t>
            </a:r>
            <a:r>
              <a:rPr lang="fr-FR" sz="1200" kern="1200" dirty="0">
                <a:solidFill>
                  <a:schemeClr val="tx1"/>
                </a:solidFill>
                <a:latin typeface="+mn-lt"/>
                <a:ea typeface="+mn-ea"/>
                <a:cs typeface="+mn-cs"/>
              </a:rPr>
              <a:t>permettre aux élèves </a:t>
            </a:r>
          </a:p>
          <a:p>
            <a:pPr lvl="0"/>
            <a:r>
              <a:rPr lang="fr-FR" sz="1200" kern="1200" dirty="0">
                <a:solidFill>
                  <a:schemeClr val="tx1"/>
                </a:solidFill>
                <a:latin typeface="+mn-lt"/>
                <a:ea typeface="+mn-ea"/>
                <a:cs typeface="+mn-cs"/>
              </a:rPr>
              <a:t>D’apprendre à lire une image et une information</a:t>
            </a:r>
          </a:p>
          <a:p>
            <a:pPr lvl="0"/>
            <a:r>
              <a:rPr lang="fr-FR" sz="1200" kern="1200" dirty="0">
                <a:solidFill>
                  <a:schemeClr val="tx1"/>
                </a:solidFill>
                <a:latin typeface="+mn-lt"/>
                <a:ea typeface="+mn-ea"/>
                <a:cs typeface="+mn-cs"/>
              </a:rPr>
              <a:t>La décrypter</a:t>
            </a:r>
          </a:p>
          <a:p>
            <a:pPr lvl="0"/>
            <a:r>
              <a:rPr lang="fr-FR" sz="1200" kern="1200" dirty="0">
                <a:solidFill>
                  <a:schemeClr val="tx1"/>
                </a:solidFill>
                <a:latin typeface="+mn-lt"/>
                <a:ea typeface="+mn-ea"/>
                <a:cs typeface="+mn-cs"/>
              </a:rPr>
              <a:t>Aiguiser son esprit critique</a:t>
            </a:r>
          </a:p>
          <a:p>
            <a:pPr lvl="0"/>
            <a:r>
              <a:rPr lang="fr-FR" sz="1200" kern="1200" dirty="0">
                <a:solidFill>
                  <a:schemeClr val="tx1"/>
                </a:solidFill>
                <a:latin typeface="+mn-lt"/>
                <a:ea typeface="+mn-ea"/>
                <a:cs typeface="+mn-cs"/>
              </a:rPr>
              <a:t>Se forger une opinion</a:t>
            </a:r>
          </a:p>
          <a:p>
            <a:pPr lvl="0"/>
            <a:r>
              <a:rPr lang="fr-FR" sz="1200" kern="1200" dirty="0">
                <a:solidFill>
                  <a:schemeClr val="tx1"/>
                </a:solidFill>
                <a:latin typeface="+mn-lt"/>
                <a:ea typeface="+mn-ea"/>
                <a:cs typeface="+mn-cs"/>
              </a:rPr>
              <a:t>Développer une attitude responsable dans l’usage du numérique et d’internet</a:t>
            </a:r>
          </a:p>
          <a:p>
            <a:r>
              <a:rPr lang="fr-FR" sz="1200" kern="1200" dirty="0">
                <a:solidFill>
                  <a:schemeClr val="tx1"/>
                </a:solidFill>
                <a:latin typeface="+mn-lt"/>
                <a:ea typeface="+mn-ea"/>
                <a:cs typeface="+mn-cs"/>
              </a:rPr>
              <a:t>La collaboration Doc/CPE relève de la nécessité de travailler sur la problématique de l’</a:t>
            </a:r>
          </a:p>
          <a:p>
            <a:r>
              <a:rPr lang="fr-FR" sz="1200" kern="1200" dirty="0">
                <a:solidFill>
                  <a:schemeClr val="tx1"/>
                </a:solidFill>
                <a:latin typeface="+mn-lt"/>
                <a:ea typeface="+mn-ea"/>
                <a:cs typeface="+mn-cs"/>
              </a:rPr>
              <a:t>éducation à l’image. L’utilisation massive des Smartphones, des tablettes numériques et le recours aux réseaux sociaux posent question. L’usage de nouvelles technologies par les jeunes sans y avoir été préparés se traduit souvent par des conflits(problèmes de la rumeur, bagarres, </a:t>
            </a:r>
            <a:r>
              <a:rPr lang="fr-FR" sz="1200" kern="1200" dirty="0" err="1">
                <a:solidFill>
                  <a:schemeClr val="tx1"/>
                </a:solidFill>
                <a:latin typeface="+mn-lt"/>
                <a:ea typeface="+mn-ea"/>
                <a:cs typeface="+mn-cs"/>
              </a:rPr>
              <a:t>selfies</a:t>
            </a:r>
            <a:r>
              <a:rPr lang="fr-FR" sz="1200" kern="1200" dirty="0">
                <a:solidFill>
                  <a:schemeClr val="tx1"/>
                </a:solidFill>
                <a:latin typeface="+mn-lt"/>
                <a:ea typeface="+mn-ea"/>
                <a:cs typeface="+mn-cs"/>
              </a:rPr>
              <a:t> indécents, image dégradée de la femme, cyber-harcèlement...); le règlement intérieur et son application même sont mis à mal, les adultes sont parfois désemparés devant l’accélération de ces nouvelles technologies qu’il ne faut pourtant pas ignorer. </a:t>
            </a:r>
          </a:p>
          <a:p>
            <a:r>
              <a:rPr lang="fr-FR" sz="1200" kern="1200" dirty="0">
                <a:solidFill>
                  <a:schemeClr val="tx1"/>
                </a:solidFill>
                <a:latin typeface="+mn-lt"/>
                <a:ea typeface="+mn-ea"/>
                <a:cs typeface="+mn-cs"/>
              </a:rPr>
              <a:t>Plutôt que l’interdiction ou l’éducation par la contrainte c’est la sensibilisation qui est prônée.  Afin de résoudre les contradictions, il s’agira de créer un lien entre le </a:t>
            </a:r>
          </a:p>
          <a:p>
            <a:r>
              <a:rPr lang="fr-FR" sz="1200" kern="1200" dirty="0">
                <a:solidFill>
                  <a:schemeClr val="tx1"/>
                </a:solidFill>
                <a:latin typeface="+mn-lt"/>
                <a:ea typeface="+mn-ea"/>
                <a:cs typeface="+mn-cs"/>
              </a:rPr>
              <a:t>pédagogique et l’éducatif; certaines actions pluriannuelles pourraient être mises en œuvre avec le concours des enseignants, de la vie scolaire, des parents...</a:t>
            </a:r>
          </a:p>
          <a:p>
            <a:r>
              <a:rPr lang="fr-FR" sz="1200" kern="1200" dirty="0">
                <a:solidFill>
                  <a:schemeClr val="tx1"/>
                </a:solidFill>
                <a:latin typeface="+mn-lt"/>
                <a:ea typeface="+mn-ea"/>
                <a:cs typeface="+mn-cs"/>
              </a:rPr>
              <a:t>Le site </a:t>
            </a:r>
            <a:r>
              <a:rPr lang="fr-FR" sz="1200" kern="1200" dirty="0" err="1">
                <a:solidFill>
                  <a:schemeClr val="tx1"/>
                </a:solidFill>
                <a:latin typeface="+mn-lt"/>
                <a:ea typeface="+mn-ea"/>
                <a:cs typeface="+mn-cs"/>
              </a:rPr>
              <a:t>Eduscol</a:t>
            </a:r>
            <a:r>
              <a:rPr lang="fr-FR" sz="1200" kern="1200" dirty="0">
                <a:solidFill>
                  <a:schemeClr val="tx1"/>
                </a:solidFill>
                <a:latin typeface="+mn-lt"/>
                <a:ea typeface="+mn-ea"/>
                <a:cs typeface="+mn-cs"/>
              </a:rPr>
              <a:t> propose un certain nombre d’outils dans le cadre de l’éducation à l’</a:t>
            </a:r>
          </a:p>
          <a:p>
            <a:r>
              <a:rPr lang="fr-FR" sz="1200" kern="1200" dirty="0">
                <a:solidFill>
                  <a:schemeClr val="tx1"/>
                </a:solidFill>
                <a:latin typeface="+mn-lt"/>
                <a:ea typeface="+mn-ea"/>
                <a:cs typeface="+mn-cs"/>
              </a:rPr>
              <a:t>image et de la lutte contre le harcèlement. </a:t>
            </a:r>
          </a:p>
          <a:p>
            <a:r>
              <a:rPr lang="fr-FR" sz="1200" kern="1200" dirty="0">
                <a:solidFill>
                  <a:schemeClr val="tx1"/>
                </a:solidFill>
                <a:latin typeface="+mn-lt"/>
                <a:ea typeface="+mn-ea"/>
                <a:cs typeface="+mn-cs"/>
              </a:rPr>
              <a:t>Actions possibles :</a:t>
            </a:r>
          </a:p>
          <a:p>
            <a:pPr lvl="0"/>
            <a:r>
              <a:rPr lang="fr-FR" sz="1200" kern="1200" dirty="0">
                <a:solidFill>
                  <a:schemeClr val="tx1"/>
                </a:solidFill>
                <a:latin typeface="+mn-lt"/>
                <a:ea typeface="+mn-ea"/>
                <a:cs typeface="+mn-cs"/>
              </a:rPr>
              <a:t>problématique de la rumeur et des conduites à risque qu’elle génère.</a:t>
            </a:r>
          </a:p>
          <a:p>
            <a:r>
              <a:rPr lang="fr-FR" sz="1200" kern="1200" dirty="0">
                <a:solidFill>
                  <a:schemeClr val="tx1"/>
                </a:solidFill>
                <a:latin typeface="+mn-lt"/>
                <a:ea typeface="+mn-ea"/>
                <a:cs typeface="+mn-cs"/>
              </a:rPr>
              <a:t>              Les professeurs d’histoire-géo et d’éducation civique disposent d’outils              pédagogiques adaptés outre certains textes juridiques largement exploitables. </a:t>
            </a:r>
          </a:p>
          <a:p>
            <a:pPr lvl="0"/>
            <a:r>
              <a:rPr lang="fr-FR" sz="1200" kern="1200" dirty="0">
                <a:solidFill>
                  <a:schemeClr val="tx1"/>
                </a:solidFill>
                <a:latin typeface="+mn-lt"/>
                <a:ea typeface="+mn-ea"/>
                <a:cs typeface="+mn-cs"/>
              </a:rPr>
              <a:t>L’idée est d’associer les parents à la réflexion, d’inclure cette thématique dans la formation des délégués et de communiquer par exemple à travers une campagne d’affichage.</a:t>
            </a:r>
          </a:p>
          <a:p>
            <a:pPr lvl="0"/>
            <a:r>
              <a:rPr lang="fr-FR" sz="1200" kern="1200" dirty="0">
                <a:solidFill>
                  <a:schemeClr val="tx1"/>
                </a:solidFill>
                <a:latin typeface="+mn-lt"/>
                <a:ea typeface="+mn-ea"/>
                <a:cs typeface="+mn-cs"/>
              </a:rPr>
              <a:t>. Les sujets abordés font l’objet d’un choix des élèves eux-mêmes. Pour le niveau 5ème, c’est le thème des réseaux sociaux qui a été priorisé. Cette action se déroule pendant les heures de vie de classe inscrites à l’EDT. Afin que la parole puisse se libérer, est privilégiée la participation de personnels autres que le corps enseignant.</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25</a:t>
            </a:fld>
            <a:endParaRPr lang="fr-FR"/>
          </a:p>
        </p:txBody>
      </p:sp>
    </p:spTree>
    <p:extLst>
      <p:ext uri="{BB962C8B-B14F-4D97-AF65-F5344CB8AC3E}">
        <p14:creationId xmlns:p14="http://schemas.microsoft.com/office/powerpoint/2010/main" val="2587402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PlaceHolder 1"/>
          <p:cNvSpPr>
            <a:spLocks noGrp="1"/>
          </p:cNvSpPr>
          <p:nvPr>
            <p:ph type="body"/>
          </p:nvPr>
        </p:nvSpPr>
        <p:spPr bwMode="auto">
          <a:xfrm>
            <a:off x="685800" y="4400550"/>
            <a:ext cx="5483225" cy="3597275"/>
          </a:xfrm>
          <a:noFill/>
        </p:spPr>
        <p:txBody>
          <a:bodyPr vert="horz" numCol="1" anchor="t" anchorCtr="0" compatLnSpc="1">
            <a:prstTxWarp prst="textNoShape">
              <a:avLst/>
            </a:prstTxWarp>
          </a:bodyPr>
          <a:lstStyle/>
          <a:p>
            <a:r>
              <a:rPr lang="fr-FR" sz="1200" b="1" kern="1200" dirty="0">
                <a:solidFill>
                  <a:schemeClr val="tx1"/>
                </a:solidFill>
                <a:latin typeface="+mn-lt"/>
                <a:ea typeface="+mn-ea"/>
                <a:cs typeface="+mn-cs"/>
              </a:rPr>
              <a:t>Le parcours citoyen</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S’étend de la maternelle à la terminale. Il s’articule autour </a:t>
            </a:r>
          </a:p>
          <a:p>
            <a:pPr lvl="0"/>
            <a:r>
              <a:rPr lang="fr-FR" sz="1200" i="1" u="sng" kern="1200" dirty="0">
                <a:solidFill>
                  <a:schemeClr val="tx1"/>
                </a:solidFill>
                <a:latin typeface="+mn-lt"/>
                <a:ea typeface="+mn-ea"/>
                <a:cs typeface="+mn-cs"/>
              </a:rPr>
              <a:t>de l’EMC </a:t>
            </a:r>
            <a:r>
              <a:rPr lang="fr-FR" sz="1200" kern="1200" dirty="0">
                <a:solidFill>
                  <a:schemeClr val="tx1"/>
                </a:solidFill>
                <a:latin typeface="+mn-lt"/>
                <a:ea typeface="+mn-ea"/>
                <a:cs typeface="+mn-cs"/>
              </a:rPr>
              <a:t>pour leur  permettre de comprendre le bien fondé des règles régissant les comportements individuels et collectifs, le pluralisme des opinions, convictions, modes de vie…. Favoriser le respect des droits et de la loi</a:t>
            </a:r>
          </a:p>
          <a:p>
            <a:pPr lvl="0"/>
            <a:r>
              <a:rPr lang="fr-FR" sz="1200" u="sng" kern="1200" dirty="0">
                <a:solidFill>
                  <a:schemeClr val="tx1"/>
                </a:solidFill>
                <a:latin typeface="+mn-lt"/>
                <a:ea typeface="+mn-ea"/>
                <a:cs typeface="+mn-cs"/>
              </a:rPr>
              <a:t>de l’éducation aux médias et à l’information </a:t>
            </a:r>
            <a:r>
              <a:rPr lang="fr-FR" sz="1200" kern="1200" dirty="0">
                <a:solidFill>
                  <a:schemeClr val="tx1"/>
                </a:solidFill>
                <a:latin typeface="+mn-lt"/>
                <a:ea typeface="+mn-ea"/>
                <a:cs typeface="+mn-cs"/>
              </a:rPr>
              <a:t> pour leur permettre d’apprendre à lire, décrypter l’image et l’information et aiguiser leur esprit critique, se forger une opinion</a:t>
            </a:r>
          </a:p>
          <a:p>
            <a:pPr lvl="0"/>
            <a:r>
              <a:rPr lang="fr-FR" sz="1200" u="sng" kern="1200" dirty="0">
                <a:solidFill>
                  <a:schemeClr val="tx1"/>
                </a:solidFill>
                <a:latin typeface="+mn-lt"/>
                <a:ea typeface="+mn-ea"/>
                <a:cs typeface="+mn-cs"/>
              </a:rPr>
              <a:t>La participation des élèves à la vie sociale de l’établissement et de son environnement</a:t>
            </a:r>
            <a:r>
              <a:rPr lang="fr-FR" sz="1200" kern="1200" dirty="0">
                <a:solidFill>
                  <a:schemeClr val="tx1"/>
                </a:solidFill>
                <a:latin typeface="+mn-lt"/>
                <a:ea typeface="+mn-ea"/>
                <a:cs typeface="+mn-cs"/>
              </a:rPr>
              <a:t>: engagement dans l’établissement, prendre part à une association, implication auprès de leurs pairs</a:t>
            </a:r>
          </a:p>
          <a:p>
            <a:pPr lvl="0"/>
            <a:r>
              <a:rPr lang="fr-FR" sz="1200" u="sng" kern="1200" dirty="0">
                <a:solidFill>
                  <a:schemeClr val="tx1"/>
                </a:solidFill>
                <a:latin typeface="+mn-lt"/>
                <a:ea typeface="+mn-ea"/>
                <a:cs typeface="+mn-cs"/>
              </a:rPr>
              <a:t>L’inscription à des ateliers débats et philosophiques</a:t>
            </a:r>
            <a:r>
              <a:rPr lang="fr-FR" sz="1200" kern="1200" dirty="0">
                <a:solidFill>
                  <a:schemeClr val="tx1"/>
                </a:solidFill>
                <a:latin typeface="+mn-lt"/>
                <a:ea typeface="+mn-ea"/>
                <a:cs typeface="+mn-cs"/>
              </a:rPr>
              <a:t>: </a:t>
            </a:r>
          </a:p>
          <a:p>
            <a:pPr lvl="0"/>
            <a:r>
              <a:rPr lang="fr-FR" sz="1200" u="sng" kern="1200" dirty="0">
                <a:solidFill>
                  <a:schemeClr val="tx1"/>
                </a:solidFill>
                <a:latin typeface="+mn-lt"/>
                <a:ea typeface="+mn-ea"/>
                <a:cs typeface="+mn-cs"/>
              </a:rPr>
              <a:t>Préparation en amont de la journée défense et citoyenneté</a:t>
            </a:r>
            <a:r>
              <a:rPr lang="fr-FR" sz="1200" kern="1200" dirty="0">
                <a:solidFill>
                  <a:schemeClr val="tx1"/>
                </a:solidFill>
                <a:latin typeface="+mn-lt"/>
                <a:ea typeface="+mn-ea"/>
                <a:cs typeface="+mn-cs"/>
              </a:rPr>
              <a:t>: mieux anticiper leur participation en s’informant sur leurs enjeux et son déroulement</a:t>
            </a:r>
          </a:p>
          <a:p>
            <a:pPr lvl="0"/>
            <a:r>
              <a:rPr lang="fr-FR" sz="1200" kern="1200" baseline="30000" dirty="0">
                <a:solidFill>
                  <a:schemeClr val="tx1"/>
                </a:solidFill>
                <a:latin typeface="+mn-lt"/>
                <a:ea typeface="+mn-ea"/>
                <a:cs typeface="+mn-cs"/>
              </a:rPr>
              <a:t>Développement des « conseils d’enfants » dès l’école primaire, des conseils de la vie</a:t>
            </a:r>
            <a:r>
              <a:rPr lang="fr-FR" sz="1200" kern="1200" dirty="0">
                <a:solidFill>
                  <a:schemeClr val="tx1"/>
                </a:solidFill>
                <a:latin typeface="+mn-lt"/>
                <a:ea typeface="+mn-ea"/>
                <a:cs typeface="+mn-cs"/>
              </a:rPr>
              <a:t> </a:t>
            </a:r>
            <a:r>
              <a:rPr lang="fr-FR" sz="1200" kern="1200" baseline="30000" dirty="0">
                <a:solidFill>
                  <a:schemeClr val="tx1"/>
                </a:solidFill>
                <a:latin typeface="+mn-lt"/>
                <a:ea typeface="+mn-ea"/>
                <a:cs typeface="+mn-cs"/>
              </a:rPr>
              <a:t>collégienne et soutien renforcé aux conseils de la vie lycéenne.</a:t>
            </a:r>
            <a:endParaRPr lang="fr-FR" sz="1200" kern="1200" dirty="0">
              <a:solidFill>
                <a:schemeClr val="tx1"/>
              </a:solidFill>
              <a:latin typeface="+mn-lt"/>
              <a:ea typeface="+mn-ea"/>
              <a:cs typeface="+mn-cs"/>
            </a:endParaRPr>
          </a:p>
          <a:p>
            <a:pPr lvl="0"/>
            <a:r>
              <a:rPr lang="fr-FR" sz="1200" kern="1200" baseline="-25000" dirty="0">
                <a:solidFill>
                  <a:schemeClr val="tx1"/>
                </a:solidFill>
                <a:latin typeface="+mn-lt"/>
                <a:ea typeface="+mn-ea"/>
                <a:cs typeface="+mn-cs"/>
              </a:rPr>
              <a:t> </a:t>
            </a:r>
            <a:r>
              <a:rPr lang="fr-FR" sz="1200" kern="1200" baseline="30000" dirty="0">
                <a:solidFill>
                  <a:schemeClr val="tx1"/>
                </a:solidFill>
                <a:latin typeface="+mn-lt"/>
                <a:ea typeface="+mn-ea"/>
                <a:cs typeface="+mn-cs"/>
              </a:rPr>
              <a:t>Encouragement des actions éducatives dans le cadre des projets éducatifs territoriaux (par exemple participation des élèves à des conseils municipaux d’enfants).</a:t>
            </a:r>
            <a:endParaRPr lang="fr-FR" sz="1200" kern="1200" dirty="0">
              <a:solidFill>
                <a:schemeClr val="tx1"/>
              </a:solidFill>
              <a:latin typeface="+mn-lt"/>
              <a:ea typeface="+mn-ea"/>
              <a:cs typeface="+mn-cs"/>
            </a:endParaRPr>
          </a:p>
          <a:p>
            <a:pPr lvl="0"/>
            <a:r>
              <a:rPr lang="fr-FR" sz="1200" kern="1200" baseline="30000" dirty="0">
                <a:solidFill>
                  <a:schemeClr val="tx1"/>
                </a:solidFill>
                <a:latin typeface="+mn-lt"/>
                <a:ea typeface="+mn-ea"/>
                <a:cs typeface="+mn-cs"/>
              </a:rPr>
              <a:t>Renforcement des capacités d’initiative des associations lycéennes et mobilisation de moyens nouveaux à destination des journaux collégiens et lycéens et des activités de création et d’animation médias en favorisant les projets partenariaux avec le monde des médias et le monde économique.</a:t>
            </a:r>
            <a:endParaRPr lang="fr-FR" sz="1200" kern="1200" dirty="0">
              <a:solidFill>
                <a:schemeClr val="tx1"/>
              </a:solidFill>
              <a:latin typeface="+mn-lt"/>
              <a:ea typeface="+mn-ea"/>
              <a:cs typeface="+mn-cs"/>
            </a:endParaRPr>
          </a:p>
          <a:p>
            <a:pPr lvl="0"/>
            <a:r>
              <a:rPr lang="fr-FR" sz="1200" kern="1200" baseline="-25000" dirty="0">
                <a:solidFill>
                  <a:schemeClr val="tx1"/>
                </a:solidFill>
                <a:latin typeface="+mn-lt"/>
                <a:ea typeface="+mn-ea"/>
                <a:cs typeface="+mn-cs"/>
              </a:rPr>
              <a:t> </a:t>
            </a:r>
            <a:r>
              <a:rPr lang="fr-FR" sz="1200" kern="1200" baseline="30000" dirty="0">
                <a:solidFill>
                  <a:schemeClr val="tx1"/>
                </a:solidFill>
                <a:latin typeface="+mn-lt"/>
                <a:ea typeface="+mn-ea"/>
                <a:cs typeface="+mn-cs"/>
              </a:rPr>
              <a:t>Relance de la semaine de lutte contre le racisme et l’antisémitisme, fin mars, pour en faire un temps fort de mobilisation de la communauté éducative et de l’ensemble de la société civile. Renforcement de la semaine de l’engagement en septembre, en lien avec les partenaires associatifs.</a:t>
            </a:r>
            <a:endParaRPr lang="fr-FR" sz="1200" kern="1200" dirty="0">
              <a:solidFill>
                <a:schemeClr val="tx1"/>
              </a:solidFill>
              <a:latin typeface="+mn-lt"/>
              <a:ea typeface="+mn-ea"/>
              <a:cs typeface="+mn-cs"/>
            </a:endParaRPr>
          </a:p>
          <a:p>
            <a:pPr lvl="0"/>
            <a:r>
              <a:rPr lang="fr-FR" sz="1200" kern="1200" baseline="30000" dirty="0">
                <a:solidFill>
                  <a:schemeClr val="tx1"/>
                </a:solidFill>
                <a:latin typeface="+mn-lt"/>
                <a:ea typeface="+mn-ea"/>
                <a:cs typeface="+mn-cs"/>
              </a:rPr>
              <a:t>Valorisation de l’engagement associatif des élèves, de l’implication auprès de leurs pairs qui ont besoin de soutiens variés (élèves nouvellement arrivés en France, élèves en difficulté, élèves en situation de handicap), etc. La vice-présidence des associations sportives par les élèves sera systématisée, et les prises de responsabilité au sein des associations sportives valorisées. Les formations de jeunes coaches et de jeunes arbitres seront développées. Les expériences d’engagement vécues par les élèves pendant leurs temps de loisirs et de vacances seront encouragées (cf. plan du ministère de la Ville, de la Jeunesse et des Sports).</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Le parcours citoyen c’est apprendre les valeurs de la République par</a:t>
            </a:r>
          </a:p>
          <a:p>
            <a:pPr lvl="0"/>
            <a:r>
              <a:rPr lang="fr-FR" sz="1200" kern="1200" dirty="0">
                <a:solidFill>
                  <a:schemeClr val="tx1"/>
                </a:solidFill>
                <a:latin typeface="+mn-lt"/>
                <a:ea typeface="+mn-ea"/>
                <a:cs typeface="+mn-cs"/>
              </a:rPr>
              <a:t>Enseignement moral et civique en apprenant à comprendre le bien-fondé des règles, le pluralisme des opinions, les convictions, les modes de vie</a:t>
            </a:r>
          </a:p>
          <a:p>
            <a:pPr lvl="0"/>
            <a:r>
              <a:rPr lang="fr-FR" sz="1200" kern="1200" dirty="0">
                <a:solidFill>
                  <a:schemeClr val="tx1"/>
                </a:solidFill>
                <a:latin typeface="+mn-lt"/>
                <a:ea typeface="+mn-ea"/>
                <a:cs typeface="+mn-cs"/>
              </a:rPr>
              <a:t>Participation des élèves à la vie sociale de l’établissement et de son environnement en participant au CVC ou en s’engageant dans le milieu associatif</a:t>
            </a:r>
          </a:p>
          <a:p>
            <a:pPr lvl="0"/>
            <a:r>
              <a:rPr lang="fr-FR" sz="1200" kern="1200" dirty="0">
                <a:solidFill>
                  <a:schemeClr val="tx1"/>
                </a:solidFill>
                <a:latin typeface="+mn-lt"/>
                <a:ea typeface="+mn-ea"/>
                <a:cs typeface="+mn-cs"/>
              </a:rPr>
              <a:t>Éducation aux médias et à l’information par l’apprentissage de la lecture et du décryptage de l’information, de l’image. Apprendre à aiguiser son esprit, à se forger une opinion</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endParaRPr lang="fr-FR" dirty="0"/>
          </a:p>
        </p:txBody>
      </p:sp>
      <p:sp>
        <p:nvSpPr>
          <p:cNvPr id="157699" name="CustomShape 2"/>
          <p:cNvSpPr>
            <a:spLocks noChangeArrowheads="1"/>
          </p:cNvSpPr>
          <p:nvPr/>
        </p:nvSpPr>
        <p:spPr bwMode="auto">
          <a:xfrm>
            <a:off x="3884613" y="8685213"/>
            <a:ext cx="2968625" cy="455612"/>
          </a:xfrm>
          <a:prstGeom prst="rect">
            <a:avLst/>
          </a:prstGeom>
          <a:noFill/>
          <a:ln w="9525">
            <a:noFill/>
            <a:miter lim="800000"/>
            <a:headEnd/>
            <a:tailEnd/>
          </a:ln>
        </p:spPr>
        <p:txBody>
          <a:bodyPr/>
          <a:lstStyle/>
          <a:p>
            <a:endParaRPr lang="fr-FR"/>
          </a:p>
        </p:txBody>
      </p:sp>
    </p:spTree>
    <p:extLst>
      <p:ext uri="{BB962C8B-B14F-4D97-AF65-F5344CB8AC3E}">
        <p14:creationId xmlns:p14="http://schemas.microsoft.com/office/powerpoint/2010/main" val="3105276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b="1" kern="1200" dirty="0">
                <a:solidFill>
                  <a:schemeClr val="tx1"/>
                </a:solidFill>
                <a:latin typeface="+mn-lt"/>
                <a:ea typeface="+mn-ea"/>
                <a:cs typeface="+mn-cs"/>
              </a:rPr>
              <a:t>Le parcours avenir</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 parcours individuel d’information, d’orientation et de découverte du monde économique et professionnel</a:t>
            </a:r>
            <a:r>
              <a:rPr lang="fr-FR" sz="1200" kern="1200" dirty="0">
                <a:solidFill>
                  <a:schemeClr val="tx1"/>
                </a:solidFill>
                <a:latin typeface="+mn-lt"/>
                <a:ea typeface="+mn-ea"/>
                <a:cs typeface="+mn-cs"/>
              </a:rPr>
              <a:t> a pour objectif:</a:t>
            </a:r>
          </a:p>
          <a:p>
            <a:pPr lvl="0"/>
            <a:r>
              <a:rPr lang="fr-FR" sz="1200" kern="1200" dirty="0">
                <a:solidFill>
                  <a:schemeClr val="tx1"/>
                </a:solidFill>
                <a:latin typeface="+mn-lt"/>
                <a:ea typeface="+mn-ea"/>
                <a:cs typeface="+mn-cs"/>
              </a:rPr>
              <a:t>d’accompagner tous les élèves  dans l’élaboration de leur projet personnel</a:t>
            </a:r>
          </a:p>
          <a:p>
            <a:pPr lvl="0"/>
            <a:r>
              <a:rPr lang="fr-FR" sz="1200" kern="1200" dirty="0">
                <a:solidFill>
                  <a:schemeClr val="tx1"/>
                </a:solidFill>
                <a:latin typeface="+mn-lt"/>
                <a:ea typeface="+mn-ea"/>
                <a:cs typeface="+mn-cs"/>
              </a:rPr>
              <a:t> et de lutter contre les inégalités sociales, culturelles et territoriales</a:t>
            </a:r>
          </a:p>
          <a:p>
            <a:r>
              <a:rPr lang="fr-FR" sz="1200" kern="1200" dirty="0">
                <a:solidFill>
                  <a:schemeClr val="tx1"/>
                </a:solidFill>
                <a:latin typeface="+mn-lt"/>
                <a:ea typeface="+mn-ea"/>
                <a:cs typeface="+mn-cs"/>
              </a:rPr>
              <a:t>Les objectifs...</a:t>
            </a:r>
          </a:p>
          <a:p>
            <a:pPr lvl="0"/>
            <a:r>
              <a:rPr lang="fr-FR" sz="1200" kern="1200" dirty="0">
                <a:solidFill>
                  <a:schemeClr val="tx1"/>
                </a:solidFill>
                <a:latin typeface="+mn-lt"/>
                <a:ea typeface="+mn-ea"/>
                <a:cs typeface="+mn-cs"/>
              </a:rPr>
              <a:t>Découvrir le monde économique et professionnel (MEP)</a:t>
            </a:r>
          </a:p>
          <a:p>
            <a:pPr lvl="0"/>
            <a:r>
              <a:rPr lang="fr-FR" sz="1200" kern="1200" dirty="0">
                <a:solidFill>
                  <a:schemeClr val="tx1"/>
                </a:solidFill>
                <a:latin typeface="+mn-lt"/>
                <a:ea typeface="+mn-ea"/>
                <a:cs typeface="+mn-cs"/>
              </a:rPr>
              <a:t>Élaborer son projet d'orientation scolaire et professionnelle</a:t>
            </a:r>
          </a:p>
          <a:p>
            <a:pPr lvl="0"/>
            <a:r>
              <a:rPr lang="fr-FR" sz="1200" kern="1200" dirty="0">
                <a:solidFill>
                  <a:schemeClr val="tx1"/>
                </a:solidFill>
                <a:latin typeface="+mn-lt"/>
                <a:ea typeface="+mn-ea"/>
                <a:cs typeface="+mn-cs"/>
              </a:rPr>
              <a:t>Découvrir les principes de fonctionnement et la diversité du MEP</a:t>
            </a:r>
          </a:p>
          <a:p>
            <a:pPr lvl="0"/>
            <a:r>
              <a:rPr lang="fr-FR" sz="1200" kern="1200" dirty="0">
                <a:solidFill>
                  <a:schemeClr val="tx1"/>
                </a:solidFill>
                <a:latin typeface="+mn-lt"/>
                <a:ea typeface="+mn-ea"/>
                <a:cs typeface="+mn-cs"/>
              </a:rPr>
              <a:t>Développer le sens de l'engagement et de l'initiative</a:t>
            </a:r>
          </a:p>
          <a:p>
            <a:pPr lvl="0"/>
            <a:r>
              <a:rPr lang="fr-FR" sz="1200" kern="1200" dirty="0">
                <a:solidFill>
                  <a:schemeClr val="tx1"/>
                </a:solidFill>
                <a:latin typeface="+mn-lt"/>
                <a:ea typeface="+mn-ea"/>
                <a:cs typeface="+mn-cs"/>
              </a:rPr>
              <a:t>Observer et intégrer les dynamiques du MEP</a:t>
            </a:r>
          </a:p>
          <a:p>
            <a:pPr lvl="0"/>
            <a:r>
              <a:rPr lang="fr-FR" sz="1200" kern="1200" dirty="0">
                <a:solidFill>
                  <a:schemeClr val="tx1"/>
                </a:solidFill>
                <a:latin typeface="+mn-lt"/>
                <a:ea typeface="+mn-ea"/>
                <a:cs typeface="+mn-cs"/>
              </a:rPr>
              <a:t>Découvrir les possibilités de formations et les voies d'accès au MEP</a:t>
            </a:r>
          </a:p>
          <a:p>
            <a:pPr lvl="0"/>
            <a:r>
              <a:rPr lang="fr-FR" sz="1200" kern="1200" dirty="0">
                <a:solidFill>
                  <a:schemeClr val="tx1"/>
                </a:solidFill>
                <a:latin typeface="+mn-lt"/>
                <a:ea typeface="+mn-ea"/>
                <a:cs typeface="+mn-cs"/>
              </a:rPr>
              <a:t>Dépasser les stéréotypes et les représentations liés aux métiers</a:t>
            </a:r>
          </a:p>
          <a:p>
            <a:pPr lvl="0"/>
            <a:r>
              <a:rPr lang="fr-FR" sz="1200" kern="1200" dirty="0">
                <a:solidFill>
                  <a:schemeClr val="tx1"/>
                </a:solidFill>
                <a:latin typeface="+mn-lt"/>
                <a:ea typeface="+mn-ea"/>
                <a:cs typeface="+mn-cs"/>
              </a:rPr>
              <a:t>S'initier au processus créatif</a:t>
            </a:r>
          </a:p>
          <a:p>
            <a:pPr lvl="0"/>
            <a:r>
              <a:rPr lang="fr-FR" sz="1200" kern="1200" dirty="0">
                <a:solidFill>
                  <a:schemeClr val="tx1"/>
                </a:solidFill>
                <a:latin typeface="+mn-lt"/>
                <a:ea typeface="+mn-ea"/>
                <a:cs typeface="+mn-cs"/>
              </a:rPr>
              <a:t>S'engager dans un projet individuel ou collectif</a:t>
            </a:r>
          </a:p>
          <a:p>
            <a:r>
              <a:rPr lang="fr-FR" sz="1200" kern="1200" dirty="0">
                <a:solidFill>
                  <a:schemeClr val="tx1"/>
                </a:solidFill>
                <a:latin typeface="+mn-lt"/>
                <a:ea typeface="+mn-ea"/>
                <a:cs typeface="+mn-cs"/>
              </a:rPr>
              <a:t>...pour acquérir des connaissances et des compétences</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Ce parcours Avenir doit permettre à chaque élève de la classe de 6e à la classe de Terminale de :</a:t>
            </a:r>
          </a:p>
          <a:p>
            <a:pPr lvl="0"/>
            <a:r>
              <a:rPr lang="fr-FR" sz="1200" kern="1200" dirty="0">
                <a:solidFill>
                  <a:schemeClr val="tx1"/>
                </a:solidFill>
                <a:latin typeface="+mn-lt"/>
                <a:ea typeface="+mn-ea"/>
                <a:cs typeface="+mn-cs"/>
              </a:rPr>
              <a:t>comprendre le monde économique et professionnel ainsi que la diversité des métiers et des formations</a:t>
            </a:r>
          </a:p>
          <a:p>
            <a:pPr lvl="0"/>
            <a:r>
              <a:rPr lang="fr-FR" sz="1200" kern="1200" dirty="0">
                <a:solidFill>
                  <a:schemeClr val="tx1"/>
                </a:solidFill>
                <a:latin typeface="+mn-lt"/>
                <a:ea typeface="+mn-ea"/>
                <a:cs typeface="+mn-cs"/>
              </a:rPr>
              <a:t>développer son sens de l'engagement et de l'initiative</a:t>
            </a:r>
          </a:p>
          <a:p>
            <a:pPr lvl="0"/>
            <a:r>
              <a:rPr lang="fr-FR" sz="1200" kern="1200" dirty="0">
                <a:solidFill>
                  <a:schemeClr val="tx1"/>
                </a:solidFill>
                <a:latin typeface="+mn-lt"/>
                <a:ea typeface="+mn-ea"/>
                <a:cs typeface="+mn-cs"/>
              </a:rPr>
              <a:t>élaborer son projet d'orientation scolaire et professionnelle</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arrêté du 1-7-2015 -J.O. du 7-7-2015</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«le conseiller principal d'éducation (CPE), par sa connaissance particulière de l'élève, apporte son expertise tout au long du parcours. Il collabore avec les personnels enseignants, de documentation et d'orientation pour assurer le suivi individuel des élèves en relation avec les familles»</a:t>
            </a:r>
          </a:p>
          <a:p>
            <a:r>
              <a:rPr lang="fr-FR" sz="1200" kern="1200" dirty="0">
                <a:solidFill>
                  <a:schemeClr val="tx1"/>
                </a:solidFill>
                <a:latin typeface="+mn-lt"/>
                <a:ea typeface="+mn-ea"/>
                <a:cs typeface="+mn-cs"/>
              </a:rPr>
              <a:t> </a:t>
            </a:r>
          </a:p>
          <a:p>
            <a:pPr eaLnBrk="1" hangingPunct="1">
              <a:spcBef>
                <a:spcPct val="0"/>
              </a:spcBef>
            </a:pPr>
            <a:endParaRPr lang="fr-FR" altLang="fr-FR" dirty="0">
              <a:ea typeface="ＭＳ Ｐゴシック" charset="-128"/>
            </a:endParaRPr>
          </a:p>
        </p:txBody>
      </p:sp>
      <p:sp>
        <p:nvSpPr>
          <p:cNvPr id="563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FDD60CE6-5577-41F0-974E-59219FFF8625}" type="slidenum">
              <a:rPr lang="fr-FR" altLang="fr-FR" sz="1200"/>
              <a:pPr eaLnBrk="1" hangingPunct="1"/>
              <a:t>28</a:t>
            </a:fld>
            <a:endParaRPr lang="fr-FR" altLang="fr-FR" sz="1200"/>
          </a:p>
        </p:txBody>
      </p:sp>
    </p:spTree>
    <p:extLst>
      <p:ext uri="{BB962C8B-B14F-4D97-AF65-F5344CB8AC3E}">
        <p14:creationId xmlns:p14="http://schemas.microsoft.com/office/powerpoint/2010/main" val="3872451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1200" dirty="0">
                <a:solidFill>
                  <a:srgbClr val="000090"/>
                </a:solidFill>
                <a:ea typeface="ＭＳ Ｐゴシック" charset="-128"/>
              </a:rPr>
              <a:t>-</a:t>
            </a:r>
            <a:r>
              <a:rPr lang="fr-FR" sz="1200" b="1" kern="1200" dirty="0">
                <a:solidFill>
                  <a:schemeClr val="tx1"/>
                </a:solidFill>
                <a:latin typeface="+mn-lt"/>
                <a:ea typeface="+mn-ea"/>
                <a:cs typeface="+mn-cs"/>
              </a:rPr>
              <a:t>Le parcours d’éducation artistique et culturel</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il a pour but de</a:t>
            </a:r>
          </a:p>
          <a:p>
            <a:pPr lvl="0"/>
            <a:r>
              <a:rPr lang="fr-FR" sz="1200" kern="1200" dirty="0">
                <a:solidFill>
                  <a:schemeClr val="tx1"/>
                </a:solidFill>
                <a:latin typeface="+mn-lt"/>
                <a:ea typeface="+mn-ea"/>
                <a:cs typeface="+mn-cs"/>
              </a:rPr>
              <a:t>favoriser l’égal accès de tous les élèves à une culture artistique personnelle fondée sur des repères communs,</a:t>
            </a:r>
          </a:p>
          <a:p>
            <a:pPr lvl="0"/>
            <a:r>
              <a:rPr lang="fr-FR" sz="1200" kern="1200" dirty="0">
                <a:solidFill>
                  <a:schemeClr val="tx1"/>
                </a:solidFill>
                <a:latin typeface="+mn-lt"/>
                <a:ea typeface="+mn-ea"/>
                <a:cs typeface="+mn-cs"/>
              </a:rPr>
              <a:t> d’initier les élèves aux différents langages de l’art, </a:t>
            </a:r>
          </a:p>
          <a:p>
            <a:pPr lvl="0"/>
            <a:r>
              <a:rPr lang="fr-FR" sz="1200" kern="1200" dirty="0">
                <a:solidFill>
                  <a:schemeClr val="tx1"/>
                </a:solidFill>
                <a:latin typeface="+mn-lt"/>
                <a:ea typeface="+mn-ea"/>
                <a:cs typeface="+mn-cs"/>
              </a:rPr>
              <a:t>de diversifier et développer leurs moyens d’expression, </a:t>
            </a:r>
          </a:p>
          <a:p>
            <a:pPr lvl="0"/>
            <a:r>
              <a:rPr lang="fr-FR" sz="1200" kern="1200" dirty="0">
                <a:solidFill>
                  <a:schemeClr val="tx1"/>
                </a:solidFill>
                <a:latin typeface="+mn-lt"/>
                <a:ea typeface="+mn-ea"/>
                <a:cs typeface="+mn-cs"/>
              </a:rPr>
              <a:t>de contribuer à leur réussite et leur épanouissement</a:t>
            </a:r>
          </a:p>
          <a:p>
            <a:pPr lvl="0"/>
            <a:r>
              <a:rPr lang="fr-FR" sz="1200" kern="1200" dirty="0">
                <a:solidFill>
                  <a:schemeClr val="tx1"/>
                </a:solidFill>
                <a:latin typeface="+mn-lt"/>
                <a:ea typeface="+mn-ea"/>
                <a:cs typeface="+mn-cs"/>
              </a:rPr>
              <a:t>contribuer à l’épanouissement et favoriser la réussite scolaire par le plaisir de l’expérience esthétique</a:t>
            </a:r>
          </a:p>
          <a:p>
            <a:pPr lvl="0"/>
            <a:r>
              <a:rPr lang="fr-FR" sz="1200" kern="1200" dirty="0">
                <a:solidFill>
                  <a:schemeClr val="tx1"/>
                </a:solidFill>
                <a:latin typeface="+mn-lt"/>
                <a:ea typeface="+mn-ea"/>
                <a:cs typeface="+mn-cs"/>
              </a:rPr>
              <a:t>permettre la rencontre des artistes et des œuvres, la fréquentation de lieux culturels par le biais, si possible, de partenariats autour du projet culturel</a:t>
            </a:r>
          </a:p>
          <a:p>
            <a:pPr lvl="0"/>
            <a:r>
              <a:rPr lang="fr-FR" sz="1200" kern="1200" dirty="0">
                <a:solidFill>
                  <a:schemeClr val="tx1"/>
                </a:solidFill>
                <a:latin typeface="+mn-lt"/>
                <a:ea typeface="+mn-ea"/>
                <a:cs typeface="+mn-cs"/>
              </a:rPr>
              <a:t>mettre en cohérence enseignements et actions éducatives, les relier aux expériences personnelles tout au long de la scolarité</a:t>
            </a:r>
          </a:p>
          <a:p>
            <a:pPr lvl="0"/>
            <a:r>
              <a:rPr lang="fr-FR" sz="1200" kern="1200" dirty="0">
                <a:solidFill>
                  <a:schemeClr val="tx1"/>
                </a:solidFill>
                <a:latin typeface="+mn-lt"/>
                <a:ea typeface="+mn-ea"/>
                <a:cs typeface="+mn-cs"/>
              </a:rPr>
              <a:t>faciliter l’inclusion scolaire, améliorer le climat scolaire</a:t>
            </a:r>
          </a:p>
          <a:p>
            <a:pPr algn="just" eaLnBrk="1" hangingPunct="1">
              <a:spcBef>
                <a:spcPct val="0"/>
              </a:spcBef>
              <a:buFont typeface="Arial" panose="020B0604020202020204" pitchFamily="34" charset="0"/>
              <a:buNone/>
            </a:pPr>
            <a:endParaRPr lang="fr-FR" altLang="fr-FR" dirty="0">
              <a:ea typeface="ＭＳ Ｐゴシック" charset="-128"/>
            </a:endParaRPr>
          </a:p>
        </p:txBody>
      </p:sp>
      <p:sp>
        <p:nvSpPr>
          <p:cNvPr id="604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FA6688A1-16D8-44CF-B0FC-9D74C8EF2147}" type="slidenum">
              <a:rPr lang="fr-FR" altLang="fr-FR" sz="1200"/>
              <a:pPr eaLnBrk="1" hangingPunct="1"/>
              <a:t>29</a:t>
            </a:fld>
            <a:endParaRPr lang="fr-FR" altLang="fr-FR" sz="1200"/>
          </a:p>
        </p:txBody>
      </p:sp>
    </p:spTree>
    <p:extLst>
      <p:ext uri="{BB962C8B-B14F-4D97-AF65-F5344CB8AC3E}">
        <p14:creationId xmlns:p14="http://schemas.microsoft.com/office/powerpoint/2010/main" val="3076796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p:cNvSpPr>
          <p:nvPr>
            <p:ph type="body"/>
          </p:nvPr>
        </p:nvSpPr>
        <p:spPr>
          <a:xfrm>
            <a:off x="685800" y="4400550"/>
            <a:ext cx="5484813" cy="3598863"/>
          </a:xfrm>
        </p:spPr>
        <p:txBody>
          <a:bodyPr lIns="0" tIns="0" rIns="0" bIns="0"/>
          <a:lstStyle/>
          <a:p>
            <a:pPr>
              <a:defRPr/>
            </a:pPr>
            <a:endParaRPr lang="fr-FR" sz="1000" spc="-1" dirty="0">
              <a:uFill>
                <a:solidFill>
                  <a:srgbClr val="FFFFFF"/>
                </a:solidFill>
              </a:uFill>
              <a:latin typeface="Arial"/>
            </a:endParaRPr>
          </a:p>
          <a:p>
            <a:r>
              <a:rPr lang="fr-FR" sz="1000" kern="1200" dirty="0">
                <a:solidFill>
                  <a:schemeClr val="tx1"/>
                </a:solidFill>
                <a:latin typeface="+mn-lt"/>
                <a:ea typeface="+mn-ea"/>
                <a:cs typeface="+mn-cs"/>
              </a:rPr>
              <a:t>« La laïcité ne se discute pas, ne se négocie pas. Elle s'apprend, se comprend, se vit. Et il nous appartient de la faire respecter ».  </a:t>
            </a:r>
            <a:r>
              <a:rPr lang="fr-FR" sz="1000" b="1" kern="1200" dirty="0">
                <a:solidFill>
                  <a:schemeClr val="tx1"/>
                </a:solidFill>
                <a:latin typeface="+mn-lt"/>
                <a:ea typeface="+mn-ea"/>
                <a:cs typeface="+mn-cs"/>
              </a:rPr>
              <a:t>Discours -Najat </a:t>
            </a:r>
            <a:r>
              <a:rPr lang="fr-FR" sz="1000" b="1" kern="1200" dirty="0" err="1">
                <a:solidFill>
                  <a:schemeClr val="tx1"/>
                </a:solidFill>
                <a:latin typeface="+mn-lt"/>
                <a:ea typeface="+mn-ea"/>
                <a:cs typeface="+mn-cs"/>
              </a:rPr>
              <a:t>Vallaud</a:t>
            </a:r>
            <a:r>
              <a:rPr lang="fr-FR" sz="1000" b="1" kern="1200" dirty="0">
                <a:solidFill>
                  <a:schemeClr val="tx1"/>
                </a:solidFill>
                <a:latin typeface="+mn-lt"/>
                <a:ea typeface="+mn-ea"/>
                <a:cs typeface="+mn-cs"/>
              </a:rPr>
              <a:t>-</a:t>
            </a:r>
            <a:r>
              <a:rPr lang="fr-FR" sz="1000" b="1" kern="1200" dirty="0" err="1">
                <a:solidFill>
                  <a:schemeClr val="tx1"/>
                </a:solidFill>
                <a:latin typeface="+mn-lt"/>
                <a:ea typeface="+mn-ea"/>
                <a:cs typeface="+mn-cs"/>
              </a:rPr>
              <a:t>Belkacem</a:t>
            </a:r>
            <a:r>
              <a:rPr lang="fr-FR" sz="1000" b="1" kern="1200" dirty="0">
                <a:solidFill>
                  <a:schemeClr val="tx1"/>
                </a:solidFill>
                <a:latin typeface="+mn-lt"/>
                <a:ea typeface="+mn-ea"/>
                <a:cs typeface="+mn-cs"/>
              </a:rPr>
              <a:t>-04/11/2015</a:t>
            </a:r>
            <a:endParaRPr lang="fr-FR" sz="1000" kern="1200" dirty="0">
              <a:solidFill>
                <a:schemeClr val="tx1"/>
              </a:solidFill>
              <a:latin typeface="+mn-lt"/>
              <a:ea typeface="+mn-ea"/>
              <a:cs typeface="+mn-cs"/>
            </a:endParaRPr>
          </a:p>
          <a:p>
            <a:r>
              <a:rPr lang="fr-FR" sz="1000" kern="1200" dirty="0">
                <a:solidFill>
                  <a:schemeClr val="tx1"/>
                </a:solidFill>
                <a:latin typeface="+mn-lt"/>
                <a:ea typeface="+mn-ea"/>
                <a:cs typeface="+mn-cs"/>
              </a:rPr>
              <a:t> </a:t>
            </a:r>
          </a:p>
          <a:p>
            <a:pPr>
              <a:defRPr/>
            </a:pPr>
            <a:endParaRPr lang="fr-FR" sz="1000" spc="-1" dirty="0">
              <a:uFill>
                <a:solidFill>
                  <a:srgbClr val="FFFFFF"/>
                </a:solidFill>
              </a:uFill>
              <a:latin typeface="Arial"/>
            </a:endParaRPr>
          </a:p>
          <a:p>
            <a:pPr>
              <a:defRPr/>
            </a:pPr>
            <a:r>
              <a:rPr lang="fr-FR" sz="1000" spc="-1" dirty="0">
                <a:uFill>
                  <a:solidFill>
                    <a:srgbClr val="FFFFFF"/>
                  </a:solidFill>
                </a:uFill>
                <a:latin typeface="Arial"/>
              </a:rPr>
              <a:t>Montrer que la transmission et le partage des valeurs de la République sont LA priorité de l’Ecole. Vidéo de 3 minutes à diffuser, commentaire </a:t>
            </a:r>
            <a:r>
              <a:rPr lang="fr-FR" sz="1000" spc="-1" dirty="0" err="1">
                <a:uFill>
                  <a:solidFill>
                    <a:srgbClr val="FFFFFF"/>
                  </a:solidFill>
                </a:uFill>
                <a:latin typeface="Arial"/>
              </a:rPr>
              <a:t>Abdenou</a:t>
            </a:r>
            <a:r>
              <a:rPr lang="fr-FR" sz="1000" spc="-1" dirty="0">
                <a:uFill>
                  <a:solidFill>
                    <a:srgbClr val="FFFFFF"/>
                  </a:solidFill>
                </a:uFill>
                <a:latin typeface="Arial"/>
              </a:rPr>
              <a:t> </a:t>
            </a:r>
            <a:r>
              <a:rPr lang="fr-FR" sz="1000" spc="-1" dirty="0" err="1">
                <a:uFill>
                  <a:solidFill>
                    <a:srgbClr val="FFFFFF"/>
                  </a:solidFill>
                </a:uFill>
                <a:latin typeface="Arial"/>
              </a:rPr>
              <a:t>Bidar</a:t>
            </a:r>
            <a:r>
              <a:rPr lang="fr-FR" sz="1000" spc="-1" dirty="0">
                <a:uFill>
                  <a:solidFill>
                    <a:srgbClr val="FFFFFF"/>
                  </a:solidFill>
                </a:uFill>
                <a:latin typeface="Arial"/>
              </a:rPr>
              <a:t> (philosophe, membre de l’observatoire de la laïcité).  Explication de la mission de l’école, deux idées fortes à retenir.</a:t>
            </a:r>
          </a:p>
          <a:p>
            <a:pPr>
              <a:defRPr/>
            </a:pPr>
            <a:endParaRPr lang="fr-FR" sz="1000" spc="-1" dirty="0">
              <a:uFill>
                <a:solidFill>
                  <a:srgbClr val="FFFFFF"/>
                </a:solidFill>
              </a:uFill>
              <a:latin typeface="Arial"/>
            </a:endParaRPr>
          </a:p>
          <a:p>
            <a:pPr>
              <a:defRPr/>
            </a:pPr>
            <a:r>
              <a:rPr lang="fr-FR" sz="1000" spc="-1" dirty="0">
                <a:uFill>
                  <a:solidFill>
                    <a:srgbClr val="FFFFFF"/>
                  </a:solidFill>
                </a:uFill>
                <a:latin typeface="Arial"/>
              </a:rPr>
              <a:t>Rappel de l’importance de la charte de la laïcité, base précisant certaines valeurs de la République qui inspirent le vivre ensemble au collège</a:t>
            </a:r>
          </a:p>
          <a:p>
            <a:pPr>
              <a:defRPr/>
            </a:pPr>
            <a:endParaRPr lang="fr-FR" sz="1000" spc="-1" dirty="0">
              <a:uFill>
                <a:solidFill>
                  <a:srgbClr val="FFFFFF"/>
                </a:solidFill>
              </a:uFill>
              <a:latin typeface="Arial"/>
            </a:endParaRPr>
          </a:p>
          <a:p>
            <a:r>
              <a:rPr lang="fr-FR" sz="1200" kern="1200" dirty="0">
                <a:solidFill>
                  <a:schemeClr val="tx1"/>
                </a:solidFill>
                <a:latin typeface="+mn-lt"/>
                <a:ea typeface="+mn-ea"/>
                <a:cs typeface="+mn-cs"/>
              </a:rPr>
              <a:t>Elle est la base, précisant certaines valeurs de la République qui inspirent le vivre ensemble à l’école</a:t>
            </a:r>
          </a:p>
          <a:p>
            <a:r>
              <a:rPr lang="fr-FR" sz="1200" kern="1200" dirty="0">
                <a:solidFill>
                  <a:schemeClr val="tx1"/>
                </a:solidFill>
                <a:latin typeface="+mn-lt"/>
                <a:ea typeface="+mn-ea"/>
                <a:cs typeface="+mn-cs"/>
              </a:rPr>
              <a:t>L’article 7 précise la notion de culture commune partagée</a:t>
            </a:r>
          </a:p>
          <a:p>
            <a:r>
              <a:rPr lang="fr-FR" sz="1200" kern="1200" dirty="0">
                <a:solidFill>
                  <a:schemeClr val="tx1"/>
                </a:solidFill>
                <a:latin typeface="+mn-lt"/>
                <a:ea typeface="+mn-ea"/>
                <a:cs typeface="+mn-cs"/>
              </a:rPr>
              <a:t>L’article 15 précise que cette notion de culture commune doit être vécue, expérimentée par les élèves pour qu’ils y adhèrent</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L’OBS  de février est paru avec une couverture dont le titre ne pouvait passer inaperçu : « L’école défiée par la religion ». L’hebdomadaire faisait état des résultats « exclusifs » d’une enquête menée auprès de 9000 collégiens des Bouches-du-Rhône entre avril et juin 2015, par une équipe du CNRS et de l’Institut d’Etudes politiques de Grenoble sous la direction de Sébastian Roché. Les résultats de cette recherche montrent l’emprise du « religieux » sur les jeunes, la prégnance de représentations issues de traditions religieuses et contraires aux principes républicains, la confusion entre le registre de la foi et celui du savoir, avec une forte prééminence chez les jeunes musulmans mais une présence très significative aussi chez les jeunes catholiques… </a:t>
            </a:r>
          </a:p>
          <a:p>
            <a:r>
              <a:rPr lang="fr-FR" sz="1200" kern="1200" dirty="0">
                <a:solidFill>
                  <a:schemeClr val="tx1"/>
                </a:solidFill>
                <a:latin typeface="+mn-lt"/>
                <a:ea typeface="+mn-ea"/>
                <a:cs typeface="+mn-cs"/>
              </a:rPr>
              <a:t>Dans le même numéro de L’OBS, la ministre de l’Éducation nationale, Najat </a:t>
            </a:r>
            <a:r>
              <a:rPr lang="fr-FR" sz="1200" kern="1200" dirty="0" err="1">
                <a:solidFill>
                  <a:schemeClr val="tx1"/>
                </a:solidFill>
                <a:latin typeface="+mn-lt"/>
                <a:ea typeface="+mn-ea"/>
                <a:cs typeface="+mn-cs"/>
              </a:rPr>
              <a:t>Vallaud</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Belkacem</a:t>
            </a:r>
            <a:r>
              <a:rPr lang="fr-FR" sz="1200" kern="1200" dirty="0">
                <a:solidFill>
                  <a:schemeClr val="tx1"/>
                </a:solidFill>
                <a:latin typeface="+mn-lt"/>
                <a:ea typeface="+mn-ea"/>
                <a:cs typeface="+mn-cs"/>
              </a:rPr>
              <a:t>, rappelle, en écho, certains principes sur lesquels on ne peut qu’être d’accord : « L’école doit précisément rappeler [ aux jeunes ] que la laïcité garantit leur liberté de croire, ou de ne pas croire, en étant assurés d’être traités de manière égale. (…) Par ailleurs, l’école qui a pour mission d’émanciper les individus, transmet des savoirs vérifiés qui ne peuvent être mis en cause par des croyances, qui, elles, relèvent de la conviction personnelle. » </a:t>
            </a:r>
          </a:p>
          <a:p>
            <a:r>
              <a:rPr lang="fr-FR" sz="1200" kern="1200" dirty="0">
                <a:solidFill>
                  <a:schemeClr val="tx1"/>
                </a:solidFill>
                <a:latin typeface="+mn-lt"/>
                <a:ea typeface="+mn-ea"/>
                <a:cs typeface="+mn-cs"/>
              </a:rPr>
              <a:t>Mais comment faire ?</a:t>
            </a:r>
          </a:p>
          <a:p>
            <a:r>
              <a:rPr lang="fr-FR" sz="1200" kern="1200" dirty="0">
                <a:solidFill>
                  <a:schemeClr val="tx1"/>
                </a:solidFill>
                <a:latin typeface="+mn-lt"/>
                <a:ea typeface="+mn-ea"/>
                <a:cs typeface="+mn-cs"/>
              </a:rPr>
              <a:t>Philippe </a:t>
            </a:r>
            <a:r>
              <a:rPr lang="fr-FR" sz="1200" kern="1200" dirty="0" err="1">
                <a:solidFill>
                  <a:schemeClr val="tx1"/>
                </a:solidFill>
                <a:latin typeface="+mn-lt"/>
                <a:ea typeface="+mn-ea"/>
                <a:cs typeface="+mn-cs"/>
              </a:rPr>
              <a:t>Merieu</a:t>
            </a:r>
            <a:r>
              <a:rPr lang="fr-FR" sz="1200" kern="1200" dirty="0">
                <a:solidFill>
                  <a:schemeClr val="tx1"/>
                </a:solidFill>
                <a:latin typeface="+mn-lt"/>
                <a:ea typeface="+mn-ea"/>
                <a:cs typeface="+mn-cs"/>
              </a:rPr>
              <a:t> rappelle l’importance de l’apprentissage de la distinction fondatrice entre le « savoir » et le « croire ». </a:t>
            </a:r>
          </a:p>
          <a:p>
            <a:r>
              <a:rPr lang="fr-FR" sz="1200" kern="1200" dirty="0" err="1">
                <a:solidFill>
                  <a:schemeClr val="tx1"/>
                </a:solidFill>
                <a:latin typeface="+mn-lt"/>
                <a:ea typeface="+mn-ea"/>
                <a:cs typeface="+mn-cs"/>
              </a:rPr>
              <a:t>Merieu</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S’engage alors un travail essentiel : c’est dans l’expérimentation elle-même qu’on découvre que la science, si elle veut pouvoir continuer à chercher, doit refuser, méthodologiquement mais systématiquement, « l’hypothèse Dieu ». « Méthodologiquement mais systématiquement » : tout est là ! Il ne s’agit pas, en effet, d’entrer dans le domaine de la croyance ni d’en interroger la légitimité, mais bien de ne pas y recourir dans le cadre de la démarche scientifique. Car « l’hypothèse Dieu » interromprait immédiatement toute investigation quand, précisément, les élèves manifestent leur volonté de la poursuivre… Et c’est ainsi qu’ils peuvent accéder à la distinction fondamentale entre la structure de la pensée scientifique et celle de la pensée religieuse : la science n’interdit pas de « croire en Dieu », mais propose de « se mettre d’accord » sur des phénomènes et des théories qui, parce qu’ils ne font appel qu’à la démonstration rationnelle acceptable et partageable par tous, sont stabilisés comme des « savoirs », tandis que les croyances relèvent de la sphère privée. »</a:t>
            </a:r>
            <a:endParaRPr dirty="0"/>
          </a:p>
        </p:txBody>
      </p:sp>
      <p:sp>
        <p:nvSpPr>
          <p:cNvPr id="229" name="CustomShape 2"/>
          <p:cNvSpPr/>
          <p:nvPr/>
        </p:nvSpPr>
        <p:spPr>
          <a:xfrm>
            <a:off x="3884613" y="8685213"/>
            <a:ext cx="2970212"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826424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effectLst>
                  <a:outerShdw blurRad="38100" dist="38100" dir="2700000" algn="tl">
                    <a:srgbClr val="000000">
                      <a:alpha val="43137"/>
                    </a:srgbClr>
                  </a:outerShdw>
                </a:effectLst>
              </a:rPr>
              <a:t>Les finalités:</a:t>
            </a:r>
          </a:p>
          <a:p>
            <a:pPr lvl="1">
              <a:buFont typeface="Arial" pitchFamily="34" charset="0"/>
              <a:buChar char="•"/>
            </a:pPr>
            <a:r>
              <a:rPr lang="fr-FR" dirty="0"/>
              <a:t> viser l’engagement de l’élève citoyen</a:t>
            </a:r>
          </a:p>
          <a:p>
            <a:pPr lvl="1">
              <a:buFont typeface="Arial" pitchFamily="34" charset="0"/>
              <a:buChar char="•"/>
            </a:pPr>
            <a:r>
              <a:rPr lang="fr-FR" dirty="0"/>
              <a:t>Faire vivre l’EMC hors de la classe pour développer un discours commun</a:t>
            </a:r>
          </a:p>
          <a:p>
            <a:pPr lvl="1">
              <a:buFont typeface="Arial" pitchFamily="34" charset="0"/>
              <a:buChar char="•"/>
            </a:pPr>
            <a:r>
              <a:rPr lang="fr-FR" dirty="0"/>
              <a:t> Modifier le rapport au savoir grâce à la pédagogie de projet</a:t>
            </a:r>
          </a:p>
          <a:p>
            <a:pPr lvl="1">
              <a:buFont typeface="Arial" pitchFamily="34" charset="0"/>
              <a:buChar char="•"/>
            </a:pPr>
            <a:r>
              <a:rPr lang="fr-FR" dirty="0"/>
              <a:t>Permettre la coopération entre pairs</a:t>
            </a:r>
          </a:p>
          <a:p>
            <a:pPr lvl="1">
              <a:buFont typeface="Arial" pitchFamily="34" charset="0"/>
              <a:buChar char="•"/>
            </a:pPr>
            <a:r>
              <a:rPr lang="fr-FR" dirty="0"/>
              <a:t>Favoriser l’engagement et l’autonomie des élèves</a:t>
            </a:r>
          </a:p>
          <a:p>
            <a:pPr lvl="1">
              <a:buFont typeface="Arial" pitchFamily="34" charset="0"/>
              <a:buChar char="•"/>
            </a:pPr>
            <a:r>
              <a:rPr lang="fr-FR" dirty="0"/>
              <a:t> Améliorer le climat scolaire</a:t>
            </a:r>
          </a:p>
          <a:p>
            <a:pPr lvl="1">
              <a:buFont typeface="Arial" pitchFamily="34" charset="0"/>
              <a:buChar char="•"/>
            </a:pPr>
            <a:r>
              <a:rPr lang="fr-FR" dirty="0"/>
              <a:t> Valoriser un projet qui nourrit l’identité de l’</a:t>
            </a:r>
            <a:r>
              <a:rPr lang="fr-FR" dirty="0" err="1"/>
              <a:t>eple</a:t>
            </a:r>
            <a:endParaRPr lang="fr-FR" dirty="0"/>
          </a:p>
          <a:p>
            <a:pPr lvl="1">
              <a:buFont typeface="Arial" pitchFamily="34" charset="0"/>
              <a:buChar char="•"/>
            </a:pPr>
            <a:r>
              <a:rPr lang="fr-FR" dirty="0"/>
              <a:t>Permettre la cohésion des équipes au sein de l’établissement</a:t>
            </a:r>
          </a:p>
          <a:p>
            <a:pPr lvl="1">
              <a:buFont typeface="Arial" pitchFamily="34" charset="0"/>
              <a:buChar char="•"/>
            </a:pPr>
            <a:endParaRPr lang="fr-FR" dirty="0"/>
          </a:p>
          <a:p>
            <a:r>
              <a:rPr lang="fr-FR" dirty="0"/>
              <a:t>« L’éducation morale n’est pas du seul fait ni de la seule responsabilité de l’école ; elle commence dans la famille. L’enseignement moral et civique se fait quant à lui dans</a:t>
            </a:r>
          </a:p>
          <a:p>
            <a:r>
              <a:rPr lang="fr-FR" dirty="0"/>
              <a:t>le </a:t>
            </a:r>
            <a:r>
              <a:rPr lang="fr-FR" b="1" dirty="0"/>
              <a:t>cadre laïque qui est celui de la République. » </a:t>
            </a:r>
            <a:r>
              <a:rPr lang="fr-FR" dirty="0"/>
              <a:t>Les valeurs et les normes que cet enseignement a pour objet de transmettre et de faire partager doivent pouvoir être acceptées par tous, quelles que soient les convictions, les croyances ou les choix de vie personnels. Ce sont les </a:t>
            </a:r>
            <a:r>
              <a:rPr lang="fr-FR" b="1" dirty="0"/>
              <a:t>valeurs et les normes impliquées par l’acte même d’éduquer telle </a:t>
            </a:r>
            <a:r>
              <a:rPr lang="fr-FR" dirty="0"/>
              <a:t>qu’une école républicaine peut en former le projet </a:t>
            </a:r>
            <a:r>
              <a:rPr lang="fr-FR" b="1" dirty="0"/>
              <a:t>pour une société démocratique.</a:t>
            </a:r>
          </a:p>
          <a:p>
            <a:r>
              <a:rPr lang="fr-FR" dirty="0"/>
              <a:t>Le programme de l’EMC n’est pas un enseignement de la morale civique. Il existe une gène autour du mot « morale » qui tient à l’usage même du mot: Crainte qu’il n’induise ce que Pierre Khan appelle « la </a:t>
            </a:r>
            <a:r>
              <a:rPr lang="fr-FR" dirty="0" err="1"/>
              <a:t>moraline</a:t>
            </a:r>
            <a:r>
              <a:rPr lang="fr-FR" dirty="0"/>
              <a:t> » c’est-à-dire un enseignement moralisateur. </a:t>
            </a:r>
          </a:p>
          <a:p>
            <a:r>
              <a:rPr lang="fr-FR" dirty="0"/>
              <a:t>Cet enseignement tel qu’il est conçu dans les programmes n’est pas du tout un enseignement moralisateur mais de permettre la construction chez nos élèves d’une culture morale et civique</a:t>
            </a:r>
          </a:p>
          <a:p>
            <a:r>
              <a:rPr lang="fr-FR" dirty="0"/>
              <a:t>La culture est un enseignement ayant pour ambition de donner du sens aux expériences vécues par les élèves, d’en comprendre et d’en identifier les enjeux et de les comparer aux expériences des autres</a:t>
            </a:r>
          </a:p>
          <a:p>
            <a:r>
              <a:rPr lang="fr-FR" dirty="0"/>
              <a:t>L’accent mis sur le développement de la sensibilité morale permet de travailler avec les élèves sur leur capacité à se mettre à la place d’autrui, de trouver des conditions nécessaires (mais pas suffisantes) d’un apaisement de la violence interindividuelle</a:t>
            </a:r>
          </a:p>
          <a:p>
            <a:endParaRPr lang="fr-FR" dirty="0"/>
          </a:p>
          <a:p>
            <a:r>
              <a:rPr lang="fr-FR" dirty="0"/>
              <a:t>C’est dans l’acquisition d’une culture du jugement moral exigeant la confrontation réglée des idées, l’argumentation réciproque, l’écoute de l’autre, l’inclusion </a:t>
            </a:r>
            <a:r>
              <a:rPr lang="fr-FR" dirty="0" err="1"/>
              <a:t>ed</a:t>
            </a:r>
            <a:r>
              <a:rPr lang="fr-FR" dirty="0"/>
              <a:t> l’égalité de tous les participants que pourra se construire ce que Dominique </a:t>
            </a:r>
            <a:r>
              <a:rPr lang="fr-FR" dirty="0" err="1"/>
              <a:t>Schnapper</a:t>
            </a:r>
            <a:r>
              <a:rPr lang="fr-FR" dirty="0"/>
              <a:t> appelle « la communauté des citoyens »</a:t>
            </a:r>
          </a:p>
          <a:p>
            <a:endParaRPr lang="fr-FR" dirty="0"/>
          </a:p>
          <a:p>
            <a:r>
              <a:rPr lang="fr-FR" dirty="0"/>
              <a:t>C’est dans la valorisation réelle des diverses dimensions de l’engagement, à commencer par l’engagement dans les différents dispositifs de la vie scolaire que les valeurs de la République s’éprouveront en acte et cesseront de n’être que des mots ou concepts abstraits.</a:t>
            </a:r>
          </a:p>
          <a:p>
            <a:endParaRPr lang="fr-FR" dirty="0"/>
          </a:p>
          <a:p>
            <a:r>
              <a:rPr lang="fr-FR" dirty="0"/>
              <a:t>L’EMC articule des valeurs, des savoirs et des pratiques. Il a comme finalité de transmettre des valeurs pour faire des élèves des acteurs autonomes et responsables</a:t>
            </a:r>
          </a:p>
          <a:p>
            <a:endParaRPr lang="fr-FR" dirty="0"/>
          </a:p>
          <a:p>
            <a:endParaRPr lang="fr-FR" dirty="0"/>
          </a:p>
          <a:p>
            <a:pPr lvl="1"/>
            <a:endParaRPr lang="fr-FR" dirty="0"/>
          </a:p>
        </p:txBody>
      </p:sp>
      <p:sp>
        <p:nvSpPr>
          <p:cNvPr id="4" name="Espace réservé du numéro de diapositive 3"/>
          <p:cNvSpPr>
            <a:spLocks noGrp="1"/>
          </p:cNvSpPr>
          <p:nvPr>
            <p:ph type="sldNum" sz="quarter" idx="10"/>
          </p:nvPr>
        </p:nvSpPr>
        <p:spPr>
          <a:xfrm>
            <a:off x="3886200" y="8718550"/>
            <a:ext cx="2971800" cy="458787"/>
          </a:xfrm>
        </p:spPr>
        <p:txBody>
          <a:bodyPr/>
          <a:lstStyle/>
          <a:p>
            <a:fld id="{A09CB0B8-01FB-4E8B-8B1D-131DFC7D0DEE}" type="slidenum">
              <a:rPr lang="fr-FR" smtClean="0"/>
              <a:pPr/>
              <a:t>31</a:t>
            </a:fld>
            <a:endParaRPr lang="fr-FR"/>
          </a:p>
        </p:txBody>
      </p:sp>
    </p:spTree>
    <p:extLst>
      <p:ext uri="{BB962C8B-B14F-4D97-AF65-F5344CB8AC3E}">
        <p14:creationId xmlns:p14="http://schemas.microsoft.com/office/powerpoint/2010/main" val="71995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a:t>Historiquement, l’école est passée par trois phases</a:t>
            </a:r>
          </a:p>
          <a:p>
            <a:pPr>
              <a:buFont typeface="Arial" pitchFamily="34" charset="0"/>
              <a:buChar char="•"/>
            </a:pPr>
            <a:r>
              <a:rPr lang="fr-FR" dirty="0"/>
              <a:t> Avant 1980: une école ségrégative et sélective: on formait l’élite. On ne s’interrogeait pas sur l’évaluation</a:t>
            </a:r>
          </a:p>
          <a:p>
            <a:pPr>
              <a:buFont typeface="Arial" pitchFamily="34" charset="0"/>
              <a:buChar char="•"/>
            </a:pPr>
            <a:r>
              <a:rPr lang="fr-FR" dirty="0"/>
              <a:t> 1980/2000: une école intégrative. La</a:t>
            </a:r>
            <a:r>
              <a:rPr lang="fr-FR" baseline="0" dirty="0"/>
              <a:t> massification permet de se questionner sur la prise en charge de l’hétérogénéité des classes. Cette </a:t>
            </a:r>
            <a:r>
              <a:rPr lang="fr-FR" dirty="0"/>
              <a:t>école devient intégrative, obligatoire avec un socle commun pour toute une génération. L’école essaie</a:t>
            </a:r>
            <a:r>
              <a:rPr lang="fr-FR" baseline="0" dirty="0"/>
              <a:t> de permettre à tous ces élèves d’atteindre ces normes</a:t>
            </a:r>
          </a:p>
          <a:p>
            <a:pPr>
              <a:buFont typeface="Arial" pitchFamily="34" charset="0"/>
              <a:buChar char="•"/>
            </a:pPr>
            <a:r>
              <a:rPr lang="fr-FR" baseline="0" dirty="0"/>
              <a:t> Maintenant: école inclusive, ouverte à toute une classe d’âge quelque soit leurs handicap</a:t>
            </a:r>
          </a:p>
          <a:p>
            <a:pPr>
              <a:buFont typeface="Arial" pitchFamily="34" charset="0"/>
              <a:buChar char="•"/>
            </a:pPr>
            <a:endParaRPr lang="fr-FR" baseline="0" dirty="0"/>
          </a:p>
          <a:p>
            <a:pPr>
              <a:buFont typeface="Arial" pitchFamily="34" charset="0"/>
              <a:buChar char="•"/>
            </a:pPr>
            <a:r>
              <a:rPr lang="fr-FR" baseline="0" dirty="0"/>
              <a:t>Cette nouvelle organisation donne au CPE une place de premier plan en lui permettant de rentrer dans le sphère pédagogique. Les nouveaux cycles lui ouvrent la porte des liaisons et lui laisse une place légitime au sein du conseil école /collège</a:t>
            </a:r>
          </a:p>
          <a:p>
            <a:pPr>
              <a:buFont typeface="Arial" pitchFamily="34" charset="0"/>
              <a:buChar char="•"/>
            </a:pPr>
            <a:r>
              <a:rPr lang="fr-FR" baseline="0" dirty="0"/>
              <a:t>Les différents parcours de l’élève vont inscrire ses actions durablement , grâce à son implication dans les différentes instances pédagogiques nouvelles tells que les EPI et l’AP. </a:t>
            </a:r>
          </a:p>
          <a:p>
            <a:pPr>
              <a:buFont typeface="Arial" pitchFamily="34" charset="0"/>
              <a:buChar char="•"/>
            </a:pPr>
            <a:r>
              <a:rPr lang="fr-FR" baseline="0" dirty="0"/>
              <a:t>Le CPE n’ayant pas de programme à suivre, il est d’autant plus libre de s’intégrer dans des actions pluridisciplinaires en adéquation avec le nouveau socle.</a:t>
            </a:r>
          </a:p>
          <a:p>
            <a:pPr>
              <a:buFont typeface="Arial" pitchFamily="34" charset="0"/>
              <a:buChar char="•"/>
            </a:pPr>
            <a:r>
              <a:rPr lang="fr-FR" baseline="0" dirty="0"/>
              <a:t>Nouveau socle qui en son domaine 2, 3 et 5 déploie un tapis rouge pour toutes les actions éducatives </a:t>
            </a:r>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3</a:t>
            </a:fld>
            <a:endParaRPr lang="fr-FR"/>
          </a:p>
        </p:txBody>
      </p:sp>
    </p:spTree>
    <p:extLst>
      <p:ext uri="{BB962C8B-B14F-4D97-AF65-F5344CB8AC3E}">
        <p14:creationId xmlns:p14="http://schemas.microsoft.com/office/powerpoint/2010/main" val="2990073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250" y="904875"/>
            <a:ext cx="5486400" cy="3086100"/>
          </a:xfrm>
        </p:spPr>
      </p:sp>
      <p:sp>
        <p:nvSpPr>
          <p:cNvPr id="3" name="Espace réservé des commentaires 2"/>
          <p:cNvSpPr>
            <a:spLocks noGrp="1"/>
          </p:cNvSpPr>
          <p:nvPr>
            <p:ph type="body" idx="1"/>
          </p:nvPr>
        </p:nvSpPr>
        <p:spPr/>
        <p:txBody>
          <a:bodyPr>
            <a:normAutofit/>
          </a:bodyPr>
          <a:lstStyle/>
          <a:p>
            <a:r>
              <a:rPr lang="fr-FR" b="1" dirty="0"/>
              <a:t>Les valeurs</a:t>
            </a:r>
          </a:p>
          <a:p>
            <a:r>
              <a:rPr lang="fr-FR" dirty="0"/>
              <a:t>La difficulté c’est de transmettre des valeurs comme valeur. Cela consiste à les rendre désirables</a:t>
            </a:r>
          </a:p>
          <a:p>
            <a:r>
              <a:rPr lang="fr-FR" dirty="0"/>
              <a:t>Suppose la mise en œuvre de formes pédagogiques appropriées et d’un climat scolaire approprié. Les élèves pourront alors y expérimenter que ces valeurs valent quelque chose et qu’elles valent également quelque chose pour eux.</a:t>
            </a:r>
          </a:p>
          <a:p>
            <a:r>
              <a:rPr lang="fr-FR" b="1" dirty="0"/>
              <a:t>Les savoirs</a:t>
            </a:r>
          </a:p>
          <a:p>
            <a:r>
              <a:rPr lang="fr-FR" dirty="0"/>
              <a:t>Permet d’échapper au moralisme</a:t>
            </a:r>
          </a:p>
          <a:p>
            <a:r>
              <a:rPr lang="fr-FR" b="1" dirty="0"/>
              <a:t>Des pratiques</a:t>
            </a:r>
          </a:p>
          <a:p>
            <a:r>
              <a:rPr lang="fr-FR" dirty="0"/>
              <a:t>Développent chez les élèves une disposition à agir. C’est un enseignement qui met en activité les élèves individuellement ou collectivement. Ils sont mis en situation d’éprouver le sens et la valeur de cet enseignement.</a:t>
            </a:r>
          </a:p>
          <a:p>
            <a:r>
              <a:rPr lang="fr-FR" dirty="0"/>
              <a:t>S’effectue à partir de situations pratiques dans la classe ou en vie scolaire</a:t>
            </a:r>
          </a:p>
        </p:txBody>
      </p:sp>
      <p:sp>
        <p:nvSpPr>
          <p:cNvPr id="4" name="Espace réservé du numéro de diapositive 3"/>
          <p:cNvSpPr>
            <a:spLocks noGrp="1"/>
          </p:cNvSpPr>
          <p:nvPr>
            <p:ph type="sldNum" sz="quarter" idx="10"/>
          </p:nvPr>
        </p:nvSpPr>
        <p:spPr/>
        <p:txBody>
          <a:bodyPr/>
          <a:lstStyle/>
          <a:p>
            <a:fld id="{0740D8FA-77E9-486A-A3E7-A67E8115D1F8}" type="slidenum">
              <a:rPr lang="fr-FR" smtClean="0"/>
              <a:pPr/>
              <a:t>32</a:t>
            </a:fld>
            <a:endParaRPr lang="fr-FR"/>
          </a:p>
        </p:txBody>
      </p:sp>
    </p:spTree>
    <p:extLst>
      <p:ext uri="{BB962C8B-B14F-4D97-AF65-F5344CB8AC3E}">
        <p14:creationId xmlns:p14="http://schemas.microsoft.com/office/powerpoint/2010/main" val="4274891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 typeface="Wingdings" panose="05000000000000000000" pitchFamily="2" charset="2"/>
              <a:buChar char="v"/>
            </a:pPr>
            <a:r>
              <a:rPr lang="fr-FR" dirty="0"/>
              <a:t>Penser à agir par soi-même et avec les autres et être capable de répondre de ses pensée et de ces choix (principe d’autonomie)</a:t>
            </a:r>
          </a:p>
          <a:p>
            <a:pPr>
              <a:buFont typeface="Wingdings" panose="05000000000000000000" pitchFamily="2" charset="2"/>
              <a:buChar char="v"/>
            </a:pPr>
            <a:r>
              <a:rPr lang="fr-FR" dirty="0" err="1"/>
              <a:t>omie</a:t>
            </a:r>
            <a:r>
              <a:rPr lang="fr-FR" dirty="0"/>
              <a:t>) Comprendre le bien fondé des règles , à y obéir (principe de discipline)</a:t>
            </a:r>
          </a:p>
          <a:p>
            <a:pPr>
              <a:buFont typeface="Wingdings" panose="05000000000000000000" pitchFamily="2" charset="2"/>
              <a:buChar char="v"/>
            </a:pPr>
            <a:r>
              <a:rPr lang="fr-FR" dirty="0"/>
              <a:t> Reconnaître le pluralisme (opinions, convictions, croyances et mode de vie) (principe de </a:t>
            </a:r>
            <a:r>
              <a:rPr lang="fr-FR" dirty="0" err="1"/>
              <a:t>coéxistence</a:t>
            </a:r>
            <a:r>
              <a:rPr lang="fr-FR" dirty="0"/>
              <a:t> des libertés)</a:t>
            </a:r>
          </a:p>
          <a:p>
            <a:pPr>
              <a:buFont typeface="Wingdings" panose="05000000000000000000" pitchFamily="2" charset="2"/>
              <a:buChar char="v"/>
            </a:pPr>
            <a:r>
              <a:rPr lang="fr-FR" dirty="0"/>
              <a:t> Construire du lien social et politique (principe de la communauté des citoyens)</a:t>
            </a: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33</a:t>
            </a:fld>
            <a:endParaRPr lang="fr-FR"/>
          </a:p>
        </p:txBody>
      </p:sp>
    </p:spTree>
    <p:extLst>
      <p:ext uri="{BB962C8B-B14F-4D97-AF65-F5344CB8AC3E}">
        <p14:creationId xmlns:p14="http://schemas.microsoft.com/office/powerpoint/2010/main" val="912223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34</a:t>
            </a:fld>
            <a:endParaRPr lang="fr-FR"/>
          </a:p>
        </p:txBody>
      </p:sp>
    </p:spTree>
    <p:extLst>
      <p:ext uri="{BB962C8B-B14F-4D97-AF65-F5344CB8AC3E}">
        <p14:creationId xmlns:p14="http://schemas.microsoft.com/office/powerpoint/2010/main" val="3114861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La sensibilité</a:t>
            </a:r>
            <a:endParaRPr lang="fr-FR" dirty="0"/>
          </a:p>
          <a:p>
            <a:r>
              <a:rPr lang="fr-FR" dirty="0"/>
              <a:t> C’est la première fois que la sensibilité est évoquée dans des programmes « </a:t>
            </a:r>
            <a:r>
              <a:rPr lang="fr-FR" i="1" dirty="0"/>
              <a:t>Il n'y a pas de conscience morale qui ne s'émeuve, ne s'enthousiasme ou ne s'indigne. L'éducation à la sensibilité vise à mieux connaître et identifier ses sentiments et émotions, à les mettre en mots et à les discuter, et à mieux comprendre ceux d'autrui.</a:t>
            </a:r>
            <a:r>
              <a:rPr lang="fr-FR" dirty="0"/>
              <a:t> »</a:t>
            </a:r>
          </a:p>
          <a:p>
            <a:r>
              <a:rPr lang="fr-FR" dirty="0"/>
              <a:t>L’EMC va permettre de les identifier, de les mettre en mots, de les dépasser et d’en reconnaitre la valeur ou la légitimité</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35</a:t>
            </a:fld>
            <a:endParaRPr lang="fr-FR"/>
          </a:p>
        </p:txBody>
      </p:sp>
    </p:spTree>
    <p:extLst>
      <p:ext uri="{BB962C8B-B14F-4D97-AF65-F5344CB8AC3E}">
        <p14:creationId xmlns:p14="http://schemas.microsoft.com/office/powerpoint/2010/main" val="2257466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Le droit et la règle</a:t>
            </a:r>
            <a:endParaRPr lang="fr-FR" dirty="0"/>
          </a:p>
          <a:p>
            <a:r>
              <a:rPr lang="fr-FR" dirty="0"/>
              <a:t>Cette éducation</a:t>
            </a:r>
            <a:r>
              <a:rPr lang="fr-FR" i="1" dirty="0"/>
              <a:t>« tient compte du fait que les qualités attendues des futurs citoyens sont destinées à s'exprimer dans un cadre juridique et réglementaire donné que ces mêmes citoyens peuvent faire évoluer. »On retrouve l’esprit</a:t>
            </a:r>
            <a:r>
              <a:rPr lang="fr-FR" dirty="0"/>
              <a:t> de l’article 6 de la Déclaration des droits de l’homme et du citoyen de 1789 : « </a:t>
            </a:r>
            <a:r>
              <a:rPr lang="fr-FR" i="1" dirty="0"/>
              <a:t>La Loi est l'expression de la volonté générale. Tous les Citoyens ont droit de concourir personnellement, ou par leurs Représentants, à sa formation. </a:t>
            </a:r>
            <a:r>
              <a:rPr lang="fr-FR" dirty="0"/>
              <a:t>»</a:t>
            </a:r>
          </a:p>
          <a:p>
            <a:endParaRPr lang="fr-FR" dirty="0"/>
          </a:p>
          <a:p>
            <a:r>
              <a:rPr lang="fr-FR" dirty="0"/>
              <a:t>Cette dimension vise à faire acquérir le sens des règles que requiert une société démocratique. Pierre Khan dit qu’elle doit faire comprendre aux élèves que si les règles interdisent, elles autorisent aussi. Elles n’interdisent que pour mieux autoriser. </a:t>
            </a:r>
          </a:p>
          <a:p>
            <a:r>
              <a:rPr lang="fr-FR" dirty="0"/>
              <a:t>Cela suppose donc un vrai travail de la communauté éducative sur les règles qui organisent la vie scolaire. Cela suppose également que les élèves soient associés à l’institution de ces règles. Les règles doivent être « </a:t>
            </a:r>
            <a:r>
              <a:rPr lang="fr-FR" dirty="0" err="1"/>
              <a:t>instituantes</a:t>
            </a:r>
            <a:r>
              <a:rPr lang="fr-FR" dirty="0"/>
              <a:t> » et non instituées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36</a:t>
            </a:fld>
            <a:endParaRPr lang="fr-FR"/>
          </a:p>
        </p:txBody>
      </p:sp>
    </p:spTree>
    <p:extLst>
      <p:ext uri="{BB962C8B-B14F-4D97-AF65-F5344CB8AC3E}">
        <p14:creationId xmlns:p14="http://schemas.microsoft.com/office/powerpoint/2010/main" val="3197628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 Les élèves sont des sujets dont l'autonomie ne peut être progressivement acquise que s'ils ont la capacité de veiller à la cohérence de leur pensée, à la portée de leurs paroles et à la responsabilité de leurs actions. »</a:t>
            </a:r>
          </a:p>
          <a:p>
            <a:endParaRPr lang="fr-FR" i="1" dirty="0"/>
          </a:p>
          <a:p>
            <a:r>
              <a:rPr lang="fr-FR" dirty="0"/>
              <a:t>Le jugement est essentiel dans l’EMC. Nous vivons dans une société de pluralisme d’opinions, de croyances et de convictions. Il s’agit de permettre aux élèves à comprendre et à discuter des choix moraux que chacun peut faire dans sa vie.</a:t>
            </a:r>
          </a:p>
          <a:p>
            <a:endParaRPr lang="fr-FR" dirty="0"/>
          </a:p>
          <a:p>
            <a:r>
              <a:rPr lang="fr-FR" dirty="0"/>
              <a:t>Introduire les élèves à l’idée de </a:t>
            </a:r>
            <a:r>
              <a:rPr lang="fr-FR" dirty="0" err="1"/>
              <a:t>raisonnementmoral</a:t>
            </a:r>
            <a:r>
              <a:rPr lang="fr-FR" dirty="0"/>
              <a:t> c’est les mettre en situation d’argumenter, de confronter des idées, de s’initier à la compréhension des problèmes moraux</a:t>
            </a:r>
          </a:p>
          <a:p>
            <a:endParaRPr lang="fr-FR" dirty="0"/>
          </a:p>
          <a:p>
            <a:r>
              <a:rPr lang="fr-FR" dirty="0"/>
              <a:t>Ces situations doivent faire appel au développement des capacités d’analyse, à la discussion, à la confrontation des points de vues</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37</a:t>
            </a:fld>
            <a:endParaRPr lang="fr-FR"/>
          </a:p>
        </p:txBody>
      </p:sp>
    </p:spTree>
    <p:extLst>
      <p:ext uri="{BB962C8B-B14F-4D97-AF65-F5344CB8AC3E}">
        <p14:creationId xmlns:p14="http://schemas.microsoft.com/office/powerpoint/2010/main" val="88811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L’engagement</a:t>
            </a:r>
            <a:endParaRPr lang="fr-FR" dirty="0"/>
          </a:p>
          <a:p>
            <a:r>
              <a:rPr lang="fr-FR" i="1" dirty="0"/>
              <a:t>« On ne saurait concevoir un enseignement visant à former l'homme et le citoyen sans envisager sa mise en pratique dans le cadre scolaire et plus généralement la vie collective. L'école doit permettre aux élèves de devenir acteurs de leurs choix, et de participer à la vie sociale de la classe et de l'établissement dont ils sont membres. L'esprit de coopération doit être encouragé, la responsabilité vis-à-vis d'autrui mise à l'épreuve des faits. »  </a:t>
            </a:r>
          </a:p>
          <a:p>
            <a:endParaRPr lang="fr-FR" i="1" dirty="0"/>
          </a:p>
          <a:p>
            <a:r>
              <a:rPr lang="fr-FR" dirty="0"/>
              <a:t>On est dans la dimension pratique. L’école doit permettre aux élèves de devenir des acteurs de leurs choix, de participer à la vie sociale de leur classe, établissement dont ils sont membres.</a:t>
            </a:r>
          </a:p>
          <a:p>
            <a:endParaRPr lang="fr-FR" dirty="0"/>
          </a:p>
          <a:p>
            <a:r>
              <a:rPr lang="fr-FR" dirty="0"/>
              <a:t> Pour cela il est important de na pas juxtaposer des disciplines et de penser aux espaces et aux temps pour que chaque enfant ou adolescent puisse exercer leurs droits, construire des projets, réaliser des actions (culturelles, humanitaires…) </a:t>
            </a:r>
          </a:p>
          <a:p>
            <a:endParaRPr lang="fr-FR" dirty="0"/>
          </a:p>
          <a:p>
            <a:r>
              <a:rPr lang="fr-FR" dirty="0"/>
              <a:t>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38</a:t>
            </a:fld>
            <a:endParaRPr lang="fr-FR"/>
          </a:p>
        </p:txBody>
      </p:sp>
    </p:spTree>
    <p:extLst>
      <p:ext uri="{BB962C8B-B14F-4D97-AF65-F5344CB8AC3E}">
        <p14:creationId xmlns:p14="http://schemas.microsoft.com/office/powerpoint/2010/main" val="3636254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39</a:t>
            </a:fld>
            <a:endParaRPr lang="fr-FR"/>
          </a:p>
        </p:txBody>
      </p:sp>
    </p:spTree>
    <p:extLst>
      <p:ext uri="{BB962C8B-B14F-4D97-AF65-F5344CB8AC3E}">
        <p14:creationId xmlns:p14="http://schemas.microsoft.com/office/powerpoint/2010/main" val="1602080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Approche déductive: on part d’une notion et on s’interroge sur sa signification</a:t>
            </a:r>
          </a:p>
          <a:p>
            <a:r>
              <a:rPr lang="fr-FR" dirty="0"/>
              <a:t>Approche inductive (à partir d’un document, d’une situation concrète on</a:t>
            </a:r>
            <a:r>
              <a:rPr lang="fr-FR" baseline="0" dirty="0"/>
              <a:t> </a:t>
            </a:r>
            <a:r>
              <a:rPr lang="fr-FR" dirty="0"/>
              <a:t>en tire</a:t>
            </a:r>
            <a:r>
              <a:rPr lang="fr-FR" baseline="0" dirty="0"/>
              <a:t> </a:t>
            </a:r>
            <a:r>
              <a:rPr lang="fr-FR" dirty="0"/>
              <a:t>des conclusions ayant une portée générale) ;</a:t>
            </a:r>
          </a:p>
          <a:p>
            <a:r>
              <a:rPr lang="fr-FR" dirty="0"/>
              <a:t>Approche « polémique » ( partir d’un désaccord, d’une opposition entre deux thèses, deux réponses contradictoires à une question, et chercher , moins à savoir qui a raison ou tort que les présupposés implicites de chaque thèse). </a:t>
            </a:r>
          </a:p>
          <a:p>
            <a:endParaRPr lang="fr-FR" dirty="0"/>
          </a:p>
          <a:p>
            <a:r>
              <a:rPr lang="fr-FR" sz="1200" kern="1200" dirty="0">
                <a:solidFill>
                  <a:schemeClr val="tx1"/>
                </a:solidFill>
                <a:latin typeface="+mn-lt"/>
                <a:ea typeface="+mn-ea"/>
                <a:cs typeface="+mn-cs"/>
              </a:rPr>
              <a:t>« S’exprimer et se justifier, expliquer et démontrer représentent, en effet, des apprentissages absolument fondamentaux. C’est par là que l’élève sera amené, à élucider le statut de ce qu’il énonce. C’est dans le travail de formulation que se trouve la clé de la compréhension et de la distinction assumée sereinement entre le savoir et le croire. Qui est privé de cette interlocution est condamné à tâtonner sans fin et menacé de confusion mentale : sans étayages psychiques extérieurs, il ne peut se structurer mentalement et reste vulnérable face à toutes les intimidations comme à toutes les emprises. » </a:t>
            </a:r>
            <a:r>
              <a:rPr lang="fr-FR" sz="1200" kern="1200" dirty="0" err="1">
                <a:solidFill>
                  <a:schemeClr val="tx1"/>
                </a:solidFill>
                <a:latin typeface="+mn-lt"/>
                <a:ea typeface="+mn-ea"/>
                <a:cs typeface="+mn-cs"/>
              </a:rPr>
              <a:t>Mérieu</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Le débat argumenté c’est aussi la reconnaissance de l’autre comme un « autre soi-même » et, pour reprendre la belle expression de Paul </a:t>
            </a:r>
            <a:r>
              <a:rPr lang="fr-FR" sz="1200" kern="1200" dirty="0" err="1">
                <a:solidFill>
                  <a:schemeClr val="tx1"/>
                </a:solidFill>
                <a:latin typeface="+mn-lt"/>
                <a:ea typeface="+mn-ea"/>
                <a:cs typeface="+mn-cs"/>
              </a:rPr>
              <a:t>Ricoeur</a:t>
            </a:r>
            <a:r>
              <a:rPr lang="fr-FR" sz="1200" kern="1200" dirty="0">
                <a:solidFill>
                  <a:schemeClr val="tx1"/>
                </a:solidFill>
                <a:latin typeface="+mn-lt"/>
                <a:ea typeface="+mn-ea"/>
                <a:cs typeface="+mn-cs"/>
              </a:rPr>
              <a:t>, de « soi-même comme un autre ». Débattre avec l’autre, c’est se reconnaître comme faisant partie du même monde. C’est reconnaître l’autre comme un interlocuteur qui mérite d’être convaincu et dont l’adhésion m’importe plus que la soumission parce qu’il est, comme moi, un être de raison. Débattre avec l’autre, c’est accepter aussi que je peux être « affecté » par lui : non seulement, parce qu’il peut me permettre de voir des pans entiers de la réalité qui me sont invisibles, mais qu’aussi parce qu’il peut avoir compris mieux que moi certaines choses et qu’ainsi ses objections sont infiniment précieuses. Comme le dit encore Paul </a:t>
            </a:r>
            <a:r>
              <a:rPr lang="fr-FR" sz="1200" kern="1200" dirty="0" err="1">
                <a:solidFill>
                  <a:schemeClr val="tx1"/>
                </a:solidFill>
                <a:latin typeface="+mn-lt"/>
                <a:ea typeface="+mn-ea"/>
                <a:cs typeface="+mn-cs"/>
              </a:rPr>
              <a:t>Ricoeur</a:t>
            </a:r>
            <a:r>
              <a:rPr lang="fr-FR" sz="1200" kern="1200" dirty="0">
                <a:solidFill>
                  <a:schemeClr val="tx1"/>
                </a:solidFill>
                <a:latin typeface="+mn-lt"/>
                <a:ea typeface="+mn-ea"/>
                <a:cs typeface="+mn-cs"/>
              </a:rPr>
              <a:t>, « la tolérance n’est pas une concession faite à l’autre, c’est l’acceptation du fait que je n’ai pas la vérité tout seul ». Qui peut dire, aujourd’hui, que ce n’est pas là un enjeu pédagogique majeur ?</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40</a:t>
            </a:fld>
            <a:endParaRPr lang="fr-FR"/>
          </a:p>
        </p:txBody>
      </p:sp>
    </p:spTree>
    <p:extLst>
      <p:ext uri="{BB962C8B-B14F-4D97-AF65-F5344CB8AC3E}">
        <p14:creationId xmlns:p14="http://schemas.microsoft.com/office/powerpoint/2010/main" val="2845852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latin typeface="+mn-lt"/>
                <a:ea typeface="+mn-ea"/>
                <a:cs typeface="+mn-cs"/>
              </a:rPr>
              <a:t>Conditions matérielles : La disposition des élèves : </a:t>
            </a:r>
          </a:p>
          <a:p>
            <a:pPr lvl="0"/>
            <a:r>
              <a:rPr lang="fr-FR" sz="1200" kern="1200" dirty="0">
                <a:solidFill>
                  <a:schemeClr val="tx1"/>
                </a:solidFill>
                <a:latin typeface="+mn-lt"/>
                <a:ea typeface="+mn-ea"/>
                <a:cs typeface="+mn-cs"/>
              </a:rPr>
              <a:t>la disposition traditionnelle (les élèves assis par rangées les uns derrière les autres)  rend pratiquement impossible toute discussion véritable ; elle incline  les élèves à se tourner vers l’adulte, et celui-ci à endosser son rôle habituel de référent et de pôle pour toutes les interventions des élèves.</a:t>
            </a:r>
          </a:p>
          <a:p>
            <a:pPr lvl="0"/>
            <a:r>
              <a:rPr lang="fr-FR" sz="1200" kern="1200" dirty="0">
                <a:solidFill>
                  <a:schemeClr val="tx1"/>
                </a:solidFill>
                <a:latin typeface="+mn-lt"/>
                <a:ea typeface="+mn-ea"/>
                <a:cs typeface="+mn-cs"/>
              </a:rPr>
              <a:t>Il est donc capital d’adopter une disposition – en cercle, en carré ou en rectangle, peu importe – où les élèves se font tous face et où l’adulte est intégré dans le groupe sans avoir une place privilégiée.               Au collège nous animons les ateliers philo au CDI avec les élèves assis en cercle parterre </a:t>
            </a:r>
          </a:p>
          <a:p>
            <a:pPr lvl="0"/>
            <a:r>
              <a:rPr lang="fr-FR" sz="1200" kern="1200" dirty="0">
                <a:solidFill>
                  <a:schemeClr val="tx1"/>
                </a:solidFill>
                <a:latin typeface="+mn-lt"/>
                <a:ea typeface="+mn-ea"/>
                <a:cs typeface="+mn-cs"/>
              </a:rPr>
              <a:t>Le nombre des élèves : l’expérience montre que le nombre idéal  pour une participation maximale de chacun est entre 12 et 15, ce qui correspond en gros à une demi-classe. Mais s’il n’est pas possible de scinder le groupe-classe, on peut fort bien mener une discussion avec l’ensemble de celui-ci.  Au collège nous avons pris le parti d’imposer ces ateliers sur toutes les classes de 4</a:t>
            </a:r>
            <a:r>
              <a:rPr lang="fr-FR" sz="1200" kern="1200" baseline="30000" dirty="0">
                <a:solidFill>
                  <a:schemeClr val="tx1"/>
                </a:solidFill>
                <a:latin typeface="+mn-lt"/>
                <a:ea typeface="+mn-ea"/>
                <a:cs typeface="+mn-cs"/>
              </a:rPr>
              <a:t>ème</a:t>
            </a:r>
            <a:r>
              <a:rPr lang="fr-FR" sz="1200" kern="1200" dirty="0">
                <a:solidFill>
                  <a:schemeClr val="tx1"/>
                </a:solidFill>
                <a:latin typeface="+mn-lt"/>
                <a:ea typeface="+mn-ea"/>
                <a:cs typeface="+mn-cs"/>
              </a:rPr>
              <a:t> sur une heure de libre : une classe par mois. Chaque classe a un thème différent. Lorsque toutes les classes seront passées, nous organiserons des ateliers pour les volontaires toutes classes confondues. </a:t>
            </a:r>
          </a:p>
          <a:p>
            <a:r>
              <a:rPr lang="fr-FR" sz="1200" kern="1200" dirty="0">
                <a:solidFill>
                  <a:schemeClr val="tx1"/>
                </a:solidFill>
                <a:latin typeface="+mn-lt"/>
                <a:ea typeface="+mn-ea"/>
                <a:cs typeface="+mn-cs"/>
              </a:rPr>
              <a:t>La durée du débat </a:t>
            </a:r>
          </a:p>
          <a:p>
            <a:pPr lvl="0"/>
            <a:r>
              <a:rPr lang="fr-FR" sz="1200" kern="1200" dirty="0">
                <a:solidFill>
                  <a:schemeClr val="tx1"/>
                </a:solidFill>
                <a:latin typeface="+mn-lt"/>
                <a:ea typeface="+mn-ea"/>
                <a:cs typeface="+mn-cs"/>
              </a:rPr>
              <a:t>1 heure est une durée raisonnable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Conditions institutionnelles</a:t>
            </a:r>
          </a:p>
          <a:p>
            <a:pPr lvl="0"/>
            <a:r>
              <a:rPr lang="fr-FR" sz="1200" kern="1200" dirty="0">
                <a:solidFill>
                  <a:schemeClr val="tx1"/>
                </a:solidFill>
                <a:latin typeface="+mn-lt"/>
                <a:ea typeface="+mn-ea"/>
                <a:cs typeface="+mn-cs"/>
              </a:rPr>
              <a:t>Gestion de la parole : pour éviter les risques de chevauchement des interventions et les rivalités génératrices de bruit et de désordre, on peut utiliser diverses procédures, comme par exemple un « bâton de parole » qui  confère  à son détenteur le droit exclusif de parler.      </a:t>
            </a:r>
          </a:p>
          <a:p>
            <a:pPr lvl="0"/>
            <a:r>
              <a:rPr lang="fr-FR" sz="1200" kern="1200" dirty="0">
                <a:solidFill>
                  <a:schemeClr val="tx1"/>
                </a:solidFill>
                <a:latin typeface="+mn-lt"/>
                <a:ea typeface="+mn-ea"/>
                <a:cs typeface="+mn-cs"/>
              </a:rPr>
              <a:t>Présidence du débat : dans une classe qui ne l’a jamais pratiqué, c’est évidemment l’adulte qui l’assurera. Mais il doit prendre garde en ce cas à limiter ses interventions à la seule gestion de la parole, ou à des relances quand la discussion s’enlise ou patine. Or la tentation est grande, sous couvert d’animation, de reprendre son rôle habituel, de questionner les élèves, de les acheminer vers l’expression d’une idée qu’on a en tête ; et la loi du moindre effort conduit les élèves à reprendre leur posture d’élève qui répond à des questions qu’il n’a pas lui-même élaborées. Il semble donc souhaitable que  l’adulte ne prenne pas lui-même parti dans le sujet en débat et qu’il se limite à clarifier, reformuler, structurer les </a:t>
            </a:r>
          </a:p>
          <a:p>
            <a:r>
              <a:rPr lang="fr-FR" sz="1200" kern="1200" dirty="0">
                <a:solidFill>
                  <a:schemeClr val="tx1"/>
                </a:solidFill>
                <a:latin typeface="+mn-lt"/>
                <a:ea typeface="+mn-ea"/>
                <a:cs typeface="+mn-cs"/>
              </a:rPr>
              <a:t>              interventions,  puis, en fin de séance, d’en dégager les principales                 conclusions (points d’accord d’un côté, points de désaccord d’autre part). </a:t>
            </a:r>
          </a:p>
          <a:p>
            <a:pPr lvl="0"/>
            <a:r>
              <a:rPr lang="fr-FR" sz="1200" kern="1200" dirty="0">
                <a:solidFill>
                  <a:schemeClr val="tx1"/>
                </a:solidFill>
                <a:latin typeface="+mn-lt"/>
                <a:ea typeface="+mn-ea"/>
                <a:cs typeface="+mn-cs"/>
              </a:rPr>
              <a:t>Un secrétaire de séance choisi parmi les élèves qui sera la mémoire des axes de réflexions de la classe</a:t>
            </a:r>
          </a:p>
          <a:p>
            <a:pPr lvl="0"/>
            <a:r>
              <a:rPr lang="fr-FR" sz="1200" kern="1200" dirty="0">
                <a:solidFill>
                  <a:schemeClr val="tx1"/>
                </a:solidFill>
                <a:latin typeface="+mn-lt"/>
                <a:ea typeface="+mn-ea"/>
                <a:cs typeface="+mn-cs"/>
              </a:rPr>
              <a:t>Choix du sujet : Sur notre expérience, nous avons décidé avec le documentaliste des sujets présentés  sous la forme d’une question. Celle-ci peut commencer par « qu’est-ce que… ? »     ( Qu’est-ce qu’un ami, Qu’est-ce qu’un adulte, juste ou injuste?). Ou par « Pourquoi… ? » ( ex. : Pourquoi va-t-on à l’école ? Pourquoi est-on violent ? etc.). Ou encore présenter un choix, un dilemme. Quelle que soit la forme adoptée, il est important, quand on présente le sujet, de l’expliquer et de vérifier que le sens de la question est  compris de tous. </a:t>
            </a:r>
          </a:p>
          <a:p>
            <a:pPr lvl="0"/>
            <a:r>
              <a:rPr lang="fr-FR" sz="1200" kern="1200" dirty="0">
                <a:solidFill>
                  <a:schemeClr val="tx1"/>
                </a:solidFill>
                <a:latin typeface="+mn-lt"/>
                <a:ea typeface="+mn-ea"/>
                <a:cs typeface="+mn-cs"/>
              </a:rPr>
              <a:t>¼ d’heure avant la fin, le secrétaire de séance fait un résumé de la réflexion. Nous faisons une carte mentale interactive en ligne de la réflexion commune pour publier sur le blog du CDI</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41</a:t>
            </a:fld>
            <a:endParaRPr lang="fr-FR"/>
          </a:p>
        </p:txBody>
      </p:sp>
    </p:spTree>
    <p:extLst>
      <p:ext uri="{BB962C8B-B14F-4D97-AF65-F5344CB8AC3E}">
        <p14:creationId xmlns:p14="http://schemas.microsoft.com/office/powerpoint/2010/main" val="400773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Face aux</a:t>
            </a:r>
            <a:r>
              <a:rPr lang="fr-FR" baseline="0" dirty="0"/>
              <a:t> difficultés du système scolaire:</a:t>
            </a:r>
          </a:p>
          <a:p>
            <a:pPr>
              <a:buFont typeface="Arial" pitchFamily="34" charset="0"/>
              <a:buChar char="•"/>
            </a:pPr>
            <a:r>
              <a:rPr lang="fr-FR" baseline="0" dirty="0"/>
              <a:t> hétérogénéité des classes</a:t>
            </a:r>
          </a:p>
          <a:p>
            <a:pPr>
              <a:buFont typeface="Arial" pitchFamily="34" charset="0"/>
              <a:buChar char="•"/>
            </a:pPr>
            <a:r>
              <a:rPr lang="fr-FR" baseline="0" dirty="0"/>
              <a:t> Manque de motivation des élèves</a:t>
            </a:r>
          </a:p>
          <a:p>
            <a:pPr>
              <a:buFont typeface="Arial" pitchFamily="34" charset="0"/>
              <a:buChar char="•"/>
            </a:pPr>
            <a:r>
              <a:rPr lang="fr-FR" baseline="0" dirty="0"/>
              <a:t>Des savoirs qui ne font plus sens</a:t>
            </a:r>
          </a:p>
          <a:p>
            <a:pPr>
              <a:buFont typeface="Arial" pitchFamily="34" charset="0"/>
              <a:buNone/>
            </a:pPr>
            <a:r>
              <a:rPr lang="fr-FR" baseline="0" dirty="0"/>
              <a:t>La réforme va donner des réponses à ces difficultés avec 4 objectifs essentiels:</a:t>
            </a:r>
          </a:p>
          <a:p>
            <a:pPr marL="228600" indent="-228600">
              <a:buFont typeface="+mj-lt"/>
              <a:buAutoNum type="arabicPeriod"/>
            </a:pPr>
            <a:r>
              <a:rPr lang="fr-FR" baseline="0" dirty="0"/>
              <a:t>Aller vers plus d’équité conformément aux valeurs de la république</a:t>
            </a:r>
          </a:p>
          <a:p>
            <a:pPr marL="228600" indent="-228600">
              <a:buFont typeface="+mj-lt"/>
              <a:buAutoNum type="arabicPeriod"/>
            </a:pPr>
            <a:r>
              <a:rPr lang="fr-FR" baseline="0" dirty="0"/>
              <a:t>Redonner du sens pour développer la motivation des élèves</a:t>
            </a:r>
          </a:p>
          <a:p>
            <a:pPr marL="228600" indent="-228600">
              <a:buFont typeface="+mj-lt"/>
              <a:buAutoNum type="arabicPeriod"/>
            </a:pPr>
            <a:r>
              <a:rPr lang="fr-FR" baseline="0" dirty="0"/>
              <a:t>Faire acquérir des compétences fondamentales à chaque élève</a:t>
            </a:r>
          </a:p>
          <a:p>
            <a:pPr marL="228600" indent="-228600">
              <a:buFont typeface="+mj-lt"/>
              <a:buAutoNum type="arabicPeriod"/>
            </a:pPr>
            <a:r>
              <a:rPr lang="fr-FR" baseline="0" dirty="0"/>
              <a:t>Préparer les élèves au numérique</a:t>
            </a:r>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4</a:t>
            </a:fld>
            <a:endParaRPr lang="fr-FR"/>
          </a:p>
        </p:txBody>
      </p:sp>
    </p:spTree>
    <p:extLst>
      <p:ext uri="{BB962C8B-B14F-4D97-AF65-F5344CB8AC3E}">
        <p14:creationId xmlns:p14="http://schemas.microsoft.com/office/powerpoint/2010/main" val="472931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740D8FA-77E9-486A-A3E7-A67E8115D1F8}" type="slidenum">
              <a:rPr lang="fr-FR" smtClean="0"/>
              <a:pPr/>
              <a:t>43</a:t>
            </a:fld>
            <a:endParaRPr lang="fr-FR"/>
          </a:p>
        </p:txBody>
      </p:sp>
    </p:spTree>
    <p:extLst>
      <p:ext uri="{BB962C8B-B14F-4D97-AF65-F5344CB8AC3E}">
        <p14:creationId xmlns:p14="http://schemas.microsoft.com/office/powerpoint/2010/main" val="3612792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44</a:t>
            </a:fld>
            <a:endParaRPr lang="fr-FR"/>
          </a:p>
        </p:txBody>
      </p:sp>
    </p:spTree>
    <p:extLst>
      <p:ext uri="{BB962C8B-B14F-4D97-AF65-F5344CB8AC3E}">
        <p14:creationId xmlns:p14="http://schemas.microsoft.com/office/powerpoint/2010/main" val="3510414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45</a:t>
            </a:fld>
            <a:endParaRPr lang="fr-FR"/>
          </a:p>
        </p:txBody>
      </p:sp>
    </p:spTree>
    <p:extLst>
      <p:ext uri="{BB962C8B-B14F-4D97-AF65-F5344CB8AC3E}">
        <p14:creationId xmlns:p14="http://schemas.microsoft.com/office/powerpoint/2010/main" val="4181101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S’engager c’est apprendre</a:t>
            </a:r>
          </a:p>
          <a:p>
            <a:r>
              <a:rPr lang="fr-FR" dirty="0"/>
              <a:t>S’engager c’est être capable de :</a:t>
            </a:r>
          </a:p>
          <a:p>
            <a:pPr marL="171450" indent="-171450">
              <a:buFont typeface="Wingdings" panose="05000000000000000000" pitchFamily="2" charset="2"/>
              <a:buChar char="§"/>
            </a:pPr>
            <a:r>
              <a:rPr lang="fr-FR" dirty="0"/>
              <a:t>Communiquer, échanger, adapter sa prise de parole, savoir débattre, argumenter</a:t>
            </a:r>
          </a:p>
          <a:p>
            <a:pPr marL="171450" indent="-171450">
              <a:buFont typeface="Wingdings" panose="05000000000000000000" pitchFamily="2" charset="2"/>
              <a:buChar char="§"/>
            </a:pPr>
            <a:r>
              <a:rPr lang="fr-FR" dirty="0"/>
              <a:t>Agir et choisir en connaissance de cause</a:t>
            </a:r>
          </a:p>
          <a:p>
            <a:pPr marL="171450" indent="-171450">
              <a:buFont typeface="Wingdings" panose="05000000000000000000" pitchFamily="2" charset="2"/>
              <a:buChar char="§"/>
            </a:pPr>
            <a:r>
              <a:rPr lang="fr-FR" dirty="0"/>
              <a:t>Faire preuve d’initiatives</a:t>
            </a:r>
          </a:p>
          <a:p>
            <a:pPr marL="171450" indent="-171450">
              <a:buFont typeface="Wingdings" panose="05000000000000000000" pitchFamily="2" charset="2"/>
              <a:buChar char="§"/>
            </a:pPr>
            <a:r>
              <a:rPr lang="fr-FR" dirty="0"/>
              <a:t>Etre force de propositions</a:t>
            </a:r>
          </a:p>
          <a:p>
            <a:pPr marL="171450" indent="-171450">
              <a:buFont typeface="Wingdings" panose="05000000000000000000" pitchFamily="2" charset="2"/>
              <a:buChar char="§"/>
            </a:pPr>
            <a:r>
              <a:rPr lang="fr-FR" dirty="0"/>
              <a:t>Prendre des décisions</a:t>
            </a:r>
          </a:p>
        </p:txBody>
      </p:sp>
      <p:sp>
        <p:nvSpPr>
          <p:cNvPr id="4" name="Espace réservé du numéro de diapositive 3"/>
          <p:cNvSpPr>
            <a:spLocks noGrp="1"/>
          </p:cNvSpPr>
          <p:nvPr>
            <p:ph type="sldNum" sz="quarter" idx="10"/>
          </p:nvPr>
        </p:nvSpPr>
        <p:spPr/>
        <p:txBody>
          <a:bodyPr/>
          <a:lstStyle/>
          <a:p>
            <a:fld id="{5AB64784-B43A-4012-B2F6-FB824DB93078}" type="slidenum">
              <a:rPr lang="fr-FR" smtClean="0"/>
              <a:pPr/>
              <a:t>46</a:t>
            </a:fld>
            <a:endParaRPr lang="fr-FR"/>
          </a:p>
        </p:txBody>
      </p:sp>
    </p:spTree>
    <p:extLst>
      <p:ext uri="{BB962C8B-B14F-4D97-AF65-F5344CB8AC3E}">
        <p14:creationId xmlns:p14="http://schemas.microsoft.com/office/powerpoint/2010/main" val="977145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La loi d’orientation et de programmation pour la refondation de l’Ecole du 8 juillet 2013 </a:t>
            </a:r>
          </a:p>
          <a:p>
            <a:r>
              <a:rPr lang="fr-FR" sz="1200" dirty="0"/>
              <a:t> Les onze mesures pour une grande mobilisation de l’Ecole pour les valeurs de la République du 22 janvier 2015 avec « la mesure n° 3 : créer un parcours éducatif de l’école élémentaire à la terminale : le parcours citoyen » </a:t>
            </a:r>
          </a:p>
          <a:p>
            <a:r>
              <a:rPr lang="fr-FR" sz="1200" dirty="0"/>
              <a:t> La présentation de la réforme du collège « Mieux apprendre pour mieux réussir » du 11 mars 2015 : « faire du collège un lieu d’épanouissement et de construction de la citoyenneté, une communauté où l’expérience individuelle et les activités collectives seront privilégiées » </a:t>
            </a:r>
          </a:p>
          <a:p>
            <a:r>
              <a:rPr lang="fr-FR" sz="1200" dirty="0"/>
              <a:t> Le socle commun de connaissances, de compétences et de culture à la rentrée 2016 - Domaine n°3 : formation de la personne et du citoyen </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47</a:t>
            </a:fld>
            <a:endParaRPr lang="fr-FR"/>
          </a:p>
        </p:txBody>
      </p:sp>
    </p:spTree>
    <p:extLst>
      <p:ext uri="{BB962C8B-B14F-4D97-AF65-F5344CB8AC3E}">
        <p14:creationId xmlns:p14="http://schemas.microsoft.com/office/powerpoint/2010/main" val="2325896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L’esprit de cette instance est de rendre les collégiens acteurs de la vie de leur établissement</a:t>
            </a:r>
          </a:p>
          <a:p>
            <a:r>
              <a:rPr lang="fr-FR" dirty="0"/>
              <a:t>D’être force de proposition dans un cadre que chaque établissement définit.</a:t>
            </a:r>
          </a:p>
          <a:p>
            <a:r>
              <a:rPr lang="fr-FR" dirty="0"/>
              <a:t>Donner la parole aux élèves (mieux prendre en compte les attentes des élèves pour l’amélioration des conditions de vie)</a:t>
            </a:r>
          </a:p>
          <a:p>
            <a:r>
              <a:rPr lang="fr-FR" dirty="0"/>
              <a:t> Favoriser l'apprentissage des élèves à l’exercice de la vie collégienne et à la citoyenneté </a:t>
            </a:r>
          </a:p>
          <a:p>
            <a:r>
              <a:rPr lang="fr-FR" dirty="0"/>
              <a:t>Favoriser l'expression collégienne et l'encadrer (dialoguer, échanger, débattre)</a:t>
            </a:r>
          </a:p>
          <a:p>
            <a:r>
              <a:rPr lang="fr-FR" dirty="0"/>
              <a:t>Permettre aux élèves d'impulser des actions</a:t>
            </a:r>
          </a:p>
          <a:p>
            <a:r>
              <a:rPr lang="fr-FR" dirty="0"/>
              <a:t>Valoriser les initiatives des élèves</a:t>
            </a:r>
          </a:p>
          <a:p>
            <a:r>
              <a:rPr lang="fr-FR" dirty="0"/>
              <a:t>Confronter les élèves à la réalité du fonctionnement de l’établissement</a:t>
            </a:r>
          </a:p>
        </p:txBody>
      </p:sp>
      <p:sp>
        <p:nvSpPr>
          <p:cNvPr id="4" name="Espace réservé du numéro de diapositive 3"/>
          <p:cNvSpPr>
            <a:spLocks noGrp="1"/>
          </p:cNvSpPr>
          <p:nvPr>
            <p:ph type="sldNum" sz="quarter" idx="10"/>
          </p:nvPr>
        </p:nvSpPr>
        <p:spPr/>
        <p:txBody>
          <a:bodyPr/>
          <a:lstStyle/>
          <a:p>
            <a:fld id="{5AB64784-B43A-4012-B2F6-FB824DB93078}" type="slidenum">
              <a:rPr lang="fr-FR" smtClean="0"/>
              <a:pPr/>
              <a:t>49</a:t>
            </a:fld>
            <a:endParaRPr lang="fr-FR"/>
          </a:p>
        </p:txBody>
      </p:sp>
    </p:spTree>
    <p:extLst>
      <p:ext uri="{BB962C8B-B14F-4D97-AF65-F5344CB8AC3E}">
        <p14:creationId xmlns:p14="http://schemas.microsoft.com/office/powerpoint/2010/main" val="11207596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B64784-B43A-4012-B2F6-FB824DB93078}" type="slidenum">
              <a:rPr lang="fr-FR" smtClean="0"/>
              <a:pPr/>
              <a:t>50</a:t>
            </a:fld>
            <a:endParaRPr lang="fr-FR"/>
          </a:p>
        </p:txBody>
      </p:sp>
    </p:spTree>
    <p:extLst>
      <p:ext uri="{BB962C8B-B14F-4D97-AF65-F5344CB8AC3E}">
        <p14:creationId xmlns:p14="http://schemas.microsoft.com/office/powerpoint/2010/main" val="43628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Privilégie l’expression d’idées et de points de vue</a:t>
            </a:r>
          </a:p>
          <a:p>
            <a:r>
              <a:rPr lang="fr-FR" dirty="0"/>
              <a:t>Dialoguer et échanger avec les adultes</a:t>
            </a:r>
          </a:p>
          <a:p>
            <a:r>
              <a:rPr lang="fr-FR" dirty="0"/>
              <a:t>Prendre en compte les contraintes</a:t>
            </a:r>
          </a:p>
          <a:p>
            <a:r>
              <a:rPr lang="fr-FR" dirty="0"/>
              <a:t>Favoriser l’entraide entre jeunes, le bien être et le sentiment d’appartenance</a:t>
            </a:r>
          </a:p>
        </p:txBody>
      </p:sp>
      <p:sp>
        <p:nvSpPr>
          <p:cNvPr id="4" name="Espace réservé du numéro de diapositive 3"/>
          <p:cNvSpPr>
            <a:spLocks noGrp="1"/>
          </p:cNvSpPr>
          <p:nvPr>
            <p:ph type="sldNum" sz="quarter" idx="10"/>
          </p:nvPr>
        </p:nvSpPr>
        <p:spPr/>
        <p:txBody>
          <a:bodyPr/>
          <a:lstStyle/>
          <a:p>
            <a:fld id="{5AB64784-B43A-4012-B2F6-FB824DB93078}" type="slidenum">
              <a:rPr lang="fr-FR" smtClean="0"/>
              <a:pPr/>
              <a:t>53</a:t>
            </a:fld>
            <a:endParaRPr lang="fr-FR"/>
          </a:p>
        </p:txBody>
      </p:sp>
    </p:spTree>
    <p:extLst>
      <p:ext uri="{BB962C8B-B14F-4D97-AF65-F5344CB8AC3E}">
        <p14:creationId xmlns:p14="http://schemas.microsoft.com/office/powerpoint/2010/main" val="358838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kern="1200" baseline="0" dirty="0">
                <a:solidFill>
                  <a:schemeClr val="tx1"/>
                </a:solidFill>
                <a:latin typeface="+mn-lt"/>
                <a:ea typeface="+mn-ea"/>
                <a:cs typeface="+mn-cs"/>
              </a:rPr>
              <a:t>Les EPI sont un projet pour travailler différemment une discipline</a:t>
            </a:r>
          </a:p>
          <a:p>
            <a:r>
              <a:rPr lang="fr-FR" sz="1200" kern="1200" baseline="0" dirty="0">
                <a:solidFill>
                  <a:schemeClr val="tx1"/>
                </a:solidFill>
                <a:latin typeface="+mn-lt"/>
                <a:ea typeface="+mn-ea"/>
                <a:cs typeface="+mn-cs"/>
              </a:rPr>
              <a:t>• Un enseignant n’est pas dans l’obligation d’intégrer un EPI dans chacune de ces classes</a:t>
            </a:r>
          </a:p>
          <a:p>
            <a:pPr>
              <a:buFont typeface="Arial" pitchFamily="34" charset="0"/>
              <a:buChar char="•"/>
            </a:pPr>
            <a:r>
              <a:rPr lang="fr-FR" sz="1200" kern="1200" baseline="0" dirty="0">
                <a:solidFill>
                  <a:schemeClr val="tx1"/>
                </a:solidFill>
                <a:latin typeface="+mn-lt"/>
                <a:ea typeface="+mn-ea"/>
                <a:cs typeface="+mn-cs"/>
              </a:rPr>
              <a:t> pédagogie de projet en interdisciplinaire</a:t>
            </a:r>
          </a:p>
          <a:p>
            <a:pPr>
              <a:buFont typeface="Arial" pitchFamily="34" charset="0"/>
              <a:buChar char="•"/>
            </a:pPr>
            <a:r>
              <a:rPr lang="fr-FR" sz="1200" kern="1200" baseline="0" dirty="0">
                <a:solidFill>
                  <a:schemeClr val="tx1"/>
                </a:solidFill>
                <a:latin typeface="+mn-lt"/>
                <a:ea typeface="+mn-ea"/>
                <a:cs typeface="+mn-cs"/>
              </a:rPr>
              <a:t>Les EPI contribuent à la mise en œuvre du parcours citoyen, du parcours d’éducation artistique et culturel ainsi que du parcours d’avenir</a:t>
            </a:r>
          </a:p>
          <a:p>
            <a:pPr>
              <a:buFont typeface="Arial" pitchFamily="34" charset="0"/>
              <a:buChar char="•"/>
            </a:pPr>
            <a:endParaRPr lang="fr-FR" sz="1200" kern="1200" baseline="0" dirty="0">
              <a:solidFill>
                <a:schemeClr val="tx1"/>
              </a:solidFill>
              <a:latin typeface="+mn-lt"/>
              <a:ea typeface="+mn-ea"/>
              <a:cs typeface="+mn-cs"/>
            </a:endParaRPr>
          </a:p>
          <a:p>
            <a:r>
              <a:rPr lang="fr-FR" sz="1200" kern="1200" dirty="0">
                <a:solidFill>
                  <a:schemeClr val="tx1"/>
                </a:solidFill>
                <a:latin typeface="+mn-lt"/>
                <a:ea typeface="+mn-ea"/>
                <a:cs typeface="+mn-cs"/>
              </a:rPr>
              <a:t>Nous allons évoquer les EPI comme lieux privilégiés de l’acquisition des compétences du socle.</a:t>
            </a:r>
          </a:p>
          <a:p>
            <a:pPr lvl="0"/>
            <a:r>
              <a:rPr lang="fr-FR" sz="1200" kern="1200" dirty="0">
                <a:solidFill>
                  <a:schemeClr val="tx1"/>
                </a:solidFill>
                <a:latin typeface="+mn-lt"/>
                <a:ea typeface="+mn-ea"/>
                <a:cs typeface="+mn-cs"/>
              </a:rPr>
              <a:t>il ne s'agit pas d'un enseignement supplémentaire mais d'une </a:t>
            </a:r>
            <a:r>
              <a:rPr lang="fr-FR" sz="1200" i="1" kern="1200" dirty="0">
                <a:solidFill>
                  <a:schemeClr val="tx1"/>
                </a:solidFill>
                <a:latin typeface="+mn-lt"/>
                <a:ea typeface="+mn-ea"/>
                <a:cs typeface="+mn-cs"/>
              </a:rPr>
              <a:t>"nouvelle modalité d'enseignement"</a:t>
            </a:r>
            <a:r>
              <a:rPr lang="fr-FR" sz="1200" kern="1200" dirty="0">
                <a:solidFill>
                  <a:schemeClr val="tx1"/>
                </a:solidFill>
                <a:latin typeface="+mn-lt"/>
                <a:ea typeface="+mn-ea"/>
                <a:cs typeface="+mn-cs"/>
              </a:rPr>
              <a:t>, autrement dit d'une manière différente d'enseigner</a:t>
            </a:r>
          </a:p>
          <a:p>
            <a:pPr lvl="0"/>
            <a:r>
              <a:rPr lang="fr-FR" sz="1200" kern="1200" dirty="0">
                <a:solidFill>
                  <a:schemeClr val="tx1"/>
                </a:solidFill>
                <a:latin typeface="+mn-lt"/>
                <a:ea typeface="+mn-ea"/>
                <a:cs typeface="+mn-cs"/>
              </a:rPr>
              <a:t>pédagogie de projet en interdisciplinarité</a:t>
            </a:r>
          </a:p>
          <a:p>
            <a:pPr lvl="0"/>
            <a:r>
              <a:rPr lang="fr-FR" sz="1200" kern="1200" dirty="0">
                <a:solidFill>
                  <a:schemeClr val="tx1"/>
                </a:solidFill>
                <a:latin typeface="+mn-lt"/>
                <a:ea typeface="+mn-ea"/>
                <a:cs typeface="+mn-cs"/>
              </a:rPr>
              <a:t>Les EPI contribuent à la mise en œuvre du parcours citoyen, du parcours d’éducation artistique et culturel ainsi que du parcours d’avenir </a:t>
            </a:r>
          </a:p>
          <a:p>
            <a:r>
              <a:rPr lang="fr-FR" sz="1200" b="1" kern="1200" dirty="0">
                <a:solidFill>
                  <a:schemeClr val="tx1"/>
                </a:solidFill>
                <a:latin typeface="+mn-lt"/>
                <a:ea typeface="+mn-ea"/>
                <a:cs typeface="+mn-cs"/>
              </a:rPr>
              <a:t>L'enjeu est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d'apprendre autrement,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en mobilisant des compétences de façon plus transversale et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par des approches plus concrètes,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mais toujours dans le cadre des contenus des programmes d'enseignement.</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Ils multiplient les situations d'apprentissage permettant d'améliorer la maîtrise de certaines compétences</a:t>
            </a:r>
            <a:endParaRPr lang="fr-FR" sz="1200" kern="1200" dirty="0">
              <a:solidFill>
                <a:schemeClr val="tx1"/>
              </a:solidFill>
              <a:latin typeface="+mn-lt"/>
              <a:ea typeface="+mn-ea"/>
              <a:cs typeface="+mn-cs"/>
            </a:endParaRPr>
          </a:p>
          <a:p>
            <a:pPr>
              <a:buFont typeface="Arial"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56</a:t>
            </a:fld>
            <a:endParaRPr lang="fr-FR"/>
          </a:p>
        </p:txBody>
      </p:sp>
    </p:spTree>
    <p:extLst>
      <p:ext uri="{BB962C8B-B14F-4D97-AF65-F5344CB8AC3E}">
        <p14:creationId xmlns:p14="http://schemas.microsoft.com/office/powerpoint/2010/main" val="1968253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Jouent sur le sens et la motivation des</a:t>
            </a:r>
            <a:r>
              <a:rPr lang="fr-FR" baseline="0" dirty="0"/>
              <a:t> élèves</a:t>
            </a:r>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57</a:t>
            </a:fld>
            <a:endParaRPr lang="fr-FR"/>
          </a:p>
        </p:txBody>
      </p:sp>
    </p:spTree>
    <p:extLst>
      <p:ext uri="{BB962C8B-B14F-4D97-AF65-F5344CB8AC3E}">
        <p14:creationId xmlns:p14="http://schemas.microsoft.com/office/powerpoint/2010/main" val="262704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FR" altLang="fr-FR" dirty="0">
                <a:ea typeface="ＭＳ Ｐゴシック" charset="-128"/>
              </a:rPr>
              <a:t>Comment le CPE peut-il s’y retrouver ?</a:t>
            </a:r>
          </a:p>
          <a:p>
            <a:pPr eaLnBrk="1" hangingPunct="1">
              <a:spcBef>
                <a:spcPct val="0"/>
              </a:spcBef>
            </a:pPr>
            <a:r>
              <a:rPr lang="fr-FR" altLang="fr-FR" dirty="0">
                <a:ea typeface="ＭＳ Ｐゴシック" charset="-128"/>
              </a:rPr>
              <a:t>Il faut bien connaître les textes qui encadrent la réforme du collège et ne se limiter aux supports de communication de la DGESCO</a:t>
            </a:r>
          </a:p>
          <a:p>
            <a:pPr eaLnBrk="1" hangingPunct="1">
              <a:spcBef>
                <a:spcPct val="0"/>
              </a:spcBef>
            </a:pPr>
            <a:r>
              <a:rPr lang="fr-FR" altLang="fr-FR" dirty="0">
                <a:ea typeface="ＭＳ Ｐゴシック" charset="-128"/>
              </a:rPr>
              <a:t>La réforme du collège dans laquelle l’autonomie des équipes pédagogiques est réaffirmée, offre au conseil pédagogique une place de toute importance. Le projet d’établissement est au cœur des discussions.</a:t>
            </a:r>
          </a:p>
          <a:p>
            <a:pPr eaLnBrk="1" hangingPunct="1">
              <a:spcBef>
                <a:spcPct val="0"/>
              </a:spcBef>
            </a:pPr>
            <a:r>
              <a:rPr lang="fr-FR" altLang="fr-FR" dirty="0">
                <a:ea typeface="ＭＳ Ｐゴシック" charset="-128"/>
              </a:rPr>
              <a:t>L’engagement des personnels devient indispensable pour le travail d’équipe qui guide l’ensemble de l’organisation des enseignements.</a:t>
            </a:r>
          </a:p>
          <a:p>
            <a:pPr eaLnBrk="1" hangingPunct="1">
              <a:spcBef>
                <a:spcPct val="0"/>
              </a:spcBef>
            </a:pPr>
            <a:r>
              <a:rPr lang="fr-FR" altLang="fr-FR" dirty="0">
                <a:ea typeface="ＭＳ Ｐゴシック" charset="-128"/>
              </a:rPr>
              <a:t>Parce qu’il n’est pas professeur et qu’il n’enseigne pas une discipline, le CPE n’a pas sa place dans la prise en charge pédagogique des élèves. Mais il a toute sa place pour faciliter et accompagner l’acte pédagogique des disciplines. Le CPE peut apporter toute son expertise dans de nombreux points des programmes disciplinaires.</a:t>
            </a:r>
          </a:p>
          <a:p>
            <a:pPr eaLnBrk="1" hangingPunct="1">
              <a:spcBef>
                <a:spcPct val="0"/>
              </a:spcBef>
            </a:pPr>
            <a:r>
              <a:rPr lang="fr-FR" altLang="fr-FR" dirty="0">
                <a:ea typeface="ＭＳ Ｐゴシック" charset="-128"/>
              </a:rPr>
              <a:t>En plus d’</a:t>
            </a:r>
            <a:r>
              <a:rPr lang="fr-FR" altLang="ja-JP" dirty="0">
                <a:ea typeface="ＭＳ Ｐゴシック" charset="-128"/>
              </a:rPr>
              <a:t>être un conseiller auprès du chef d</a:t>
            </a:r>
            <a:r>
              <a:rPr lang="fr-FR" altLang="fr-FR" dirty="0">
                <a:ea typeface="ＭＳ Ｐゴシック" charset="-128"/>
              </a:rPr>
              <a:t>’</a:t>
            </a:r>
            <a:r>
              <a:rPr lang="fr-FR" altLang="ja-JP" dirty="0">
                <a:ea typeface="ＭＳ Ｐゴシック" charset="-128"/>
              </a:rPr>
              <a:t>établissement, le CPE doit être un facilitateur en mettant au service de tous son expertise dans le fonctionnement de l</a:t>
            </a:r>
            <a:r>
              <a:rPr lang="fr-FR" altLang="fr-FR" dirty="0">
                <a:ea typeface="ＭＳ Ｐゴシック" charset="-128"/>
              </a:rPr>
              <a:t>’</a:t>
            </a:r>
            <a:r>
              <a:rPr lang="fr-FR" altLang="ja-JP" dirty="0">
                <a:ea typeface="ＭＳ Ｐゴシック" charset="-128"/>
              </a:rPr>
              <a:t>EPLE, dans les projets transversaux, dans la prise d</a:t>
            </a:r>
            <a:r>
              <a:rPr lang="fr-FR" altLang="fr-FR" dirty="0">
                <a:ea typeface="ＭＳ Ｐゴシック" charset="-128"/>
              </a:rPr>
              <a:t>’</a:t>
            </a:r>
            <a:r>
              <a:rPr lang="fr-FR" altLang="ja-JP" dirty="0">
                <a:ea typeface="ＭＳ Ｐゴシック" charset="-128"/>
              </a:rPr>
              <a:t>initiative ,..</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5</a:t>
            </a:fld>
            <a:endParaRPr lang="fr-FR"/>
          </a:p>
        </p:txBody>
      </p:sp>
    </p:spTree>
    <p:extLst>
      <p:ext uri="{BB962C8B-B14F-4D97-AF65-F5344CB8AC3E}">
        <p14:creationId xmlns:p14="http://schemas.microsoft.com/office/powerpoint/2010/main" val="32554088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p:sp>
      <p:sp>
        <p:nvSpPr>
          <p:cNvPr id="52227" name="Espace réservé des commentaires 2"/>
          <p:cNvSpPr>
            <a:spLocks noGrp="1"/>
          </p:cNvSpPr>
          <p:nvPr>
            <p:ph type="body" idx="1"/>
          </p:nvPr>
        </p:nvSpPr>
        <p:spPr>
          <a:noFill/>
          <a:ln/>
        </p:spPr>
        <p:txBody>
          <a:bodyPr/>
          <a:lstStyle/>
          <a:p>
            <a:r>
              <a:rPr lang="fr-FR" altLang="fr-FR">
                <a:latin typeface="Times New Roman" pitchFamily="18" charset="0"/>
              </a:rPr>
              <a:t>« L'enjeu est d'apprendre autrement, en mobilisant des compétences de façon plus transversale et par des approches plus concrètes, mais toujours dans le cadre des contenus des programmes d'enseignement. Ils multiplient les situations d'apprentissage permettant d'améliorer la maîtrise de certaines compétences, notamment pour </a:t>
            </a:r>
          </a:p>
          <a:p>
            <a:r>
              <a:rPr lang="fr-FR" altLang="fr-FR">
                <a:latin typeface="Times New Roman" pitchFamily="18" charset="0"/>
              </a:rPr>
              <a:t>la pratique des langues vivantes et des outils numériques.  » document DGESCO septembre 2015</a:t>
            </a:r>
          </a:p>
        </p:txBody>
      </p:sp>
      <p:sp>
        <p:nvSpPr>
          <p:cNvPr id="52228" name="Espace réservé du numéro de diapositive 3"/>
          <p:cNvSpPr>
            <a:spLocks noGrp="1"/>
          </p:cNvSpPr>
          <p:nvPr>
            <p:ph type="sldNum" sz="quarter"/>
          </p:nvPr>
        </p:nvSpPr>
        <p:spPr>
          <a:noFill/>
          <a:ln/>
        </p:spPr>
        <p:txBody>
          <a:bodyPr/>
          <a:lstStyle/>
          <a:p>
            <a:fld id="{26820D11-21E5-4249-B736-D44910CCF4BF}" type="slidenum">
              <a:rPr lang="fr-FR" altLang="fr-FR"/>
              <a:pPr/>
              <a:t>58</a:t>
            </a:fld>
            <a:endParaRPr lang="fr-FR" altLang="fr-FR"/>
          </a:p>
        </p:txBody>
      </p:sp>
    </p:spTree>
    <p:extLst>
      <p:ext uri="{BB962C8B-B14F-4D97-AF65-F5344CB8AC3E}">
        <p14:creationId xmlns:p14="http://schemas.microsoft.com/office/powerpoint/2010/main" val="2789635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p:sp>
      <p:sp>
        <p:nvSpPr>
          <p:cNvPr id="55299"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b="1" kern="1200" dirty="0">
                <a:solidFill>
                  <a:schemeClr val="tx1"/>
                </a:solidFill>
                <a:latin typeface="+mn-lt"/>
                <a:ea typeface="+mn-ea"/>
                <a:cs typeface="+mn-cs"/>
              </a:rPr>
              <a:t>Toutes les disciplines d'enseignement </a:t>
            </a:r>
            <a:r>
              <a:rPr lang="fr-FR" sz="1200" kern="1200" dirty="0">
                <a:solidFill>
                  <a:schemeClr val="tx1"/>
                </a:solidFill>
                <a:latin typeface="+mn-lt"/>
                <a:ea typeface="+mn-ea"/>
                <a:cs typeface="+mn-cs"/>
              </a:rPr>
              <a:t>contribuent aux enseignements pratiques interdisciplinaires.</a:t>
            </a:r>
          </a:p>
          <a:p>
            <a:r>
              <a:rPr lang="fr-FR" sz="1200" b="1" kern="1200" dirty="0">
                <a:solidFill>
                  <a:schemeClr val="tx1"/>
                </a:solidFill>
                <a:latin typeface="+mn-lt"/>
                <a:ea typeface="+mn-ea"/>
                <a:cs typeface="+mn-cs"/>
              </a:rPr>
              <a:t>Les professeurs documentalistes et les conseillers principaux d'éducation</a:t>
            </a:r>
            <a:r>
              <a:rPr lang="fr-FR" sz="1200" kern="1200" dirty="0">
                <a:solidFill>
                  <a:schemeClr val="tx1"/>
                </a:solidFill>
                <a:latin typeface="+mn-lt"/>
                <a:ea typeface="+mn-ea"/>
                <a:cs typeface="+mn-cs"/>
              </a:rPr>
              <a:t>, dans leurs champs de compétences respectifs, ont vocation à apporter leur expertise dans leur conception et à participer à leur mise en œuvre</a:t>
            </a:r>
          </a:p>
          <a:p>
            <a:r>
              <a:rPr lang="fr-FR" sz="1200" b="1" kern="1200" dirty="0">
                <a:solidFill>
                  <a:schemeClr val="tx1"/>
                </a:solidFill>
                <a:latin typeface="+mn-lt"/>
                <a:ea typeface="+mn-ea"/>
                <a:cs typeface="+mn-cs"/>
              </a:rPr>
              <a:t>Les personnels de santé, AS, agents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Les enseignements pratiques interdisciplinaires contribuent, avec les autres enseignements, à la mise en œuvre du </a:t>
            </a:r>
            <a:r>
              <a:rPr lang="fr-FR" sz="1200" b="1" kern="1200" dirty="0">
                <a:solidFill>
                  <a:schemeClr val="tx1"/>
                </a:solidFill>
                <a:latin typeface="+mn-lt"/>
                <a:ea typeface="+mn-ea"/>
                <a:cs typeface="+mn-cs"/>
              </a:rPr>
              <a:t>parcours</a:t>
            </a:r>
            <a:r>
              <a:rPr lang="fr-FR" sz="1200" kern="1200" dirty="0">
                <a:solidFill>
                  <a:schemeClr val="tx1"/>
                </a:solidFill>
                <a:latin typeface="+mn-lt"/>
                <a:ea typeface="+mn-ea"/>
                <a:cs typeface="+mn-cs"/>
              </a:rPr>
              <a:t> citoyen, du parcours d'éducation artistique et culturelle ainsi que du parcours Avenir. La mise en œuvre des parcours doit favoriser la participation d'autres personnels de l'établissement et les partenariats</a:t>
            </a:r>
          </a:p>
          <a:p>
            <a:pPr>
              <a:defRPr/>
            </a:pPr>
            <a:endParaRPr lang="fr-FR" altLang="fr-FR" dirty="0">
              <a:latin typeface="Times New Roman" panose="02020603050405020304" pitchFamily="18" charset="0"/>
            </a:endParaRPr>
          </a:p>
        </p:txBody>
      </p:sp>
      <p:sp>
        <p:nvSpPr>
          <p:cNvPr id="56324" name="Espace réservé du numéro de diapositive 3"/>
          <p:cNvSpPr>
            <a:spLocks noGrp="1"/>
          </p:cNvSpPr>
          <p:nvPr>
            <p:ph type="sldNum" sz="quarter"/>
          </p:nvPr>
        </p:nvSpPr>
        <p:spPr>
          <a:noFill/>
          <a:ln/>
        </p:spPr>
        <p:txBody>
          <a:bodyPr/>
          <a:lstStyle/>
          <a:p>
            <a:fld id="{756DC330-8C82-4DC9-A1C6-340EB0CA5F29}" type="slidenum">
              <a:rPr lang="fr-FR" altLang="fr-FR"/>
              <a:pPr/>
              <a:t>59</a:t>
            </a:fld>
            <a:endParaRPr lang="fr-FR" altLang="fr-FR"/>
          </a:p>
        </p:txBody>
      </p:sp>
    </p:spTree>
    <p:extLst>
      <p:ext uri="{BB962C8B-B14F-4D97-AF65-F5344CB8AC3E}">
        <p14:creationId xmlns:p14="http://schemas.microsoft.com/office/powerpoint/2010/main" val="4047928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p:sp>
      <p:sp>
        <p:nvSpPr>
          <p:cNvPr id="58371" name="Espace réservé des commentaires 2"/>
          <p:cNvSpPr>
            <a:spLocks noGrp="1"/>
          </p:cNvSpPr>
          <p:nvPr>
            <p:ph type="body" idx="1"/>
          </p:nvPr>
        </p:nvSpPr>
        <p:spPr>
          <a:noFill/>
          <a:ln/>
        </p:spPr>
        <p:txBody>
          <a:bodyPr/>
          <a:lstStyle/>
          <a:p>
            <a:pPr lvl="0"/>
            <a:r>
              <a:rPr lang="fr-FR" sz="1200" kern="1200" dirty="0">
                <a:solidFill>
                  <a:schemeClr val="tx1"/>
                </a:solidFill>
                <a:latin typeface="+mn-lt"/>
                <a:ea typeface="+mn-ea"/>
                <a:cs typeface="+mn-cs"/>
              </a:rPr>
              <a:t>Les enseignements pratiques interdisciplinaires sont des temps privilégiés pour développer </a:t>
            </a:r>
            <a:r>
              <a:rPr lang="fr-FR" sz="1200" b="1" kern="1200" dirty="0">
                <a:solidFill>
                  <a:schemeClr val="tx1"/>
                </a:solidFill>
                <a:latin typeface="+mn-lt"/>
                <a:ea typeface="+mn-ea"/>
                <a:cs typeface="+mn-cs"/>
              </a:rPr>
              <a:t>les compétences liées à l'oral,</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l'esprit créatif et la participation</a:t>
            </a:r>
            <a:r>
              <a:rPr lang="fr-FR" sz="1200" kern="1200" dirty="0">
                <a:solidFill>
                  <a:schemeClr val="tx1"/>
                </a:solidFill>
                <a:latin typeface="+mn-lt"/>
                <a:ea typeface="+mn-ea"/>
                <a:cs typeface="+mn-cs"/>
              </a:rPr>
              <a:t> : les élèves apprennent à s'inscrire dans un travail en équipe, à être force de proposition, à s'exprimer à l'oral, à conduire un projet, individuel ou collectif.</a:t>
            </a:r>
          </a:p>
          <a:p>
            <a:pPr lvl="0"/>
            <a:r>
              <a:rPr lang="fr-FR" sz="1200" kern="1200" dirty="0">
                <a:solidFill>
                  <a:schemeClr val="tx1"/>
                </a:solidFill>
                <a:latin typeface="+mn-lt"/>
                <a:ea typeface="+mn-ea"/>
                <a:cs typeface="+mn-cs"/>
              </a:rPr>
              <a:t>Les enseignements pratiques interdisciplinaires sont aussi l'occasion privilégiée de mettre en pratique </a:t>
            </a:r>
            <a:r>
              <a:rPr lang="fr-FR" sz="1200" b="1" kern="1200" dirty="0">
                <a:solidFill>
                  <a:schemeClr val="tx1"/>
                </a:solidFill>
                <a:latin typeface="+mn-lt"/>
                <a:ea typeface="+mn-ea"/>
                <a:cs typeface="+mn-cs"/>
              </a:rPr>
              <a:t>les langues vivantes étudiées</a:t>
            </a:r>
            <a:r>
              <a:rPr lang="fr-FR" sz="1200" kern="1200" dirty="0">
                <a:solidFill>
                  <a:schemeClr val="tx1"/>
                </a:solidFill>
                <a:latin typeface="+mn-lt"/>
                <a:ea typeface="+mn-ea"/>
                <a:cs typeface="+mn-cs"/>
              </a:rPr>
              <a:t> ainsi que </a:t>
            </a:r>
            <a:r>
              <a:rPr lang="fr-FR" sz="1200" b="1" kern="1200" dirty="0">
                <a:solidFill>
                  <a:schemeClr val="tx1"/>
                </a:solidFill>
                <a:latin typeface="+mn-lt"/>
                <a:ea typeface="+mn-ea"/>
                <a:cs typeface="+mn-cs"/>
              </a:rPr>
              <a:t>les outils numériques</a:t>
            </a:r>
            <a:endParaRPr lang="fr-FR" sz="1200" kern="1200" dirty="0">
              <a:solidFill>
                <a:schemeClr val="tx1"/>
              </a:solidFill>
              <a:latin typeface="+mn-lt"/>
              <a:ea typeface="+mn-ea"/>
              <a:cs typeface="+mn-cs"/>
            </a:endParaRPr>
          </a:p>
          <a:p>
            <a:endParaRPr lang="fr-FR" altLang="fr-FR" dirty="0">
              <a:latin typeface="Times New Roman" pitchFamily="18" charset="0"/>
            </a:endParaRPr>
          </a:p>
        </p:txBody>
      </p:sp>
      <p:sp>
        <p:nvSpPr>
          <p:cNvPr id="58372" name="Espace réservé du numéro de diapositive 3"/>
          <p:cNvSpPr>
            <a:spLocks noGrp="1"/>
          </p:cNvSpPr>
          <p:nvPr>
            <p:ph type="sldNum" sz="quarter"/>
          </p:nvPr>
        </p:nvSpPr>
        <p:spPr>
          <a:noFill/>
          <a:ln/>
        </p:spPr>
        <p:txBody>
          <a:bodyPr/>
          <a:lstStyle/>
          <a:p>
            <a:fld id="{DEC94C8A-41A4-4BC6-B584-AC6AD3407F5A}" type="slidenum">
              <a:rPr lang="fr-FR" altLang="fr-FR"/>
              <a:pPr/>
              <a:t>60</a:t>
            </a:fld>
            <a:endParaRPr lang="fr-FR" altLang="fr-FR"/>
          </a:p>
        </p:txBody>
      </p:sp>
    </p:spTree>
    <p:extLst>
      <p:ext uri="{BB962C8B-B14F-4D97-AF65-F5344CB8AC3E}">
        <p14:creationId xmlns:p14="http://schemas.microsoft.com/office/powerpoint/2010/main" val="11673855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body"/>
          </p:nvPr>
        </p:nvSpPr>
        <p:spPr>
          <a:xfrm>
            <a:off x="685800" y="4343400"/>
            <a:ext cx="5483520" cy="4111920"/>
          </a:xfrm>
          <a:prstGeom prst="rect">
            <a:avLst/>
          </a:prstGeom>
        </p:spPr>
        <p:txBody>
          <a:bodyPr lIns="0" tIns="0" rIns="0" bIns="0"/>
          <a:lstStyle/>
          <a:p>
            <a:r>
              <a:rPr lang="fr-FR" sz="1200" b="1" kern="1200" dirty="0">
                <a:solidFill>
                  <a:schemeClr val="tx1"/>
                </a:solidFill>
                <a:latin typeface="+mn-lt"/>
                <a:ea typeface="+mn-ea"/>
                <a:cs typeface="+mn-cs"/>
              </a:rPr>
              <a:t>Qu’est-ce qu’apprendre en projet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L’origine d’un projet peut venir d’un enseignant, des élèves eux-mêmes, d’une situation de vie scolaire, ou d’une opportunité  extérieure</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Il part d’une situation </a:t>
            </a:r>
            <a:r>
              <a:rPr lang="fr-FR" sz="1200" b="1" kern="1200" dirty="0" err="1">
                <a:solidFill>
                  <a:schemeClr val="tx1"/>
                </a:solidFill>
                <a:latin typeface="+mn-lt"/>
                <a:ea typeface="+mn-ea"/>
                <a:cs typeface="+mn-cs"/>
              </a:rPr>
              <a:t>déclenchante</a:t>
            </a:r>
            <a:r>
              <a:rPr lang="fr-FR" sz="1200" b="1" kern="1200" dirty="0">
                <a:solidFill>
                  <a:schemeClr val="tx1"/>
                </a:solidFill>
                <a:latin typeface="+mn-lt"/>
                <a:ea typeface="+mn-ea"/>
                <a:cs typeface="+mn-cs"/>
              </a:rPr>
              <a:t> : </a:t>
            </a:r>
            <a:r>
              <a:rPr lang="fr-FR" sz="1200" kern="1200" dirty="0">
                <a:solidFill>
                  <a:schemeClr val="tx1"/>
                </a:solidFill>
                <a:latin typeface="+mn-lt"/>
                <a:ea typeface="+mn-ea"/>
                <a:cs typeface="+mn-cs"/>
              </a:rPr>
              <a:t>Les situations problèmes : outil efficace, jeu sur la puissance attractive de l’énigme ; obstacle que l’élève ne peut pas franchir sans effectuer un certain nombre d’apprentissage pour lequel on lui fournit des ressources et des contraintes.</a:t>
            </a:r>
          </a:p>
          <a:p>
            <a:pPr lvl="0"/>
            <a:r>
              <a:rPr lang="fr-FR" sz="1200" b="1" kern="1200" dirty="0">
                <a:solidFill>
                  <a:schemeClr val="tx1"/>
                </a:solidFill>
                <a:latin typeface="+mn-lt"/>
                <a:ea typeface="+mn-ea"/>
                <a:cs typeface="+mn-cs"/>
              </a:rPr>
              <a:t>Se décompose en plusieurs étapes.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Chaque étape permet de construire de nouveaux savoirs, indispensables à la réussite du projet  pour arriver en fin de parcours à une production concrète.</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Cette production concrète doit être valorisée par une restitution publique</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En cas de réussite, cette production renforcera l’image de soi des élèves.</a:t>
            </a:r>
            <a:r>
              <a:rPr lang="fr-FR" sz="1200" kern="1200" dirty="0">
                <a:solidFill>
                  <a:schemeClr val="tx1"/>
                </a:solidFill>
                <a:latin typeface="+mn-lt"/>
                <a:ea typeface="+mn-ea"/>
                <a:cs typeface="+mn-cs"/>
              </a:rPr>
              <a:t> .</a:t>
            </a:r>
          </a:p>
          <a:p>
            <a:pPr lvl="0"/>
            <a:r>
              <a:rPr lang="fr-FR" sz="1200" kern="1200" dirty="0">
                <a:solidFill>
                  <a:schemeClr val="tx1"/>
                </a:solidFill>
                <a:latin typeface="+mn-lt"/>
                <a:ea typeface="+mn-ea"/>
                <a:cs typeface="+mn-cs"/>
              </a:rPr>
              <a:t>Si le projet est perçu comme un défi à relever, il (</a:t>
            </a:r>
            <a:r>
              <a:rPr lang="fr-FR" sz="1200" kern="1200" dirty="0" err="1">
                <a:solidFill>
                  <a:schemeClr val="tx1"/>
                </a:solidFill>
                <a:latin typeface="+mn-lt"/>
                <a:ea typeface="+mn-ea"/>
                <a:cs typeface="+mn-cs"/>
              </a:rPr>
              <a:t>re</a:t>
            </a:r>
            <a:r>
              <a:rPr lang="fr-FR" sz="1200" kern="1200" dirty="0">
                <a:solidFill>
                  <a:schemeClr val="tx1"/>
                </a:solidFill>
                <a:latin typeface="+mn-lt"/>
                <a:ea typeface="+mn-ea"/>
                <a:cs typeface="+mn-cs"/>
              </a:rPr>
              <a:t>)donnera du sens aux apprentissages, y compris scolaires. Les élèves doivent avoir l’impression de soulever des montagnes</a:t>
            </a:r>
          </a:p>
          <a:p>
            <a:pPr lvl="0"/>
            <a:r>
              <a:rPr lang="fr-FR" sz="1200" kern="1200" dirty="0">
                <a:solidFill>
                  <a:schemeClr val="tx1"/>
                </a:solidFill>
                <a:latin typeface="+mn-lt"/>
                <a:ea typeface="+mn-ea"/>
                <a:cs typeface="+mn-cs"/>
              </a:rPr>
              <a:t>En cours d'exécution, les apprenants rencontreront des difficultés, des problèmes à résoudre. Avec l'aide des adultes, ils devront mobiliser savoirs ou savoir-faire déjà existants ou en acquérir de nouveaux, afin de les surmonter et d'avancer dans la réalisation.</a:t>
            </a:r>
          </a:p>
          <a:p>
            <a:r>
              <a:rPr lang="fr-FR" sz="1200" kern="1200" dirty="0">
                <a:solidFill>
                  <a:schemeClr val="tx1"/>
                </a:solidFill>
                <a:latin typeface="+mn-lt"/>
                <a:ea typeface="+mn-ea"/>
                <a:cs typeface="+mn-cs"/>
              </a:rPr>
              <a:t> </a:t>
            </a:r>
          </a:p>
          <a:p>
            <a:r>
              <a:rPr lang="fr-FR" sz="1200" b="1" u="sng" kern="1200" dirty="0">
                <a:solidFill>
                  <a:schemeClr val="tx1"/>
                </a:solidFill>
                <a:latin typeface="+mn-lt"/>
                <a:ea typeface="+mn-ea"/>
                <a:cs typeface="+mn-cs"/>
              </a:rPr>
              <a:t>Nouvelle approche du savoir </a:t>
            </a:r>
            <a:r>
              <a:rPr lang="fr-FR" sz="1200" kern="1200" dirty="0">
                <a:solidFill>
                  <a:schemeClr val="tx1"/>
                </a:solidFill>
                <a:latin typeface="+mn-lt"/>
                <a:ea typeface="+mn-ea"/>
                <a:cs typeface="+mn-cs"/>
              </a:rPr>
              <a:t>: C’est un apprentissage (action) </a:t>
            </a:r>
            <a:r>
              <a:rPr lang="fr-FR" sz="1200" b="1" u="sng" kern="1200" dirty="0">
                <a:solidFill>
                  <a:schemeClr val="tx1"/>
                </a:solidFill>
                <a:latin typeface="+mn-lt"/>
                <a:ea typeface="+mn-ea"/>
                <a:cs typeface="+mn-cs"/>
              </a:rPr>
              <a:t>et pas</a:t>
            </a:r>
            <a:r>
              <a:rPr lang="fr-FR" sz="1200" b="1" kern="1200" dirty="0">
                <a:solidFill>
                  <a:schemeClr val="tx1"/>
                </a:solidFill>
                <a:latin typeface="+mn-lt"/>
                <a:ea typeface="+mn-ea"/>
                <a:cs typeface="+mn-cs"/>
              </a:rPr>
              <a:t> </a:t>
            </a:r>
            <a:r>
              <a:rPr lang="fr-FR" sz="1200" kern="1200" dirty="0">
                <a:solidFill>
                  <a:schemeClr val="tx1"/>
                </a:solidFill>
                <a:latin typeface="+mn-lt"/>
                <a:ea typeface="+mn-ea"/>
                <a:cs typeface="+mn-cs"/>
              </a:rPr>
              <a:t>un enseignement (leçon).</a:t>
            </a:r>
          </a:p>
          <a:p>
            <a:r>
              <a:rPr lang="fr-FR" sz="1200" b="1" u="sng" kern="1200" dirty="0">
                <a:solidFill>
                  <a:schemeClr val="tx1"/>
                </a:solidFill>
                <a:latin typeface="+mn-lt"/>
                <a:ea typeface="+mn-ea"/>
                <a:cs typeface="+mn-cs"/>
              </a:rPr>
              <a:t>Pari difficile à tenir </a:t>
            </a:r>
            <a:r>
              <a:rPr lang="fr-FR" sz="1200" kern="1200" dirty="0">
                <a:solidFill>
                  <a:schemeClr val="tx1"/>
                </a:solidFill>
                <a:latin typeface="+mn-lt"/>
                <a:ea typeface="+mn-ea"/>
                <a:cs typeface="+mn-cs"/>
              </a:rPr>
              <a:t>: C’est un enjeu qui donne envie de mobiliser ses énergies (capable de faire des choses difficiles).</a:t>
            </a:r>
          </a:p>
          <a:p>
            <a:r>
              <a:rPr lang="fr-FR" sz="1200" b="1" u="sng" kern="1200" dirty="0">
                <a:solidFill>
                  <a:schemeClr val="tx1"/>
                </a:solidFill>
                <a:latin typeface="+mn-lt"/>
                <a:ea typeface="+mn-ea"/>
                <a:cs typeface="+mn-cs"/>
              </a:rPr>
              <a:t>Projet collectif </a:t>
            </a:r>
            <a:r>
              <a:rPr lang="fr-FR" sz="1200" kern="1200" dirty="0">
                <a:solidFill>
                  <a:schemeClr val="tx1"/>
                </a:solidFill>
                <a:latin typeface="+mn-lt"/>
                <a:ea typeface="+mn-ea"/>
                <a:cs typeface="+mn-cs"/>
              </a:rPr>
              <a:t>: En se serrant les coudes, on peut soulever des montagnes, on apprend à s’organiser pour travailler en équipe</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La construction d’un projet : </a:t>
            </a:r>
          </a:p>
          <a:p>
            <a:pPr lvl="0"/>
            <a:r>
              <a:rPr lang="fr-FR" sz="1200" b="1" kern="1200" dirty="0">
                <a:solidFill>
                  <a:schemeClr val="tx1"/>
                </a:solidFill>
                <a:latin typeface="+mn-lt"/>
                <a:ea typeface="+mn-ea"/>
                <a:cs typeface="+mn-cs"/>
              </a:rPr>
              <a:t>séduisant (</a:t>
            </a:r>
            <a:r>
              <a:rPr lang="fr-FR" sz="1200" kern="1200" dirty="0">
                <a:solidFill>
                  <a:schemeClr val="tx1"/>
                </a:solidFill>
                <a:latin typeface="+mn-lt"/>
                <a:ea typeface="+mn-ea"/>
                <a:cs typeface="+mn-cs"/>
              </a:rPr>
              <a:t> projet collectif = dynamisme),</a:t>
            </a:r>
          </a:p>
          <a:p>
            <a:pPr lvl="0"/>
            <a:r>
              <a:rPr lang="fr-FR" sz="1200" b="1" kern="1200" dirty="0">
                <a:solidFill>
                  <a:schemeClr val="tx1"/>
                </a:solidFill>
                <a:latin typeface="+mn-lt"/>
                <a:ea typeface="+mn-ea"/>
                <a:cs typeface="+mn-cs"/>
              </a:rPr>
              <a:t> sceptique</a:t>
            </a:r>
            <a:r>
              <a:rPr lang="fr-FR" sz="1200" kern="1200" dirty="0">
                <a:solidFill>
                  <a:schemeClr val="tx1"/>
                </a:solidFill>
                <a:latin typeface="+mn-lt"/>
                <a:ea typeface="+mn-ea"/>
                <a:cs typeface="+mn-cs"/>
              </a:rPr>
              <a:t> (rencontre avec les savoirs scolaires pas évidente + répartition des élèves en concepteurs, exécutant, chômeurs et perturbateurs, si ça n’est pas régulé), </a:t>
            </a:r>
          </a:p>
          <a:p>
            <a:pPr lvl="0"/>
            <a:r>
              <a:rPr lang="fr-FR" sz="1200" b="1" kern="1200" dirty="0">
                <a:solidFill>
                  <a:schemeClr val="tx1"/>
                </a:solidFill>
                <a:latin typeface="+mn-lt"/>
                <a:ea typeface="+mn-ea"/>
                <a:cs typeface="+mn-cs"/>
              </a:rPr>
              <a:t>pertinent </a:t>
            </a:r>
            <a:r>
              <a:rPr lang="fr-FR" sz="1200" kern="1200" dirty="0">
                <a:solidFill>
                  <a:schemeClr val="tx1"/>
                </a:solidFill>
                <a:latin typeface="+mn-lt"/>
                <a:ea typeface="+mn-ea"/>
                <a:cs typeface="+mn-cs"/>
              </a:rPr>
              <a:t>si l’on a en tête que tout le monde doit progresser et pas seulement  se perfectionner un peu dans ce qu’il sait déjà faire.</a:t>
            </a:r>
          </a:p>
          <a:p>
            <a:r>
              <a:rPr lang="fr-FR" sz="1200" kern="1200" dirty="0">
                <a:solidFill>
                  <a:schemeClr val="tx1"/>
                </a:solidFill>
                <a:latin typeface="+mn-lt"/>
                <a:ea typeface="+mn-ea"/>
                <a:cs typeface="+mn-cs"/>
              </a:rPr>
              <a:t> </a:t>
            </a:r>
          </a:p>
          <a:p>
            <a:r>
              <a:rPr lang="fr-FR" sz="1200" b="1" kern="1200" dirty="0" err="1">
                <a:solidFill>
                  <a:schemeClr val="tx1"/>
                </a:solidFill>
                <a:latin typeface="+mn-lt"/>
                <a:ea typeface="+mn-ea"/>
                <a:cs typeface="+mn-cs"/>
              </a:rPr>
              <a:t>Dc</a:t>
            </a:r>
            <a:r>
              <a:rPr lang="fr-FR" sz="1200" b="1" kern="1200" dirty="0">
                <a:solidFill>
                  <a:schemeClr val="tx1"/>
                </a:solidFill>
                <a:latin typeface="+mn-lt"/>
                <a:ea typeface="+mn-ea"/>
                <a:cs typeface="+mn-cs"/>
              </a:rPr>
              <a:t> rotation des tâches, distribution des responsabilités</a:t>
            </a:r>
            <a:r>
              <a:rPr lang="fr-FR" sz="1200" kern="1200" dirty="0">
                <a:solidFill>
                  <a:schemeClr val="tx1"/>
                </a:solidFill>
                <a:latin typeface="+mn-lt"/>
                <a:ea typeface="+mn-ea"/>
                <a:cs typeface="+mn-cs"/>
              </a:rPr>
              <a:t> pour faire </a:t>
            </a:r>
            <a:r>
              <a:rPr lang="fr-FR" sz="1200" b="1" kern="1200" dirty="0">
                <a:solidFill>
                  <a:schemeClr val="tx1"/>
                </a:solidFill>
                <a:latin typeface="+mn-lt"/>
                <a:ea typeface="+mn-ea"/>
                <a:cs typeface="+mn-cs"/>
              </a:rPr>
              <a:t>l’apprentissage de l’autorité légitime car la responsabilité donne des droits et des devoirs.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endParaRPr dirty="0"/>
          </a:p>
        </p:txBody>
      </p:sp>
      <p:sp>
        <p:nvSpPr>
          <p:cNvPr id="244" name="CustomShape 2"/>
          <p:cNvSpPr/>
          <p:nvPr/>
        </p:nvSpPr>
        <p:spPr>
          <a:xfrm>
            <a:off x="3884760" y="8685360"/>
            <a:ext cx="2968920" cy="45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91C2835-6C76-4A22-904A-70FC01B21B56}" type="slidenum">
              <a:rPr lang="fr-FR" sz="1200" strike="noStrike" spc="-1">
                <a:solidFill>
                  <a:srgbClr val="000000"/>
                </a:solidFill>
                <a:uFill>
                  <a:solidFill>
                    <a:srgbClr val="FFFFFF"/>
                  </a:solidFill>
                </a:uFill>
                <a:latin typeface="Arial"/>
                <a:ea typeface="+mn-ea"/>
              </a:rPr>
              <a:pPr algn="r">
                <a:lnSpc>
                  <a:spcPct val="100000"/>
                </a:lnSpc>
              </a:pPr>
              <a:t>61</a:t>
            </a:fld>
            <a:endParaRPr/>
          </a:p>
        </p:txBody>
      </p:sp>
    </p:spTree>
    <p:extLst>
      <p:ext uri="{BB962C8B-B14F-4D97-AF65-F5344CB8AC3E}">
        <p14:creationId xmlns:p14="http://schemas.microsoft.com/office/powerpoint/2010/main" val="3790133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type="body"/>
          </p:nvPr>
        </p:nvSpPr>
        <p:spPr>
          <a:xfrm>
            <a:off x="685800" y="4343400"/>
            <a:ext cx="5483520" cy="4111920"/>
          </a:xfrm>
          <a:prstGeom prst="rect">
            <a:avLst/>
          </a:prstGeom>
        </p:spPr>
        <p:txBody>
          <a:bodyPr lIns="0" tIns="0" rIns="0" bIns="0"/>
          <a:lstStyle/>
          <a:p>
            <a:r>
              <a:rPr lang="fr-FR" sz="1200" b="1" kern="1200" dirty="0">
                <a:solidFill>
                  <a:schemeClr val="tx1"/>
                </a:solidFill>
                <a:latin typeface="+mn-lt"/>
                <a:ea typeface="+mn-ea"/>
                <a:cs typeface="+mn-cs"/>
              </a:rPr>
              <a:t>Place du CPE dans les EPI</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En s’investissant dans les EPI, les CPE sortent des sentiers battus : en allant au-delà de la prise en charge coutumière des heures de vie de classe ou de la formation des délégués, il prend une place dans le temps scolaire de l’élève. En construisant en partenariat avec d’autres adultes de l’EPLE, il ajoute une corde à son arc et conforte son appartenance à l’équipe pédagogique.</a:t>
            </a:r>
            <a:endParaRPr lang="fr-FR" sz="1200" kern="1200" dirty="0">
              <a:solidFill>
                <a:schemeClr val="tx1"/>
              </a:solidFill>
              <a:latin typeface="+mn-lt"/>
              <a:ea typeface="+mn-ea"/>
              <a:cs typeface="+mn-cs"/>
            </a:endParaRPr>
          </a:p>
          <a:p>
            <a:endParaRPr lang="fr-FR" sz="1200" strike="noStrike" spc="-1" dirty="0">
              <a:solidFill>
                <a:srgbClr val="000000"/>
              </a:solidFill>
              <a:uFill>
                <a:solidFill>
                  <a:srgbClr val="FFFFFF"/>
                </a:solidFill>
              </a:uFill>
              <a:latin typeface="+mn-lt"/>
              <a:ea typeface="+mn-ea"/>
            </a:endParaRPr>
          </a:p>
        </p:txBody>
      </p:sp>
      <p:sp>
        <p:nvSpPr>
          <p:cNvPr id="246" name="CustomShape 2"/>
          <p:cNvSpPr/>
          <p:nvPr/>
        </p:nvSpPr>
        <p:spPr>
          <a:xfrm>
            <a:off x="3884760" y="8685360"/>
            <a:ext cx="2968920" cy="45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28B994C-AA89-46BC-9D8E-244D5ADC941E}" type="slidenum">
              <a:rPr lang="fr-FR" sz="1200" strike="noStrike" spc="-1">
                <a:solidFill>
                  <a:srgbClr val="000000"/>
                </a:solidFill>
                <a:uFill>
                  <a:solidFill>
                    <a:srgbClr val="FFFFFF"/>
                  </a:solidFill>
                </a:uFill>
                <a:latin typeface="Arial"/>
                <a:ea typeface="+mn-ea"/>
              </a:rPr>
              <a:pPr algn="r">
                <a:lnSpc>
                  <a:spcPct val="100000"/>
                </a:lnSpc>
              </a:pPr>
              <a:t>62</a:t>
            </a:fld>
            <a:endParaRPr/>
          </a:p>
        </p:txBody>
      </p:sp>
    </p:spTree>
    <p:extLst>
      <p:ext uri="{BB962C8B-B14F-4D97-AF65-F5344CB8AC3E}">
        <p14:creationId xmlns:p14="http://schemas.microsoft.com/office/powerpoint/2010/main" val="283412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63</a:t>
            </a:fld>
            <a:endParaRPr lang="fr-FR"/>
          </a:p>
        </p:txBody>
      </p:sp>
    </p:spTree>
    <p:extLst>
      <p:ext uri="{BB962C8B-B14F-4D97-AF65-F5344CB8AC3E}">
        <p14:creationId xmlns:p14="http://schemas.microsoft.com/office/powerpoint/2010/main" val="2025654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latin typeface="+mn-lt"/>
                <a:ea typeface="+mn-ea"/>
                <a:cs typeface="+mn-cs"/>
              </a:rPr>
              <a:t>L’objectif est de leur permettre d’améliorer leurs compétences et de contribuer à la construction de leur autonomie intellectuelle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L’AP s’adresse à tous les élèves selon leurs besoins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Il est destiné à soutenir leur capacité d’apprendre et de progresser, notamment dans leur travail personnel, à améliorer leurs compétences et à contribuer à la construction de leur autonomie intellectuelle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L’AP doit travailler à :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La construction de l’autonomie</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Une remise à niveau</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Un approfondissement</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Un soutien</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Un entrainement</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Un travail en collaboration entre élèves </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64</a:t>
            </a:fld>
            <a:endParaRPr lang="fr-FR"/>
          </a:p>
        </p:txBody>
      </p:sp>
    </p:spTree>
    <p:extLst>
      <p:ext uri="{BB962C8B-B14F-4D97-AF65-F5344CB8AC3E}">
        <p14:creationId xmlns:p14="http://schemas.microsoft.com/office/powerpoint/2010/main" val="3646908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sz="1200" b="1" kern="1200" dirty="0">
                <a:solidFill>
                  <a:schemeClr val="tx1"/>
                </a:solidFill>
                <a:latin typeface="+mn-lt"/>
                <a:ea typeface="+mn-ea"/>
                <a:cs typeface="+mn-cs"/>
              </a:rPr>
              <a:t>Co animation CPE et enseignants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Formation des AED et AP aux outils  permettant aux élèves d’apprendre à apprendre (apport des neurosciences)</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Création d’ateliers parents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 CPE peut s’il le souhaite animer des séances d’AP mais il a tout intérêt à intégrer ses AP ou AED pour une reconnaissance de la vie scolaire dans son intégralité sur ce champ de compétence.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En s’impliquant dans ce dispositif, le CPE peut développer de nouvelles compétences à gagner en crédibilité pédagogique vis-à-vis des élèves et des enseignants. C’est une façon de lutter contre la problématique toujours aussi prégnante du décrochage scolaire. C’est aussi une façon de renforcer le partenariat avec les PP</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65</a:t>
            </a:fld>
            <a:endParaRPr lang="fr-FR"/>
          </a:p>
        </p:txBody>
      </p:sp>
    </p:spTree>
    <p:extLst>
      <p:ext uri="{BB962C8B-B14F-4D97-AF65-F5344CB8AC3E}">
        <p14:creationId xmlns:p14="http://schemas.microsoft.com/office/powerpoint/2010/main" val="33079630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p:nvPr>
        </p:nvSpPr>
        <p:spPr>
          <a:noFill/>
          <a:ln/>
        </p:spPr>
        <p:txBody>
          <a:bodyPr/>
          <a:lstStyle/>
          <a:p>
            <a:fld id="{CBEABFA0-6210-4D09-A7F0-150A318AA73C}" type="slidenum">
              <a:rPr lang="fr-FR" altLang="fr-FR" smtClean="0"/>
              <a:pPr/>
              <a:t>66</a:t>
            </a:fld>
            <a:endParaRPr lang="fr-FR" altLang="fr-FR"/>
          </a:p>
        </p:txBody>
      </p:sp>
      <p:sp>
        <p:nvSpPr>
          <p:cNvPr id="82947" name="Rectangle 1"/>
          <p:cNvSpPr>
            <a:spLocks noGrp="1" noRot="1" noChangeAspect="1" noChangeArrowheads="1" noTextEdit="1"/>
          </p:cNvSpPr>
          <p:nvPr>
            <p:ph type="sldImg"/>
          </p:nvPr>
        </p:nvSpPr>
        <p:spPr>
          <a:xfrm>
            <a:off x="382588" y="685800"/>
            <a:ext cx="6091237" cy="3427413"/>
          </a:xfrm>
          <a:solidFill>
            <a:srgbClr val="FFFFFF"/>
          </a:solidFill>
          <a:ln/>
        </p:spPr>
      </p:sp>
      <p:sp>
        <p:nvSpPr>
          <p:cNvPr id="82948" name="Text Box 2"/>
          <p:cNvSpPr txBox="1">
            <a:spLocks noChangeArrowheads="1"/>
          </p:cNvSpPr>
          <p:nvPr/>
        </p:nvSpPr>
        <p:spPr bwMode="auto">
          <a:xfrm>
            <a:off x="685800" y="4343400"/>
            <a:ext cx="5484813" cy="4113213"/>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000000"/>
                </a:solidFill>
                <a:latin typeface="Times New Roman" pitchFamily="16" charset="0"/>
              </a:rPr>
              <a:t>Concernant deux difficultés majeures rencontrées par les élèves , l’attention et la mémorisation, les neurosciences nous apporte un éclairage nouveau :</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i="1">
                <a:solidFill>
                  <a:srgbClr val="000000"/>
                </a:solidFill>
                <a:latin typeface="Times New Roman" pitchFamily="16" charset="0"/>
              </a:rPr>
              <a:t>Deux définitions :</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000000"/>
                </a:solidFill>
                <a:latin typeface="Times New Roman" pitchFamily="16" charset="0"/>
              </a:rPr>
              <a:t>Les neurosciences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6" charset="0"/>
              </a:rPr>
              <a:t>Les neurosciences désignent l’étude scientifique du système nerveux et du fonctionnement du cerveau, depuis le niveau moléculaire jusqu’au niveau comportemental. Elles ont désormais un statut interdisciplinaire, et voient leurs  découvertes ou avancées exploser depuis 15 ans, grâce notamment aux progrès technologiques d’imagerie cérébrale (dont l’IRM fonctionnel pour le plus connu).  </a:t>
            </a:r>
            <a:r>
              <a:rPr lang="fr-FR" altLang="fr-FR" sz="1200" b="1">
                <a:solidFill>
                  <a:srgbClr val="000000"/>
                </a:solidFill>
                <a:latin typeface="Times New Roman" pitchFamily="16" charset="0"/>
              </a:rPr>
              <a:t>Le but des neurosciences </a:t>
            </a:r>
            <a:r>
              <a:rPr lang="fr-FR" altLang="fr-FR" sz="1200">
                <a:solidFill>
                  <a:srgbClr val="000000"/>
                </a:solidFill>
                <a:latin typeface="Times New Roman" pitchFamily="16" charset="0"/>
              </a:rPr>
              <a:t>: mieux comprendre le fonctionnement du cerveau.</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000000"/>
                </a:solidFill>
                <a:latin typeface="Times New Roman" pitchFamily="16" charset="0"/>
              </a:rPr>
              <a:t> La neuroéducation est le mariage entre les neurosciences et les sciences de l'éducation</a:t>
            </a:r>
            <a:r>
              <a:rPr lang="fr-FR" altLang="fr-FR" sz="1200">
                <a:solidFill>
                  <a:srgbClr val="000000"/>
                </a:solidFill>
                <a:latin typeface="Times New Roman" pitchFamily="16" charset="0"/>
              </a:rPr>
              <a:t> : elle étudie les mécanismes cérébraux en lien avec les apprentissages scolaires et l'enseignement. La neuroéducation donne des pistes qui peuvent éclairer les pratiques pédagogiques.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a:solidFill>
                <a:srgbClr val="000000"/>
              </a:solidFill>
              <a:latin typeface="Times New Roman" pitchFamily="16" charset="0"/>
            </a:endParaRPr>
          </a:p>
        </p:txBody>
      </p:sp>
      <p:sp>
        <p:nvSpPr>
          <p:cNvPr id="82949" name="Text Box 3"/>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41567DC-6A90-4BCA-8C4A-9929847B32BA}"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66</a:t>
            </a:fld>
            <a:endParaRPr lang="fr-FR" altLang="fr-FR" sz="1200">
              <a:solidFill>
                <a:srgbClr val="000000"/>
              </a:solidFill>
            </a:endParaRPr>
          </a:p>
        </p:txBody>
      </p:sp>
      <p:sp>
        <p:nvSpPr>
          <p:cNvPr id="82950" name="Espace réservé des commentaires 1"/>
          <p:cNvSpPr>
            <a:spLocks noGrp="1"/>
          </p:cNvSpPr>
          <p:nvPr>
            <p:ph type="body" idx="1"/>
          </p:nvPr>
        </p:nvSpPr>
        <p:spPr>
          <a:xfrm>
            <a:off x="764704" y="8964488"/>
            <a:ext cx="5483225" cy="4111625"/>
          </a:xfrm>
          <a:noFill/>
          <a:ln/>
        </p:spPr>
        <p:txBody>
          <a:bodyPr/>
          <a:lstStyle/>
          <a:p>
            <a:pPr lvl="0"/>
            <a:r>
              <a:rPr lang="fr-FR" sz="1200" b="1" u="sng" kern="1200" dirty="0">
                <a:solidFill>
                  <a:schemeClr val="tx1"/>
                </a:solidFill>
                <a:latin typeface="+mn-lt"/>
                <a:ea typeface="+mn-ea"/>
                <a:cs typeface="+mn-cs"/>
                <a:hlinkClick r:id="rId3"/>
              </a:rPr>
              <a:t>https://youtu.be/aOcpR8K0VRs</a:t>
            </a:r>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Plasticité du cerveau: : connexion, déconnexion: 15,28 mn- 19,10mn</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Mémoire de travail et à long terme avec construction des faux souvenirs: 19,22m – 25n</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A/R mémoire court et long terme: 29,43mn - 33,14mn</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Effacement des données pour la mémoire de travail, tri de l’utile et de l’inutile: 33,14 mn– 34,45mn</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La mémoire de travail efface ce qu’elle pense ne pas être important 39,52mn – 43,10mn</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La mémoire de travail efface aussi si il y a trop de données  43,10mn _45,25 mn</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La mémoire garde ce qu’elle a vue plusieurs fois (courbe de temps entre la MCT et celle à LT)</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  histoire du chat: 1h19 </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Les trois cerveaux et leur influence sur les apprentissages 1h39 </a:t>
            </a:r>
            <a:endParaRPr lang="fr-FR" sz="1200" kern="1200" dirty="0">
              <a:solidFill>
                <a:schemeClr val="tx1"/>
              </a:solidFill>
              <a:latin typeface="+mn-lt"/>
              <a:ea typeface="+mn-ea"/>
              <a:cs typeface="+mn-cs"/>
            </a:endParaRPr>
          </a:p>
          <a:p>
            <a:pPr lvl="1"/>
            <a:r>
              <a:rPr lang="fr-FR" sz="1200" b="1" u="sng" kern="1200" dirty="0">
                <a:solidFill>
                  <a:schemeClr val="tx1"/>
                </a:solidFill>
                <a:latin typeface="+mn-lt"/>
                <a:ea typeface="+mn-ea"/>
                <a:cs typeface="+mn-cs"/>
                <a:hlinkClick r:id="rId4"/>
              </a:rPr>
              <a:t>https://youtu.be/57hotR9avvc</a:t>
            </a:r>
            <a:r>
              <a:rPr lang="fr-FR" sz="1200" b="1" kern="1200" dirty="0">
                <a:solidFill>
                  <a:schemeClr val="tx1"/>
                </a:solidFill>
                <a:latin typeface="+mn-lt"/>
                <a:ea typeface="+mn-ea"/>
                <a:cs typeface="+mn-cs"/>
              </a:rPr>
              <a:t>    Les 3 cerveaux</a:t>
            </a:r>
            <a:endParaRPr lang="fr-FR" sz="1200" kern="1200" dirty="0">
              <a:solidFill>
                <a:schemeClr val="tx1"/>
              </a:solidFill>
              <a:latin typeface="+mn-lt"/>
              <a:ea typeface="+mn-ea"/>
              <a:cs typeface="+mn-cs"/>
            </a:endParaRPr>
          </a:p>
          <a:p>
            <a:pPr lvl="1"/>
            <a:r>
              <a:rPr lang="fr-FR" sz="1200" b="1" kern="1200" dirty="0">
                <a:solidFill>
                  <a:schemeClr val="tx1"/>
                </a:solidFill>
                <a:latin typeface="+mn-lt"/>
                <a:ea typeface="+mn-ea"/>
                <a:cs typeface="+mn-cs"/>
              </a:rPr>
              <a:t>Les cartes mentales et </a:t>
            </a:r>
            <a:r>
              <a:rPr lang="fr-FR" sz="1200" b="1" kern="1200" dirty="0" err="1">
                <a:solidFill>
                  <a:schemeClr val="tx1"/>
                </a:solidFill>
                <a:latin typeface="+mn-lt"/>
                <a:ea typeface="+mn-ea"/>
                <a:cs typeface="+mn-cs"/>
              </a:rPr>
              <a:t>skethnotes</a:t>
            </a:r>
            <a:r>
              <a:rPr lang="fr-FR" sz="1200" b="1" kern="1200" dirty="0">
                <a:solidFill>
                  <a:schemeClr val="tx1"/>
                </a:solidFill>
                <a:latin typeface="+mn-lt"/>
                <a:ea typeface="+mn-ea"/>
                <a:cs typeface="+mn-cs"/>
              </a:rPr>
              <a:t>: 1h05 /1h14</a:t>
            </a:r>
            <a:endParaRPr lang="fr-FR" sz="1200" kern="1200" dirty="0">
              <a:solidFill>
                <a:schemeClr val="tx1"/>
              </a:solidFill>
              <a:latin typeface="+mn-lt"/>
              <a:ea typeface="+mn-ea"/>
              <a:cs typeface="+mn-cs"/>
            </a:endParaRPr>
          </a:p>
          <a:p>
            <a:endParaRPr lang="fr-FR" dirty="0"/>
          </a:p>
          <a:p>
            <a:endParaRPr lang="fr-FR" dirty="0"/>
          </a:p>
        </p:txBody>
      </p:sp>
    </p:spTree>
    <p:extLst>
      <p:ext uri="{BB962C8B-B14F-4D97-AF65-F5344CB8AC3E}">
        <p14:creationId xmlns:p14="http://schemas.microsoft.com/office/powerpoint/2010/main" val="1637991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latin typeface="+mn-lt"/>
                <a:ea typeface="+mn-ea"/>
                <a:cs typeface="+mn-cs"/>
              </a:rPr>
              <a:t>1minute : Présenter les travaux d’Eric </a:t>
            </a:r>
            <a:r>
              <a:rPr lang="fr-FR" sz="1200" b="1" kern="1200" dirty="0" err="1">
                <a:solidFill>
                  <a:schemeClr val="tx1"/>
                </a:solidFill>
                <a:latin typeface="+mn-lt"/>
                <a:ea typeface="+mn-ea"/>
                <a:cs typeface="+mn-cs"/>
              </a:rPr>
              <a:t>Gaspart</a:t>
            </a:r>
            <a:r>
              <a:rPr lang="fr-FR" sz="1200" b="1" kern="1200" dirty="0">
                <a:solidFill>
                  <a:schemeClr val="tx1"/>
                </a:solidFill>
                <a:latin typeface="+mn-lt"/>
                <a:ea typeface="+mn-ea"/>
                <a:cs typeface="+mn-cs"/>
              </a:rPr>
              <a:t> et de la conférence </a:t>
            </a:r>
            <a:r>
              <a:rPr lang="fr-FR" sz="1200" b="1" kern="1200" dirty="0" err="1">
                <a:solidFill>
                  <a:schemeClr val="tx1"/>
                </a:solidFill>
                <a:latin typeface="+mn-lt"/>
                <a:ea typeface="+mn-ea"/>
                <a:cs typeface="+mn-cs"/>
              </a:rPr>
              <a:t>neurosup</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Les neurosciences désignent l’étude scientifique du système nerveux et du fonctionnement du cerveau, depuis le niveau moléculaire jusqu’au niveau comportemental. Elles ont désormais un statut interdisciplinaire, et voient leurs  découvertes ou avancées exploser depuis 15 ans, grâce notamment aux progrès technologiques d’imagerie cérébrale (dont l’IRM fonctionnel pour le plus connu).  Le but des neurosciences : mieux comprendre le fonctionnement du cerveau.</a:t>
            </a:r>
          </a:p>
          <a:p>
            <a:r>
              <a:rPr lang="fr-FR" sz="1200" kern="1200" dirty="0">
                <a:solidFill>
                  <a:schemeClr val="tx1"/>
                </a:solidFill>
                <a:latin typeface="+mn-lt"/>
                <a:ea typeface="+mn-ea"/>
                <a:cs typeface="+mn-cs"/>
              </a:rPr>
              <a:t>La </a:t>
            </a:r>
            <a:r>
              <a:rPr lang="fr-FR" sz="1200" kern="1200" dirty="0" err="1">
                <a:solidFill>
                  <a:schemeClr val="tx1"/>
                </a:solidFill>
                <a:latin typeface="+mn-lt"/>
                <a:ea typeface="+mn-ea"/>
                <a:cs typeface="+mn-cs"/>
              </a:rPr>
              <a:t>neuroéducation</a:t>
            </a:r>
            <a:r>
              <a:rPr lang="fr-FR" sz="1200" kern="1200" dirty="0">
                <a:solidFill>
                  <a:schemeClr val="tx1"/>
                </a:solidFill>
                <a:latin typeface="+mn-lt"/>
                <a:ea typeface="+mn-ea"/>
                <a:cs typeface="+mn-cs"/>
              </a:rPr>
              <a:t> est le mariage entre les neurosciences et les sciences de l'éducation. Elle étudie les mécanismes cérébraux en lien avec les apprentissages scolaires et l'enseignement. La </a:t>
            </a:r>
            <a:r>
              <a:rPr lang="fr-FR" sz="1200" kern="1200" dirty="0" err="1">
                <a:solidFill>
                  <a:schemeClr val="tx1"/>
                </a:solidFill>
                <a:latin typeface="+mn-lt"/>
                <a:ea typeface="+mn-ea"/>
                <a:cs typeface="+mn-cs"/>
              </a:rPr>
              <a:t>neuroéducation</a:t>
            </a:r>
            <a:r>
              <a:rPr lang="fr-FR" sz="1200" kern="1200" dirty="0">
                <a:solidFill>
                  <a:schemeClr val="tx1"/>
                </a:solidFill>
                <a:latin typeface="+mn-lt"/>
                <a:ea typeface="+mn-ea"/>
                <a:cs typeface="+mn-cs"/>
              </a:rPr>
              <a:t> donne des pistes qui peuvent éclairer les pratiques pédagogiques.</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Transpositions en classe très simple</a:t>
            </a:r>
          </a:p>
          <a:p>
            <a:r>
              <a:rPr lang="fr-FR" sz="1200" kern="1200" dirty="0">
                <a:solidFill>
                  <a:schemeClr val="tx1"/>
                </a:solidFill>
                <a:latin typeface="+mn-lt"/>
                <a:ea typeface="+mn-ea"/>
                <a:cs typeface="+mn-cs"/>
              </a:rPr>
              <a:t>Permet de comprendre certains fonctionnements ou dysfonctionnement de l’élève</a:t>
            </a:r>
          </a:p>
          <a:p>
            <a:r>
              <a:rPr lang="fr-FR" sz="1200" kern="1200" dirty="0">
                <a:solidFill>
                  <a:schemeClr val="tx1"/>
                </a:solidFill>
                <a:latin typeface="+mn-lt"/>
                <a:ea typeface="+mn-ea"/>
                <a:cs typeface="+mn-cs"/>
              </a:rPr>
              <a:t>Donne des pistes pour apprendre aux élèves à apprendre</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67</a:t>
            </a:fld>
            <a:endParaRPr lang="fr-FR"/>
          </a:p>
        </p:txBody>
      </p:sp>
    </p:spTree>
    <p:extLst>
      <p:ext uri="{BB962C8B-B14F-4D97-AF65-F5344CB8AC3E}">
        <p14:creationId xmlns:p14="http://schemas.microsoft.com/office/powerpoint/2010/main" val="17748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latin typeface="+mn-lt"/>
                <a:ea typeface="+mn-ea"/>
                <a:cs typeface="+mn-cs"/>
              </a:rPr>
              <a:t>La lecture des cycles nous amène à penser que les CPE ont toute leur place dans la mise en œuvre de ces nouveaux cycles et plus particulièrement sur le cycle 3 avec une participation active en conseil école/collège et une réflexion éducative sur la liaison CM2/6ème</a:t>
            </a:r>
            <a:endParaRPr lang="fr-FR" sz="1200" kern="1200" dirty="0">
              <a:solidFill>
                <a:schemeClr val="tx1"/>
              </a:solidFill>
              <a:latin typeface="+mn-lt"/>
              <a:ea typeface="+mn-ea"/>
              <a:cs typeface="+mn-cs"/>
            </a:endParaRPr>
          </a:p>
          <a:p>
            <a:pPr eaLnBrk="1" hangingPunct="1">
              <a:spcBef>
                <a:spcPct val="0"/>
              </a:spcBef>
            </a:pPr>
            <a:endParaRPr lang="fr-FR" altLang="fr-FR" dirty="0">
              <a:ea typeface="ＭＳ Ｐゴシック" charset="-128"/>
            </a:endParaRPr>
          </a:p>
        </p:txBody>
      </p:sp>
      <p:sp>
        <p:nvSpPr>
          <p:cNvPr id="276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0C96FD04-4B86-465E-9EFA-7BB1A2E97AE1}" type="slidenum">
              <a:rPr lang="fr-FR" altLang="fr-FR" sz="1200"/>
              <a:pPr eaLnBrk="1" hangingPunct="1"/>
              <a:t>6</a:t>
            </a:fld>
            <a:endParaRPr lang="fr-FR" altLang="fr-FR" sz="1200"/>
          </a:p>
        </p:txBody>
      </p:sp>
    </p:spTree>
    <p:extLst>
      <p:ext uri="{BB962C8B-B14F-4D97-AF65-F5344CB8AC3E}">
        <p14:creationId xmlns:p14="http://schemas.microsoft.com/office/powerpoint/2010/main" val="19144676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a:ln/>
        </p:spPr>
        <p:txBody>
          <a:bodyPr/>
          <a:lstStyle/>
          <a:p>
            <a:fld id="{1383CFDB-9860-4C56-AB48-253451699400}" type="slidenum">
              <a:rPr lang="fr-FR" altLang="fr-FR" smtClean="0"/>
              <a:pPr/>
              <a:t>68</a:t>
            </a:fld>
            <a:endParaRPr lang="fr-FR" altLang="fr-FR"/>
          </a:p>
        </p:txBody>
      </p:sp>
      <p:sp>
        <p:nvSpPr>
          <p:cNvPr id="83971"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CADF466-50CA-4444-943A-9C90C789D641}"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68</a:t>
            </a:fld>
            <a:endParaRPr lang="fr-FR" altLang="fr-FR" sz="1200">
              <a:solidFill>
                <a:srgbClr val="000000"/>
              </a:solidFill>
            </a:endParaRPr>
          </a:p>
        </p:txBody>
      </p:sp>
      <p:sp>
        <p:nvSpPr>
          <p:cNvPr id="8397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3973" name="Text Box 3"/>
          <p:cNvSpPr txBox="1">
            <a:spLocks noChangeArrowheads="1"/>
          </p:cNvSpPr>
          <p:nvPr/>
        </p:nvSpPr>
        <p:spPr bwMode="auto">
          <a:xfrm>
            <a:off x="765175" y="4859338"/>
            <a:ext cx="5478463" cy="3181350"/>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000000"/>
                </a:solidFill>
                <a:latin typeface="Calibri" pitchFamily="32" charset="0"/>
              </a:rPr>
              <a:t>L’attention et la mémorisation.  2 minutes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i="1">
                <a:solidFill>
                  <a:srgbClr val="000000"/>
                </a:solidFill>
                <a:latin typeface="Calibri" pitchFamily="32" charset="0"/>
              </a:rPr>
              <a:t>Ces paroles d'élèves révèlent des difficultés liées à l'attention. Quel éclairage nous donne les neurosciences à ce propos ? Deux définitions :</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000000"/>
                </a:solidFill>
                <a:latin typeface="Calibri" pitchFamily="32" charset="0"/>
              </a:rPr>
              <a:t>Les neurosciences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libri" pitchFamily="32" charset="0"/>
              </a:rPr>
              <a:t>Les neurosciences désignent l’étude scientifique du système nerveux et du fonctionnement du cerveau, depuis le niveau moléculaire jusqu’au niveau comportemental. Elles ont désormais un statut interdisciplinaire, et voient leurs  découvertes ou avancées exploser depuis 15 ans, grâce notamment aux progrès technologiques d’imagerie cérébrale (dont l’IRM fonctionnel pour le plus connu).  </a:t>
            </a:r>
            <a:r>
              <a:rPr lang="fr-FR" altLang="fr-FR" sz="1200" b="1">
                <a:solidFill>
                  <a:srgbClr val="000000"/>
                </a:solidFill>
                <a:latin typeface="Calibri" pitchFamily="32" charset="0"/>
              </a:rPr>
              <a:t>Le but des neurosciences </a:t>
            </a:r>
            <a:r>
              <a:rPr lang="fr-FR" altLang="fr-FR" sz="1200">
                <a:solidFill>
                  <a:srgbClr val="000000"/>
                </a:solidFill>
                <a:latin typeface="Calibri" pitchFamily="32" charset="0"/>
              </a:rPr>
              <a:t>: mieux comprendre le fonctionnement du cerveau.</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000000"/>
                </a:solidFill>
                <a:latin typeface="Calibri" pitchFamily="32" charset="0"/>
              </a:rPr>
              <a:t> La neuroéducation est le mariage entre les neurosciences et les sciences de l'éducation</a:t>
            </a:r>
            <a:r>
              <a:rPr lang="fr-FR" altLang="fr-FR" sz="1200">
                <a:solidFill>
                  <a:srgbClr val="000000"/>
                </a:solidFill>
                <a:latin typeface="Calibri" pitchFamily="32" charset="0"/>
              </a:rPr>
              <a:t> : elle étudie les mécanismes cérébraux en lien avec les apprentissages scolaires et l'enseignement. La neuroéducation donne des pistes qui peuvent éclairer les pratiques pédagogiques.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a:solidFill>
                <a:srgbClr val="000000"/>
              </a:solidFill>
              <a:latin typeface="Calibri" pitchFamily="32"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b="1">
              <a:solidFill>
                <a:srgbClr val="000000"/>
              </a:solidFill>
              <a:latin typeface="Calibri" pitchFamily="32"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000000"/>
                </a:solidFill>
                <a:latin typeface="Calibri" pitchFamily="32" charset="0"/>
              </a:rPr>
              <a:t>Pour ceux qui souhaiteraient approfondir ces questions , renvoyer à la biblio-sitographie succincte figurant dans le fil rouge</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a:solidFill>
                <a:srgbClr val="000000"/>
              </a:solidFill>
              <a:latin typeface="Calibri" pitchFamily="32"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libri" pitchFamily="32" charset="0"/>
              </a:rPr>
              <a:t/>
            </a:r>
            <a:br>
              <a:rPr lang="fr-FR" altLang="fr-FR" sz="1200">
                <a:solidFill>
                  <a:srgbClr val="000000"/>
                </a:solidFill>
                <a:latin typeface="Calibri" pitchFamily="32" charset="0"/>
              </a:rPr>
            </a:br>
            <a:r>
              <a:rPr lang="fr-FR" altLang="fr-FR" sz="1200">
                <a:solidFill>
                  <a:srgbClr val="000000"/>
                </a:solidFill>
                <a:latin typeface="Calibri" pitchFamily="32" charset="0"/>
              </a:rPr>
              <a:t/>
            </a:r>
            <a:br>
              <a:rPr lang="fr-FR" altLang="fr-FR" sz="1200">
                <a:solidFill>
                  <a:srgbClr val="000000"/>
                </a:solidFill>
                <a:latin typeface="Calibri" pitchFamily="32" charset="0"/>
              </a:rPr>
            </a:br>
            <a:endParaRPr lang="fr-FR" altLang="fr-FR" sz="1200">
              <a:solidFill>
                <a:srgbClr val="000000"/>
              </a:solidFill>
              <a:latin typeface="Calibri" pitchFamily="32"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a:solidFill>
                <a:srgbClr val="000000"/>
              </a:solidFill>
              <a:latin typeface="Calibri" pitchFamily="32" charset="0"/>
            </a:endParaRPr>
          </a:p>
        </p:txBody>
      </p:sp>
      <p:sp>
        <p:nvSpPr>
          <p:cNvPr id="83974" name="Text Box 4"/>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73C0E05-9F4E-4782-B286-17AB967D9443}"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68</a:t>
            </a:fld>
            <a:endParaRPr lang="fr-FR" altLang="fr-FR" sz="1200">
              <a:solidFill>
                <a:srgbClr val="000000"/>
              </a:solidFill>
            </a:endParaRPr>
          </a:p>
        </p:txBody>
      </p:sp>
      <p:sp>
        <p:nvSpPr>
          <p:cNvPr id="83975" name="Text Box 5"/>
          <p:cNvSpPr txBox="1">
            <a:spLocks noChangeArrowheads="1"/>
          </p:cNvSpPr>
          <p:nvPr/>
        </p:nvSpPr>
        <p:spPr bwMode="auto">
          <a:xfrm>
            <a:off x="685800" y="4343400"/>
            <a:ext cx="5484813" cy="4113213"/>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i="1">
                <a:solidFill>
                  <a:srgbClr val="000000"/>
                </a:solidFill>
                <a:latin typeface="Times New Roman" pitchFamily="16" charset="0"/>
              </a:rPr>
              <a:t>Ces paroles d'élèves révèlent des difficultés liées à l'attention.</a:t>
            </a:r>
          </a:p>
        </p:txBody>
      </p:sp>
      <p:sp>
        <p:nvSpPr>
          <p:cNvPr id="83976" name="Espace réservé des commentaires 1"/>
          <p:cNvSpPr>
            <a:spLocks noGrp="1"/>
          </p:cNvSpPr>
          <p:nvPr>
            <p:ph type="body" idx="1"/>
          </p:nvPr>
        </p:nvSpPr>
        <p:spPr>
          <a:xfrm>
            <a:off x="692696" y="8604448"/>
            <a:ext cx="5483225" cy="4111625"/>
          </a:xfrm>
          <a:noFill/>
          <a:ln/>
        </p:spPr>
        <p:txBody>
          <a:bodyPr/>
          <a:lstStyle/>
          <a:p>
            <a:r>
              <a:rPr lang="fr-FR" sz="1200" b="1" kern="1200" dirty="0">
                <a:solidFill>
                  <a:schemeClr val="tx1"/>
                </a:solidFill>
                <a:latin typeface="+mn-lt"/>
                <a:ea typeface="+mn-ea"/>
                <a:cs typeface="+mn-cs"/>
              </a:rPr>
              <a:t>L’attention et autres formes d’attention</a:t>
            </a:r>
            <a:endParaRPr lang="fr-FR" sz="1200" kern="1200" dirty="0">
              <a:solidFill>
                <a:schemeClr val="tx1"/>
              </a:solidFill>
              <a:latin typeface="+mn-lt"/>
              <a:ea typeface="+mn-ea"/>
              <a:cs typeface="+mn-cs"/>
            </a:endParaRPr>
          </a:p>
          <a:p>
            <a:r>
              <a:rPr lang="fr-FR" sz="1200" i="1" kern="1200" dirty="0">
                <a:solidFill>
                  <a:schemeClr val="tx1"/>
                </a:solidFill>
                <a:latin typeface="+mn-lt"/>
                <a:ea typeface="+mn-ea"/>
                <a:cs typeface="+mn-cs"/>
              </a:rPr>
              <a:t>Ces paroles d'élèves révèlent des difficultés liées à l'attention. Quel éclairage nous donne les neurosciences à ce propos ? </a:t>
            </a:r>
            <a:endParaRPr lang="fr-FR" sz="1200" kern="1200" dirty="0">
              <a:solidFill>
                <a:schemeClr val="tx1"/>
              </a:solidFill>
              <a:latin typeface="+mn-lt"/>
              <a:ea typeface="+mn-ea"/>
              <a:cs typeface="+mn-cs"/>
            </a:endParaRPr>
          </a:p>
          <a:p>
            <a:r>
              <a:rPr lang="fr-FR" sz="1200" i="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On observe des difficultés d’attention ces dernières années chez les élèves. L’origine du problème privilégié par les neurosciences se situe dans les habitudes prises avec les technologies numériques qui ont des répercussions dans nos vies</a:t>
            </a:r>
          </a:p>
          <a:p>
            <a:r>
              <a:rPr lang="fr-FR" sz="1200" kern="1200" dirty="0">
                <a:solidFill>
                  <a:schemeClr val="tx1"/>
                </a:solidFill>
                <a:latin typeface="+mn-lt"/>
                <a:ea typeface="+mn-ea"/>
                <a:cs typeface="+mn-cs"/>
              </a:rPr>
              <a:t>Internet et les répercussions positives : Les élèves ont progressé dans deux domaines</a:t>
            </a:r>
          </a:p>
          <a:p>
            <a:pPr lvl="0"/>
            <a:r>
              <a:rPr lang="fr-FR" sz="1200" kern="1200" dirty="0">
                <a:solidFill>
                  <a:schemeClr val="tx1"/>
                </a:solidFill>
                <a:latin typeface="+mn-lt"/>
                <a:ea typeface="+mn-ea"/>
                <a:cs typeface="+mn-cs"/>
              </a:rPr>
              <a:t>pour trouver de l’information</a:t>
            </a:r>
          </a:p>
          <a:p>
            <a:pPr lvl="0"/>
            <a:r>
              <a:rPr lang="fr-FR" sz="1200" kern="1200" dirty="0">
                <a:solidFill>
                  <a:schemeClr val="tx1"/>
                </a:solidFill>
                <a:latin typeface="+mn-lt"/>
                <a:ea typeface="+mn-ea"/>
                <a:cs typeface="+mn-cs"/>
              </a:rPr>
              <a:t>pour prendre des décisions rapidement</a:t>
            </a:r>
          </a:p>
          <a:p>
            <a:r>
              <a:rPr lang="fr-FR" sz="1200" kern="1200" dirty="0">
                <a:solidFill>
                  <a:schemeClr val="tx1"/>
                </a:solidFill>
                <a:latin typeface="+mn-lt"/>
                <a:ea typeface="+mn-ea"/>
                <a:cs typeface="+mn-cs"/>
              </a:rPr>
              <a:t>Répercussions négatives</a:t>
            </a:r>
          </a:p>
          <a:p>
            <a:pPr lvl="0"/>
            <a:r>
              <a:rPr lang="fr-FR" sz="1200" kern="1200" dirty="0">
                <a:solidFill>
                  <a:schemeClr val="tx1"/>
                </a:solidFill>
                <a:latin typeface="+mn-lt"/>
                <a:ea typeface="+mn-ea"/>
                <a:cs typeface="+mn-cs"/>
              </a:rPr>
              <a:t>difficultés d’attention</a:t>
            </a:r>
          </a:p>
          <a:p>
            <a:r>
              <a:rPr lang="fr-FR" sz="1200" kern="1200" dirty="0">
                <a:solidFill>
                  <a:schemeClr val="tx1"/>
                </a:solidFill>
                <a:latin typeface="+mn-lt"/>
                <a:ea typeface="+mn-ea"/>
                <a:cs typeface="+mn-cs"/>
              </a:rPr>
              <a:t>L’attention ne peut porter que sur une seule chose or il y a des vidéos, des couleurs, du son…Notre attention est en surchauffe. Les signaux ne sont plus traités par ordre d’importance mais ils sont traités chronologiquement (le téléphone sonne, on répond, puis un mail, on répond, puis un </a:t>
            </a:r>
            <a:r>
              <a:rPr lang="fr-FR" sz="1200" kern="1200" dirty="0" err="1">
                <a:solidFill>
                  <a:schemeClr val="tx1"/>
                </a:solidFill>
                <a:latin typeface="+mn-lt"/>
                <a:ea typeface="+mn-ea"/>
                <a:cs typeface="+mn-cs"/>
              </a:rPr>
              <a:t>sms</a:t>
            </a:r>
            <a:r>
              <a:rPr lang="fr-FR" sz="1200" kern="1200" dirty="0">
                <a:solidFill>
                  <a:schemeClr val="tx1"/>
                </a:solidFill>
                <a:latin typeface="+mn-lt"/>
                <a:ea typeface="+mn-ea"/>
                <a:cs typeface="+mn-cs"/>
              </a:rPr>
              <a:t>, on répond)</a:t>
            </a:r>
          </a:p>
          <a:p>
            <a:r>
              <a:rPr lang="fr-FR" sz="1200" kern="1200" dirty="0">
                <a:solidFill>
                  <a:schemeClr val="tx1"/>
                </a:solidFill>
                <a:latin typeface="+mn-lt"/>
                <a:ea typeface="+mn-ea"/>
                <a:cs typeface="+mn-cs"/>
              </a:rPr>
              <a:t>On ne peut pas traiter toutes les informations qui nous parviennent au risque d’une mort d’épuisement. Le cerveau doit donc faire des choix en privilégiant une cible principale</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Il devient difficile de tout mémoriser. Avec les liens hypertextes au bout du 3</a:t>
            </a:r>
            <a:r>
              <a:rPr lang="fr-FR" sz="1200" kern="1200" baseline="30000" dirty="0">
                <a:solidFill>
                  <a:schemeClr val="tx1"/>
                </a:solidFill>
                <a:latin typeface="+mn-lt"/>
                <a:ea typeface="+mn-ea"/>
                <a:cs typeface="+mn-cs"/>
              </a:rPr>
              <a:t>ème</a:t>
            </a:r>
            <a:r>
              <a:rPr lang="fr-FR" sz="1200" kern="1200" dirty="0">
                <a:solidFill>
                  <a:schemeClr val="tx1"/>
                </a:solidFill>
                <a:latin typeface="+mn-lt"/>
                <a:ea typeface="+mn-ea"/>
                <a:cs typeface="+mn-cs"/>
              </a:rPr>
              <a:t> lien, on ne se souvient plus ce que nous cherchions au début. </a:t>
            </a:r>
          </a:p>
          <a:p>
            <a:r>
              <a:rPr lang="fr-FR" sz="1200" kern="1200" dirty="0">
                <a:solidFill>
                  <a:schemeClr val="tx1"/>
                </a:solidFill>
                <a:latin typeface="+mn-lt"/>
                <a:ea typeface="+mn-ea"/>
                <a:cs typeface="+mn-cs"/>
              </a:rPr>
              <a:t>Pour éviter que les informations ne s’effacent, il faut tout d'abord capter l'attention. Il ne suffit pas de dire </a:t>
            </a:r>
            <a:r>
              <a:rPr lang="fr-FR" sz="1200" b="1" kern="1200" dirty="0">
                <a:solidFill>
                  <a:schemeClr val="tx1"/>
                </a:solidFill>
                <a:latin typeface="+mn-lt"/>
                <a:ea typeface="+mn-ea"/>
                <a:cs typeface="+mn-cs"/>
              </a:rPr>
              <a:t>« Un peu de silence soyez attentifs »</a:t>
            </a:r>
            <a:r>
              <a:rPr lang="fr-FR" sz="1200" kern="1200" dirty="0">
                <a:solidFill>
                  <a:schemeClr val="tx1"/>
                </a:solidFill>
                <a:latin typeface="+mn-lt"/>
                <a:ea typeface="+mn-ea"/>
                <a:cs typeface="+mn-cs"/>
              </a:rPr>
              <a:t> sans autres indications  pour que cela fonctionne. </a:t>
            </a:r>
          </a:p>
          <a:p>
            <a:r>
              <a:rPr lang="fr-FR" sz="1200" kern="1200" dirty="0">
                <a:solidFill>
                  <a:schemeClr val="tx1"/>
                </a:solidFill>
                <a:latin typeface="+mn-lt"/>
                <a:ea typeface="+mn-ea"/>
                <a:cs typeface="+mn-cs"/>
              </a:rPr>
              <a:t>Il faut faire en sorte de capter l'attention sur un court temps pour que l’information soit stockée par la mémoire de travail et qu’elle s’installe durablement dans la mémoire à long terme, sinon il y aura effacement.</a:t>
            </a:r>
          </a:p>
          <a:p>
            <a:r>
              <a:rPr lang="fr-FR" sz="1200" kern="1200" dirty="0">
                <a:solidFill>
                  <a:schemeClr val="tx1"/>
                </a:solidFill>
                <a:latin typeface="+mn-lt"/>
                <a:ea typeface="+mn-ea"/>
                <a:cs typeface="+mn-cs"/>
              </a:rPr>
              <a:t>Si l'information est stockée pendant un court temps et qu'on explique qu'elle sera utilisée dans un très bref délai, l'info sera encodée puis consolidée dans la mémoire à long terme.</a:t>
            </a:r>
          </a:p>
          <a:p>
            <a:r>
              <a:rPr lang="fr-FR" sz="1200" i="1" kern="1200" dirty="0">
                <a:solidFill>
                  <a:schemeClr val="tx1"/>
                </a:solidFill>
                <a:latin typeface="+mn-lt"/>
                <a:ea typeface="+mn-ea"/>
                <a:cs typeface="+mn-cs"/>
              </a:rPr>
              <a:t>Par exemple dire </a:t>
            </a:r>
            <a:r>
              <a:rPr lang="fr-FR" sz="1200" b="1" i="1" kern="1200" dirty="0">
                <a:solidFill>
                  <a:schemeClr val="tx1"/>
                </a:solidFill>
                <a:latin typeface="+mn-lt"/>
                <a:ea typeface="+mn-ea"/>
                <a:cs typeface="+mn-cs"/>
              </a:rPr>
              <a:t>: « dans 10 minutes on va faire telle chose. Et vous ne pourrez le réussir que si vous allez retenir ceci »</a:t>
            </a:r>
            <a:endParaRPr lang="fr-FR" sz="1200" kern="1200" dirty="0">
              <a:solidFill>
                <a:schemeClr val="tx1"/>
              </a:solidFill>
              <a:latin typeface="+mn-lt"/>
              <a:ea typeface="+mn-ea"/>
              <a:cs typeface="+mn-cs"/>
            </a:endParaRPr>
          </a:p>
          <a:p>
            <a:r>
              <a:rPr lang="fr-FR" sz="1200" i="1" kern="1200" dirty="0">
                <a:solidFill>
                  <a:schemeClr val="tx1"/>
                </a:solidFill>
                <a:latin typeface="+mn-lt"/>
                <a:ea typeface="+mn-ea"/>
                <a:cs typeface="+mn-cs"/>
              </a:rPr>
              <a:t>Dire quel est le but de chaque activité et le dire plusieurs fois pour que le cerveau se dise </a:t>
            </a:r>
            <a:r>
              <a:rPr lang="fr-FR" sz="1200" b="1" i="1" kern="1200" dirty="0">
                <a:solidFill>
                  <a:schemeClr val="tx1"/>
                </a:solidFill>
                <a:latin typeface="+mn-lt"/>
                <a:ea typeface="+mn-ea"/>
                <a:cs typeface="+mn-cs"/>
              </a:rPr>
              <a:t>« ah, ok, ça va me servir, je retiens »</a:t>
            </a:r>
            <a:endParaRPr lang="fr-FR" sz="1200" kern="1200" dirty="0">
              <a:solidFill>
                <a:schemeClr val="tx1"/>
              </a:solidFill>
              <a:latin typeface="+mn-lt"/>
              <a:ea typeface="+mn-ea"/>
              <a:cs typeface="+mn-cs"/>
            </a:endParaRPr>
          </a:p>
          <a:p>
            <a:r>
              <a:rPr lang="fr-FR" sz="1200" b="1" i="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Faire le test </a:t>
            </a:r>
            <a:r>
              <a:rPr lang="fr-FR" sz="1200" b="1" kern="1200" dirty="0" err="1">
                <a:solidFill>
                  <a:schemeClr val="tx1"/>
                </a:solidFill>
                <a:latin typeface="+mn-lt"/>
                <a:ea typeface="+mn-ea"/>
                <a:cs typeface="+mn-cs"/>
              </a:rPr>
              <a:t>stéphanie</a:t>
            </a:r>
            <a:r>
              <a:rPr lang="fr-FR" sz="1200" b="1" kern="1200" dirty="0">
                <a:solidFill>
                  <a:schemeClr val="tx1"/>
                </a:solidFill>
                <a:latin typeface="+mn-lt"/>
                <a:ea typeface="+mn-ea"/>
                <a:cs typeface="+mn-cs"/>
              </a:rPr>
              <a:t> 34 mn 42</a:t>
            </a:r>
            <a:endParaRPr lang="fr-FR" altLang="fr-FR" b="1" dirty="0">
              <a:solidFill>
                <a:schemeClr val="tx1"/>
              </a:solidFill>
            </a:endParaRPr>
          </a:p>
        </p:txBody>
      </p:sp>
    </p:spTree>
    <p:extLst>
      <p:ext uri="{BB962C8B-B14F-4D97-AF65-F5344CB8AC3E}">
        <p14:creationId xmlns:p14="http://schemas.microsoft.com/office/powerpoint/2010/main" val="25285246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noFill/>
          <a:ln/>
        </p:spPr>
        <p:txBody>
          <a:bodyPr/>
          <a:lstStyle/>
          <a:p>
            <a:fld id="{D6AAD21D-A26A-43BB-B61F-9E3FFCA56CE6}" type="slidenum">
              <a:rPr lang="fr-FR" altLang="fr-FR" smtClean="0"/>
              <a:pPr/>
              <a:t>69</a:t>
            </a:fld>
            <a:endParaRPr lang="fr-FR" altLang="fr-FR"/>
          </a:p>
        </p:txBody>
      </p:sp>
      <p:sp>
        <p:nvSpPr>
          <p:cNvPr id="88067"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623A409-8FCF-496B-B7C7-CD69064079D0}"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fr-FR" altLang="fr-FR" sz="1200">
              <a:solidFill>
                <a:srgbClr val="000000"/>
              </a:solidFill>
            </a:endParaRPr>
          </a:p>
        </p:txBody>
      </p:sp>
      <p:sp>
        <p:nvSpPr>
          <p:cNvPr id="8806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8069" name="Text Box 3"/>
          <p:cNvSpPr txBox="1">
            <a:spLocks noChangeArrowheads="1"/>
          </p:cNvSpPr>
          <p:nvPr/>
        </p:nvSpPr>
        <p:spPr bwMode="auto">
          <a:xfrm>
            <a:off x="685800" y="4343400"/>
            <a:ext cx="5486400" cy="4114800"/>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libri" pitchFamily="32" charset="0"/>
              </a:rPr>
              <a:t>Durée </a:t>
            </a:r>
            <a:r>
              <a:rPr lang="fr-FR" altLang="fr-FR" sz="1200" b="1">
                <a:solidFill>
                  <a:srgbClr val="000000"/>
                </a:solidFill>
                <a:latin typeface="Calibri" pitchFamily="32" charset="0"/>
              </a:rPr>
              <a:t>1 min.</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libri" pitchFamily="32" charset="0"/>
              </a:rPr>
              <a:t>Pistes inspirées d'une présentation d'Eric Gaspar.</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a:solidFill>
                <a:srgbClr val="000000"/>
              </a:solidFill>
              <a:latin typeface="Calibri" pitchFamily="32" charset="0"/>
            </a:endParaRPr>
          </a:p>
        </p:txBody>
      </p:sp>
      <p:sp>
        <p:nvSpPr>
          <p:cNvPr id="88070" name="Text Box 4"/>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6996A00-CC66-4581-84FF-D0EFD4025E80}"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fr-FR" altLang="fr-FR" sz="1200">
              <a:solidFill>
                <a:srgbClr val="000000"/>
              </a:solidFill>
            </a:endParaRPr>
          </a:p>
        </p:txBody>
      </p:sp>
      <p:sp>
        <p:nvSpPr>
          <p:cNvPr id="88071" name="Text Box 5"/>
          <p:cNvSpPr txBox="1">
            <a:spLocks noChangeArrowheads="1"/>
          </p:cNvSpPr>
          <p:nvPr/>
        </p:nvSpPr>
        <p:spPr bwMode="auto">
          <a:xfrm>
            <a:off x="765175" y="5435600"/>
            <a:ext cx="5405438" cy="804863"/>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6" charset="0"/>
              </a:rPr>
              <a:t>.</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b="1">
              <a:solidFill>
                <a:srgbClr val="000000"/>
              </a:solidFill>
              <a:latin typeface="Times New Roman" pitchFamily="16"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b="1">
              <a:solidFill>
                <a:srgbClr val="000000"/>
              </a:solidFill>
              <a:latin typeface="Times New Roman" pitchFamily="16" charset="0"/>
            </a:endParaRPr>
          </a:p>
        </p:txBody>
      </p:sp>
      <p:sp>
        <p:nvSpPr>
          <p:cNvPr id="8" name="Espace réservé des commentaires 7"/>
          <p:cNvSpPr>
            <a:spLocks noGrp="1"/>
          </p:cNvSpPr>
          <p:nvPr>
            <p:ph type="body" idx="1"/>
          </p:nvPr>
        </p:nvSpPr>
        <p:spPr/>
        <p:txBody>
          <a:bodyPr>
            <a:normAutofit/>
          </a:bodyPr>
          <a:lstStyle/>
          <a:p>
            <a:r>
              <a:rPr lang="fr-FR" sz="1200" i="1" kern="1200" dirty="0">
                <a:solidFill>
                  <a:schemeClr val="tx1"/>
                </a:solidFill>
                <a:latin typeface="+mn-lt"/>
                <a:ea typeface="+mn-ea"/>
                <a:cs typeface="+mn-cs"/>
              </a:rPr>
              <a:t>Par exemple dire </a:t>
            </a:r>
            <a:r>
              <a:rPr lang="fr-FR" sz="1200" b="1" i="1" kern="1200" dirty="0">
                <a:solidFill>
                  <a:schemeClr val="tx1"/>
                </a:solidFill>
                <a:latin typeface="+mn-lt"/>
                <a:ea typeface="+mn-ea"/>
                <a:cs typeface="+mn-cs"/>
              </a:rPr>
              <a:t>: « dans 10 minutes on va faire telle chose. Et vous ne pourrez le réussir que si vous allez retenir ceci »</a:t>
            </a:r>
            <a:endParaRPr lang="fr-FR" sz="1200" kern="1200" dirty="0">
              <a:solidFill>
                <a:schemeClr val="tx1"/>
              </a:solidFill>
              <a:latin typeface="+mn-lt"/>
              <a:ea typeface="+mn-ea"/>
              <a:cs typeface="+mn-cs"/>
            </a:endParaRPr>
          </a:p>
          <a:p>
            <a:r>
              <a:rPr lang="fr-FR" sz="1200" i="1" kern="1200" dirty="0">
                <a:solidFill>
                  <a:schemeClr val="tx1"/>
                </a:solidFill>
                <a:latin typeface="+mn-lt"/>
                <a:ea typeface="+mn-ea"/>
                <a:cs typeface="+mn-cs"/>
              </a:rPr>
              <a:t>Dire quel est le but de chaque activité et le dire plusieurs fois pour que le cerveau se dise </a:t>
            </a:r>
            <a:r>
              <a:rPr lang="fr-FR" sz="1200" b="1" i="1" kern="1200" dirty="0">
                <a:solidFill>
                  <a:schemeClr val="tx1"/>
                </a:solidFill>
                <a:latin typeface="+mn-lt"/>
                <a:ea typeface="+mn-ea"/>
                <a:cs typeface="+mn-cs"/>
              </a:rPr>
              <a:t>« ah, ok, ça va me servir, je retiens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Le jeu du journalisme permet de leurrer le cerveau et évite l’effacement</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S’entrainer à la mono-tâche : Apprendre à l’élève à relire une copie, un devoir en relisant par étapes.</a:t>
            </a:r>
          </a:p>
          <a:p>
            <a:r>
              <a:rPr lang="fr-FR" sz="1200" kern="1200" dirty="0">
                <a:solidFill>
                  <a:schemeClr val="tx1"/>
                </a:solidFill>
                <a:latin typeface="+mn-lt"/>
                <a:ea typeface="+mn-ea"/>
                <a:cs typeface="+mn-cs"/>
              </a:rPr>
              <a:t>Exemple en rédaction :</a:t>
            </a:r>
          </a:p>
          <a:p>
            <a:pPr lvl="0"/>
            <a:r>
              <a:rPr lang="fr-FR" sz="1200" kern="1200" dirty="0">
                <a:solidFill>
                  <a:schemeClr val="tx1"/>
                </a:solidFill>
                <a:latin typeface="+mn-lt"/>
                <a:ea typeface="+mn-ea"/>
                <a:cs typeface="+mn-cs"/>
              </a:rPr>
              <a:t>Faire une 1</a:t>
            </a:r>
            <a:r>
              <a:rPr lang="fr-FR" sz="1200" kern="1200" baseline="30000" dirty="0">
                <a:solidFill>
                  <a:schemeClr val="tx1"/>
                </a:solidFill>
                <a:latin typeface="+mn-lt"/>
                <a:ea typeface="+mn-ea"/>
                <a:cs typeface="+mn-cs"/>
              </a:rPr>
              <a:t>ère</a:t>
            </a:r>
            <a:r>
              <a:rPr lang="fr-FR" sz="1200" kern="1200" dirty="0">
                <a:solidFill>
                  <a:schemeClr val="tx1"/>
                </a:solidFill>
                <a:latin typeface="+mn-lt"/>
                <a:ea typeface="+mn-ea"/>
                <a:cs typeface="+mn-cs"/>
              </a:rPr>
              <a:t> lecture pour vérifier la concordance des temps puis</a:t>
            </a:r>
          </a:p>
          <a:p>
            <a:pPr lvl="0"/>
            <a:r>
              <a:rPr lang="fr-FR" sz="1200" kern="1200" dirty="0">
                <a:solidFill>
                  <a:schemeClr val="tx1"/>
                </a:solidFill>
                <a:latin typeface="+mn-lt"/>
                <a:ea typeface="+mn-ea"/>
                <a:cs typeface="+mn-cs"/>
              </a:rPr>
              <a:t>2</a:t>
            </a:r>
            <a:r>
              <a:rPr lang="fr-FR" sz="1200" kern="1200" baseline="30000" dirty="0">
                <a:solidFill>
                  <a:schemeClr val="tx1"/>
                </a:solidFill>
                <a:latin typeface="+mn-lt"/>
                <a:ea typeface="+mn-ea"/>
                <a:cs typeface="+mn-cs"/>
              </a:rPr>
              <a:t>ème</a:t>
            </a:r>
            <a:r>
              <a:rPr lang="fr-FR" sz="1200" kern="1200" dirty="0">
                <a:solidFill>
                  <a:schemeClr val="tx1"/>
                </a:solidFill>
                <a:latin typeface="+mn-lt"/>
                <a:ea typeface="+mn-ea"/>
                <a:cs typeface="+mn-cs"/>
              </a:rPr>
              <a:t> lecture pour vérifier les conjugaisons</a:t>
            </a:r>
          </a:p>
          <a:p>
            <a:pPr lvl="0"/>
            <a:r>
              <a:rPr lang="fr-FR" sz="1200" kern="1200" dirty="0">
                <a:solidFill>
                  <a:schemeClr val="tx1"/>
                </a:solidFill>
                <a:latin typeface="+mn-lt"/>
                <a:ea typeface="+mn-ea"/>
                <a:cs typeface="+mn-cs"/>
              </a:rPr>
              <a:t>3</a:t>
            </a:r>
            <a:r>
              <a:rPr lang="fr-FR" sz="1200" kern="1200" baseline="30000" dirty="0">
                <a:solidFill>
                  <a:schemeClr val="tx1"/>
                </a:solidFill>
                <a:latin typeface="+mn-lt"/>
                <a:ea typeface="+mn-ea"/>
                <a:cs typeface="+mn-cs"/>
              </a:rPr>
              <a:t>ème</a:t>
            </a:r>
            <a:r>
              <a:rPr lang="fr-FR" sz="1200" kern="1200" dirty="0">
                <a:solidFill>
                  <a:schemeClr val="tx1"/>
                </a:solidFill>
                <a:latin typeface="+mn-lt"/>
                <a:ea typeface="+mn-ea"/>
                <a:cs typeface="+mn-cs"/>
              </a:rPr>
              <a:t> lecture pour l’accord des participes passés</a:t>
            </a:r>
          </a:p>
          <a:p>
            <a:pPr lvl="0"/>
            <a:r>
              <a:rPr lang="fr-FR" sz="1200" kern="1200" dirty="0">
                <a:solidFill>
                  <a:schemeClr val="tx1"/>
                </a:solidFill>
                <a:latin typeface="+mn-lt"/>
                <a:ea typeface="+mn-ea"/>
                <a:cs typeface="+mn-cs"/>
              </a:rPr>
              <a:t>4</a:t>
            </a:r>
            <a:r>
              <a:rPr lang="fr-FR" sz="1200" kern="1200" baseline="30000" dirty="0">
                <a:solidFill>
                  <a:schemeClr val="tx1"/>
                </a:solidFill>
                <a:latin typeface="+mn-lt"/>
                <a:ea typeface="+mn-ea"/>
                <a:cs typeface="+mn-cs"/>
              </a:rPr>
              <a:t>ème</a:t>
            </a:r>
            <a:r>
              <a:rPr lang="fr-FR" sz="1200" kern="1200" dirty="0">
                <a:solidFill>
                  <a:schemeClr val="tx1"/>
                </a:solidFill>
                <a:latin typeface="+mn-lt"/>
                <a:ea typeface="+mn-ea"/>
                <a:cs typeface="+mn-cs"/>
              </a:rPr>
              <a:t> pour l’accord des noms et adjectifs</a:t>
            </a:r>
          </a:p>
          <a:p>
            <a:r>
              <a:rPr lang="fr-FR" sz="1200" kern="1200" dirty="0">
                <a:solidFill>
                  <a:schemeClr val="tx1"/>
                </a:solidFill>
                <a:latin typeface="+mn-lt"/>
                <a:ea typeface="+mn-ea"/>
                <a:cs typeface="+mn-cs"/>
              </a:rPr>
              <a:t>En maths</a:t>
            </a:r>
          </a:p>
          <a:p>
            <a:pPr lvl="0"/>
            <a:r>
              <a:rPr lang="fr-FR" sz="1200" kern="1200" dirty="0">
                <a:solidFill>
                  <a:schemeClr val="tx1"/>
                </a:solidFill>
                <a:latin typeface="+mn-lt"/>
                <a:ea typeface="+mn-ea"/>
                <a:cs typeface="+mn-cs"/>
              </a:rPr>
              <a:t>Vérifier la méthode rien que la méthode : 1</a:t>
            </a:r>
            <a:r>
              <a:rPr lang="fr-FR" sz="1200" kern="1200" baseline="30000" dirty="0">
                <a:solidFill>
                  <a:schemeClr val="tx1"/>
                </a:solidFill>
                <a:latin typeface="+mn-lt"/>
                <a:ea typeface="+mn-ea"/>
                <a:cs typeface="+mn-cs"/>
              </a:rPr>
              <a:t>er</a:t>
            </a:r>
            <a:r>
              <a:rPr lang="fr-FR" sz="1200" kern="1200" dirty="0">
                <a:solidFill>
                  <a:schemeClr val="tx1"/>
                </a:solidFill>
                <a:latin typeface="+mn-lt"/>
                <a:ea typeface="+mn-ea"/>
                <a:cs typeface="+mn-cs"/>
              </a:rPr>
              <a:t> filtre</a:t>
            </a:r>
          </a:p>
          <a:p>
            <a:pPr lvl="0"/>
            <a:r>
              <a:rPr lang="fr-FR" sz="1200" kern="1200" dirty="0">
                <a:solidFill>
                  <a:schemeClr val="tx1"/>
                </a:solidFill>
                <a:latin typeface="+mn-lt"/>
                <a:ea typeface="+mn-ea"/>
                <a:cs typeface="+mn-cs"/>
              </a:rPr>
              <a:t>Le vocabulaire rien que le vocabulaire : 2</a:t>
            </a:r>
            <a:r>
              <a:rPr lang="fr-FR" sz="1200" kern="1200" baseline="30000" dirty="0">
                <a:solidFill>
                  <a:schemeClr val="tx1"/>
                </a:solidFill>
                <a:latin typeface="+mn-lt"/>
                <a:ea typeface="+mn-ea"/>
                <a:cs typeface="+mn-cs"/>
              </a:rPr>
              <a:t>ème</a:t>
            </a:r>
            <a:r>
              <a:rPr lang="fr-FR" sz="1200" kern="1200" dirty="0">
                <a:solidFill>
                  <a:schemeClr val="tx1"/>
                </a:solidFill>
                <a:latin typeface="+mn-lt"/>
                <a:ea typeface="+mn-ea"/>
                <a:cs typeface="+mn-cs"/>
              </a:rPr>
              <a:t> filtre</a:t>
            </a:r>
          </a:p>
          <a:p>
            <a:pPr lvl="0"/>
            <a:r>
              <a:rPr lang="fr-FR" sz="1200" kern="1200" dirty="0">
                <a:solidFill>
                  <a:schemeClr val="tx1"/>
                </a:solidFill>
                <a:latin typeface="+mn-lt"/>
                <a:ea typeface="+mn-ea"/>
                <a:cs typeface="+mn-cs"/>
              </a:rPr>
              <a:t>Les calculs rien que les calculs : 3</a:t>
            </a:r>
            <a:r>
              <a:rPr lang="fr-FR" sz="1200" kern="1200" baseline="30000" dirty="0">
                <a:solidFill>
                  <a:schemeClr val="tx1"/>
                </a:solidFill>
                <a:latin typeface="+mn-lt"/>
                <a:ea typeface="+mn-ea"/>
                <a:cs typeface="+mn-cs"/>
              </a:rPr>
              <a:t>ème</a:t>
            </a:r>
            <a:r>
              <a:rPr lang="fr-FR" sz="1200" kern="1200" dirty="0">
                <a:solidFill>
                  <a:schemeClr val="tx1"/>
                </a:solidFill>
                <a:latin typeface="+mn-lt"/>
                <a:ea typeface="+mn-ea"/>
                <a:cs typeface="+mn-cs"/>
              </a:rPr>
              <a:t> filtre</a:t>
            </a:r>
          </a:p>
          <a:p>
            <a:endParaRPr lang="fr-FR" dirty="0"/>
          </a:p>
        </p:txBody>
      </p:sp>
    </p:spTree>
    <p:extLst>
      <p:ext uri="{BB962C8B-B14F-4D97-AF65-F5344CB8AC3E}">
        <p14:creationId xmlns:p14="http://schemas.microsoft.com/office/powerpoint/2010/main" val="27307816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a:ln/>
        </p:spPr>
        <p:txBody>
          <a:bodyPr/>
          <a:lstStyle/>
          <a:p>
            <a:fld id="{1F524797-5A9C-4B2E-BA43-B3768C2D114F}" type="slidenum">
              <a:rPr lang="fr-FR" altLang="fr-FR" smtClean="0"/>
              <a:pPr/>
              <a:t>70</a:t>
            </a:fld>
            <a:endParaRPr lang="fr-FR" altLang="fr-FR"/>
          </a:p>
        </p:txBody>
      </p:sp>
      <p:sp>
        <p:nvSpPr>
          <p:cNvPr id="84995"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C70482-199C-4C1C-8D36-3A305A3870C5}"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70</a:t>
            </a:fld>
            <a:endParaRPr lang="fr-FR" altLang="fr-FR" sz="1200">
              <a:solidFill>
                <a:srgbClr val="000000"/>
              </a:solidFill>
            </a:endParaRPr>
          </a:p>
        </p:txBody>
      </p:sp>
      <p:sp>
        <p:nvSpPr>
          <p:cNvPr id="8499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4997" name="Text Box 3"/>
          <p:cNvSpPr txBox="1">
            <a:spLocks noChangeArrowheads="1"/>
          </p:cNvSpPr>
          <p:nvPr/>
        </p:nvSpPr>
        <p:spPr bwMode="auto">
          <a:xfrm>
            <a:off x="476250" y="4343400"/>
            <a:ext cx="5695950" cy="2605088"/>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i="1" dirty="0">
                <a:solidFill>
                  <a:srgbClr val="000000"/>
                </a:solidFill>
                <a:latin typeface="Calibri" pitchFamily="32" charset="0"/>
              </a:rPr>
              <a:t>Les mémoires. 1 min.</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i="1" dirty="0">
                <a:solidFill>
                  <a:srgbClr val="000000"/>
                </a:solidFill>
                <a:latin typeface="Calibri" pitchFamily="32" charset="0"/>
              </a:rPr>
              <a:t>Constat : Le cerveau stocke et efface aussi facilement les informations. Pourquoi ?</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i="1" dirty="0">
                <a:solidFill>
                  <a:srgbClr val="000000"/>
                </a:solidFill>
                <a:latin typeface="Calibri" pitchFamily="32" charset="0"/>
              </a:rPr>
              <a:t>Le fonctionnement des trois mémoires retenues (il en existe d'autres) jouent un rôle déterminant dans le processus de mémorisation. Commenter le schéma….Pour que ces mémoires fonctionnent il faut tout d'abord capter l'attention. Suffit-il de dire: « Un peu de silence soyez attentifs » sans autres indications ? Certainement pas : il faut faire en sorte de capter l'attention sur un court temps pour que celle-ci soit stockée par la mémoire de travail sinon il y aura effacement.</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i="1" dirty="0">
                <a:solidFill>
                  <a:srgbClr val="000000"/>
                </a:solidFill>
                <a:latin typeface="Calibri" pitchFamily="32" charset="0"/>
              </a:rPr>
              <a:t>Si l'information est stockée pendant un court temps et qu'on explique qu'elle sera utilisée dans un très bref délai , l'info sera encodée puis consolidée dans la mémoire à long terme.</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dirty="0">
              <a:solidFill>
                <a:srgbClr val="000000"/>
              </a:solidFill>
              <a:latin typeface="Calibri" pitchFamily="32"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dirty="0">
              <a:solidFill>
                <a:srgbClr val="000000"/>
              </a:solidFill>
              <a:latin typeface="Calibri" pitchFamily="32" charset="0"/>
            </a:endParaRPr>
          </a:p>
        </p:txBody>
      </p:sp>
      <p:sp>
        <p:nvSpPr>
          <p:cNvPr id="84998" name="Text Box 4"/>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E4CB7CD-F6EE-4478-932E-9E09CB6D5B61}"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70</a:t>
            </a:fld>
            <a:endParaRPr lang="fr-FR" altLang="fr-FR" sz="1200">
              <a:solidFill>
                <a:srgbClr val="000000"/>
              </a:solidFill>
            </a:endParaRPr>
          </a:p>
        </p:txBody>
      </p:sp>
      <p:sp>
        <p:nvSpPr>
          <p:cNvPr id="84999" name="Espace réservé des commentaires 1"/>
          <p:cNvSpPr>
            <a:spLocks noGrp="1"/>
          </p:cNvSpPr>
          <p:nvPr>
            <p:ph type="body" idx="1"/>
          </p:nvPr>
        </p:nvSpPr>
        <p:spPr>
          <a:xfrm>
            <a:off x="620688" y="6588224"/>
            <a:ext cx="5483225" cy="4111625"/>
          </a:xfrm>
          <a:noFill/>
          <a:ln/>
        </p:spPr>
        <p:txBody>
          <a:bodyPr/>
          <a:lstStyle/>
          <a:p>
            <a:r>
              <a:rPr lang="fr-FR" sz="1200" i="1" kern="1200" dirty="0">
                <a:solidFill>
                  <a:schemeClr val="tx1"/>
                </a:solidFill>
                <a:latin typeface="+mn-lt"/>
                <a:ea typeface="+mn-ea"/>
                <a:cs typeface="+mn-cs"/>
              </a:rPr>
              <a:t>Constat : Le cerveau stocke et efface facilement les informations. Pourquoi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La mémoire à court terme ou mémoire de travail</a:t>
            </a:r>
            <a:r>
              <a:rPr lang="fr-FR" sz="1200" kern="1200" dirty="0">
                <a:solidFill>
                  <a:schemeClr val="tx1"/>
                </a:solidFill>
                <a:latin typeface="+mn-lt"/>
                <a:ea typeface="+mn-ea"/>
                <a:cs typeface="+mn-cs"/>
              </a:rPr>
              <a:t> : Elle travaille dans l’instant. Elle trie les informations et efface celles qu’elle ne juge pas utiles</a:t>
            </a:r>
          </a:p>
          <a:p>
            <a:r>
              <a:rPr lang="fr-FR" sz="1200" b="1" kern="1200" dirty="0">
                <a:solidFill>
                  <a:schemeClr val="tx1"/>
                </a:solidFill>
                <a:latin typeface="+mn-lt"/>
                <a:ea typeface="+mn-ea"/>
                <a:cs typeface="+mn-cs"/>
              </a:rPr>
              <a:t>Mémoire à long terme</a:t>
            </a:r>
            <a:r>
              <a:rPr lang="fr-FR" sz="1200" kern="1200" dirty="0">
                <a:solidFill>
                  <a:schemeClr val="tx1"/>
                </a:solidFill>
                <a:latin typeface="+mn-lt"/>
                <a:ea typeface="+mn-ea"/>
                <a:cs typeface="+mn-cs"/>
              </a:rPr>
              <a:t> : la mémoire des souvenirs</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Notre mémoire ne s’attache que ce à quoi nous sommes attentifs. Or notre attention est limitée, le cerveau donne la priorité à ce qui lui semble le plus important</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Il faut sortir  de la fausse image du cerveau qui ressemblerait à un ordinateur qui ne fait qu’enregistrer et où aucun fichier ne s’effacerait sans qu’on le lui demande explicitement. La mémoire de travail est autant faite pour enregistrer que pour effacer. Le cerveau fait ça très vite et sans que l’on en ait conscience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La mémoire de travail ne peut retenir que 7 items plus ou moins 2 en moyenne. AU-DELA, elle va effacer pour faire de la place. Et on ne peut pas savoir à l’avance quelles vont être les victimes de l’effacement</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Test des chiffres p. 22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1969 : 1 item alors que 1-9-6-9 : 4 items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Astuces: regrouper: par catégories, par colonnes, en une phrase, </a:t>
            </a:r>
            <a:r>
              <a:rPr lang="fr-FR" sz="1200" b="1" kern="1200" dirty="0" err="1">
                <a:solidFill>
                  <a:schemeClr val="tx1"/>
                </a:solidFill>
                <a:latin typeface="+mn-lt"/>
                <a:ea typeface="+mn-ea"/>
                <a:cs typeface="+mn-cs"/>
              </a:rPr>
              <a:t>etc</a:t>
            </a:r>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err="1">
                <a:solidFill>
                  <a:schemeClr val="tx1"/>
                </a:solidFill>
                <a:latin typeface="+mn-lt"/>
                <a:ea typeface="+mn-ea"/>
                <a:cs typeface="+mn-cs"/>
              </a:rPr>
              <a:t>Cf</a:t>
            </a:r>
            <a:r>
              <a:rPr lang="fr-FR" sz="1200" b="1" kern="1200" dirty="0">
                <a:solidFill>
                  <a:schemeClr val="tx1"/>
                </a:solidFill>
                <a:latin typeface="+mn-lt"/>
                <a:ea typeface="+mn-ea"/>
                <a:cs typeface="+mn-cs"/>
              </a:rPr>
              <a:t>: </a:t>
            </a:r>
            <a:r>
              <a:rPr lang="fr-FR" sz="1200" b="1" kern="1200" dirty="0" err="1">
                <a:solidFill>
                  <a:schemeClr val="tx1"/>
                </a:solidFill>
                <a:latin typeface="+mn-lt"/>
                <a:ea typeface="+mn-ea"/>
                <a:cs typeface="+mn-cs"/>
              </a:rPr>
              <a:t>maisouetdoncornicar</a:t>
            </a:r>
            <a:r>
              <a:rPr lang="fr-FR" sz="1200" b="1" kern="1200" dirty="0">
                <a:solidFill>
                  <a:schemeClr val="tx1"/>
                </a:solidFill>
                <a:latin typeface="+mn-lt"/>
                <a:ea typeface="+mn-ea"/>
                <a:cs typeface="+mn-cs"/>
              </a:rPr>
              <a:t>/ numéro de tel, plaques minéralogiques pour en faire des paquets. Cela permet de faire croire à notre cerveau qu’il y en a moins à traiter. Du coup, il en efface moins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D’après les recherches, il n’est pas possible d’augmenter la taille maximale de notre mémoire de travail. C’est dommage car il est prouvé que de nombreuses difficultés scolaires ont pour origine une mauvaise utilisation de cette mémoire de travail, d’autant plus si elle est faible au départ : oubli d’une consigne donnée, difficulté de donner du sens à un texte quand il est un peu long…</a:t>
            </a:r>
            <a:endParaRPr lang="fr-FR" sz="1200" kern="1200" dirty="0">
              <a:solidFill>
                <a:schemeClr val="tx1"/>
              </a:solidFill>
              <a:latin typeface="+mn-lt"/>
              <a:ea typeface="+mn-ea"/>
              <a:cs typeface="+mn-cs"/>
            </a:endParaRPr>
          </a:p>
          <a:p>
            <a:pPr defTabSz="914400"/>
            <a:endParaRPr lang="fr-FR" altLang="fr-FR" dirty="0"/>
          </a:p>
        </p:txBody>
      </p:sp>
    </p:spTree>
    <p:extLst>
      <p:ext uri="{BB962C8B-B14F-4D97-AF65-F5344CB8AC3E}">
        <p14:creationId xmlns:p14="http://schemas.microsoft.com/office/powerpoint/2010/main" val="23907223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noFill/>
          <a:ln/>
        </p:spPr>
        <p:txBody>
          <a:bodyPr/>
          <a:lstStyle/>
          <a:p>
            <a:fld id="{D6AAD21D-A26A-43BB-B61F-9E3FFCA56CE6}" type="slidenum">
              <a:rPr lang="fr-FR" altLang="fr-FR" smtClean="0"/>
              <a:pPr/>
              <a:t>71</a:t>
            </a:fld>
            <a:endParaRPr lang="fr-FR" altLang="fr-FR"/>
          </a:p>
        </p:txBody>
      </p:sp>
      <p:sp>
        <p:nvSpPr>
          <p:cNvPr id="88067"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623A409-8FCF-496B-B7C7-CD69064079D0}"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71</a:t>
            </a:fld>
            <a:endParaRPr lang="fr-FR" altLang="fr-FR" sz="1200">
              <a:solidFill>
                <a:srgbClr val="000000"/>
              </a:solidFill>
            </a:endParaRPr>
          </a:p>
        </p:txBody>
      </p:sp>
      <p:sp>
        <p:nvSpPr>
          <p:cNvPr id="8806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8069" name="Text Box 3"/>
          <p:cNvSpPr txBox="1">
            <a:spLocks noChangeArrowheads="1"/>
          </p:cNvSpPr>
          <p:nvPr/>
        </p:nvSpPr>
        <p:spPr bwMode="auto">
          <a:xfrm>
            <a:off x="685800" y="4343400"/>
            <a:ext cx="5486400" cy="4114800"/>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libri" pitchFamily="32" charset="0"/>
              </a:rPr>
              <a:t>Durée </a:t>
            </a:r>
            <a:r>
              <a:rPr lang="fr-FR" altLang="fr-FR" sz="1200" b="1">
                <a:solidFill>
                  <a:srgbClr val="000000"/>
                </a:solidFill>
                <a:latin typeface="Calibri" pitchFamily="32" charset="0"/>
              </a:rPr>
              <a:t>1 min.</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libri" pitchFamily="32" charset="0"/>
              </a:rPr>
              <a:t>Pistes inspirées d'une présentation d'Eric Gaspar.</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a:solidFill>
                <a:srgbClr val="000000"/>
              </a:solidFill>
              <a:latin typeface="Calibri" pitchFamily="32" charset="0"/>
            </a:endParaRPr>
          </a:p>
        </p:txBody>
      </p:sp>
      <p:sp>
        <p:nvSpPr>
          <p:cNvPr id="88070" name="Text Box 4"/>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6996A00-CC66-4581-84FF-D0EFD4025E80}"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71</a:t>
            </a:fld>
            <a:endParaRPr lang="fr-FR" altLang="fr-FR" sz="1200">
              <a:solidFill>
                <a:srgbClr val="000000"/>
              </a:solidFill>
            </a:endParaRPr>
          </a:p>
        </p:txBody>
      </p:sp>
      <p:sp>
        <p:nvSpPr>
          <p:cNvPr id="88071" name="Text Box 5"/>
          <p:cNvSpPr txBox="1">
            <a:spLocks noChangeArrowheads="1"/>
          </p:cNvSpPr>
          <p:nvPr/>
        </p:nvSpPr>
        <p:spPr bwMode="auto">
          <a:xfrm>
            <a:off x="765175" y="5435600"/>
            <a:ext cx="5405438" cy="804863"/>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6" charset="0"/>
              </a:rPr>
              <a:t>.</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b="1">
              <a:solidFill>
                <a:srgbClr val="000000"/>
              </a:solidFill>
              <a:latin typeface="Times New Roman" pitchFamily="16"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b="1">
              <a:solidFill>
                <a:srgbClr val="000000"/>
              </a:solidFill>
              <a:latin typeface="Times New Roman" pitchFamily="16" charset="0"/>
            </a:endParaRPr>
          </a:p>
        </p:txBody>
      </p:sp>
      <p:sp>
        <p:nvSpPr>
          <p:cNvPr id="8" name="Espace réservé des commentaires 7"/>
          <p:cNvSpPr>
            <a:spLocks noGrp="1"/>
          </p:cNvSpPr>
          <p:nvPr>
            <p:ph type="body" idx="1"/>
          </p:nvPr>
        </p:nvSpPr>
        <p:spPr/>
        <p:txBody>
          <a:bodyPr>
            <a:normAutofit/>
          </a:bodyPr>
          <a:lstStyle/>
          <a:p>
            <a:r>
              <a:rPr lang="fr-FR" sz="1200" b="1" kern="1200" dirty="0">
                <a:solidFill>
                  <a:schemeClr val="tx1"/>
                </a:solidFill>
                <a:latin typeface="+mn-lt"/>
                <a:ea typeface="+mn-ea"/>
                <a:cs typeface="+mn-cs"/>
              </a:rPr>
              <a:t>Supports visuels : les changer régulièrement. Par exemple afficher des règles d’orthographe dans des salles d’autres disciplines, salle d’études</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Leur faire noter à l’écrit sur un brouillon les questions qu’ils pourraient poser pour éviter d’oublier au bout de 2 minutes ce qu’ils voulaient dire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Résumer au début de la séance ce qui a été travaillé la séance précédente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Utiliser les 5 dernières minutes pour faire le résumé de l’heure écoulée</a:t>
            </a:r>
            <a:endParaRPr lang="fr-FR" dirty="0"/>
          </a:p>
        </p:txBody>
      </p:sp>
    </p:spTree>
    <p:extLst>
      <p:ext uri="{BB962C8B-B14F-4D97-AF65-F5344CB8AC3E}">
        <p14:creationId xmlns:p14="http://schemas.microsoft.com/office/powerpoint/2010/main" val="27307816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a:ln/>
        </p:spPr>
        <p:txBody>
          <a:bodyPr/>
          <a:lstStyle/>
          <a:p>
            <a:fld id="{D7CD3186-5840-4D46-B763-9027521C18DB}" type="slidenum">
              <a:rPr lang="fr-FR" altLang="fr-FR" smtClean="0"/>
              <a:pPr/>
              <a:t>72</a:t>
            </a:fld>
            <a:endParaRPr lang="fr-FR" altLang="fr-FR"/>
          </a:p>
        </p:txBody>
      </p:sp>
      <p:sp>
        <p:nvSpPr>
          <p:cNvPr id="90115"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420C05C-DE7C-4FA0-ADA6-9DC16CF8F8CA}"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72</a:t>
            </a:fld>
            <a:endParaRPr lang="fr-FR" altLang="fr-FR" sz="1200">
              <a:solidFill>
                <a:srgbClr val="000000"/>
              </a:solidFill>
            </a:endParaRPr>
          </a:p>
        </p:txBody>
      </p:sp>
      <p:sp>
        <p:nvSpPr>
          <p:cNvPr id="9011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0117" name="Text Box 3"/>
          <p:cNvSpPr txBox="1">
            <a:spLocks noChangeArrowheads="1"/>
          </p:cNvSpPr>
          <p:nvPr/>
        </p:nvSpPr>
        <p:spPr bwMode="auto">
          <a:xfrm>
            <a:off x="549275" y="5076825"/>
            <a:ext cx="5407025" cy="2171700"/>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000000"/>
                </a:solidFill>
                <a:latin typeface="Calibri" pitchFamily="32" charset="0"/>
              </a:rPr>
              <a:t>Garder l’information….1 min.</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libri" pitchFamily="32" charset="0"/>
              </a:rPr>
              <a:t>Se souvenir que 7 items (+ou- 2 selon les individus) peuvent être mémorisés simultanément. Si on opère des regroupements par dénomination,  chaque </a:t>
            </a:r>
            <a:r>
              <a:rPr lang="fr-FR" altLang="fr-FR" sz="1200" i="1">
                <a:solidFill>
                  <a:srgbClr val="000000"/>
                </a:solidFill>
                <a:latin typeface="Calibri" pitchFamily="32" charset="0"/>
              </a:rPr>
              <a:t>étiquette</a:t>
            </a:r>
            <a:r>
              <a:rPr lang="fr-FR" altLang="fr-FR" sz="1200">
                <a:solidFill>
                  <a:srgbClr val="000000"/>
                </a:solidFill>
                <a:latin typeface="Calibri" pitchFamily="32" charset="0"/>
              </a:rPr>
              <a:t> sera considérée comme un item ce qui permettra de mémoriser davantage d’informations.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libri" pitchFamily="32" charset="0"/>
              </a:rPr>
              <a:t>Le format paysage conviendrait davantage que le format ordinaire pour la mémorisation.</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000000"/>
                </a:solidFill>
                <a:latin typeface="Calibri" pitchFamily="32" charset="0"/>
              </a:rPr>
              <a:t>Pistes pour l'AP</a:t>
            </a:r>
            <a:r>
              <a:rPr lang="fr-FR" altLang="fr-FR" sz="1200">
                <a:solidFill>
                  <a:srgbClr val="000000"/>
                </a:solidFill>
                <a:latin typeface="Calibri" pitchFamily="32" charset="0"/>
              </a:rPr>
              <a:t> : apprendre à l'élève à regrouper les éléments d'un cours à concevoir des cartes mentales.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a:solidFill>
                <a:srgbClr val="000000"/>
              </a:solidFill>
              <a:latin typeface="Calibri" pitchFamily="32"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a:solidFill>
                <a:srgbClr val="000000"/>
              </a:solidFill>
              <a:latin typeface="Calibri" pitchFamily="32" charset="0"/>
            </a:endParaRPr>
          </a:p>
        </p:txBody>
      </p:sp>
      <p:sp>
        <p:nvSpPr>
          <p:cNvPr id="90118" name="Text Box 4"/>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11124D0-FDCB-4115-A17C-C1E324A0C4BB}"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72</a:t>
            </a:fld>
            <a:endParaRPr lang="fr-FR" altLang="fr-FR" sz="1200">
              <a:solidFill>
                <a:srgbClr val="000000"/>
              </a:solidFill>
            </a:endParaRPr>
          </a:p>
        </p:txBody>
      </p:sp>
      <p:sp>
        <p:nvSpPr>
          <p:cNvPr id="90119" name="Text Box 5"/>
          <p:cNvSpPr txBox="1">
            <a:spLocks noChangeArrowheads="1"/>
          </p:cNvSpPr>
          <p:nvPr/>
        </p:nvSpPr>
        <p:spPr bwMode="auto">
          <a:xfrm>
            <a:off x="685800" y="4343400"/>
            <a:ext cx="5484813" cy="4113213"/>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6" charset="0"/>
              </a:rPr>
              <a:t>Durée </a:t>
            </a:r>
            <a:r>
              <a:rPr lang="fr-FR" altLang="fr-FR" sz="1200" b="1">
                <a:solidFill>
                  <a:srgbClr val="000000"/>
                </a:solidFill>
                <a:latin typeface="Times New Roman" pitchFamily="16" charset="0"/>
              </a:rPr>
              <a:t>1 min.</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6" charset="0"/>
              </a:rPr>
              <a:t>Pistes inspirées d'une présentation d'Eric Gaspar.</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b="1">
              <a:solidFill>
                <a:srgbClr val="000000"/>
              </a:solidFill>
              <a:latin typeface="Times New Roman" pitchFamily="16"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b="1">
              <a:solidFill>
                <a:srgbClr val="000000"/>
              </a:solidFill>
              <a:latin typeface="Times New Roman" pitchFamily="16" charset="0"/>
            </a:endParaRPr>
          </a:p>
        </p:txBody>
      </p:sp>
      <p:sp>
        <p:nvSpPr>
          <p:cNvPr id="90120" name="Espace réservé des commentaires 1"/>
          <p:cNvSpPr>
            <a:spLocks noGrp="1"/>
          </p:cNvSpPr>
          <p:nvPr>
            <p:ph type="body" idx="1"/>
          </p:nvPr>
        </p:nvSpPr>
        <p:spPr>
          <a:xfrm>
            <a:off x="620688" y="7380312"/>
            <a:ext cx="5483225" cy="4111625"/>
          </a:xfrm>
          <a:noFill/>
          <a:ln/>
        </p:spPr>
        <p:txBody>
          <a:bodyPr/>
          <a:lstStyle/>
          <a:p>
            <a:r>
              <a:rPr lang="fr-FR" sz="1200" kern="1200" dirty="0" err="1">
                <a:solidFill>
                  <a:schemeClr val="tx1"/>
                </a:solidFill>
                <a:latin typeface="+mn-lt"/>
                <a:ea typeface="+mn-ea"/>
                <a:cs typeface="+mn-cs"/>
              </a:rPr>
              <a:t>istes</a:t>
            </a:r>
            <a:r>
              <a:rPr lang="fr-FR" sz="1200" kern="1200" dirty="0">
                <a:solidFill>
                  <a:schemeClr val="tx1"/>
                </a:solidFill>
                <a:latin typeface="+mn-lt"/>
                <a:ea typeface="+mn-ea"/>
                <a:cs typeface="+mn-cs"/>
              </a:rPr>
              <a:t> pour l'AP : apprendre à l'élève à regrouper les éléments d'un cours à concevoir des cartes mentales.</a:t>
            </a:r>
          </a:p>
          <a:p>
            <a:r>
              <a:rPr lang="fr-FR" sz="1200" kern="1200" dirty="0">
                <a:solidFill>
                  <a:schemeClr val="tx1"/>
                </a:solidFill>
                <a:latin typeface="+mn-lt"/>
                <a:ea typeface="+mn-ea"/>
                <a:cs typeface="+mn-cs"/>
              </a:rPr>
              <a:t>La participation permet la compréhension  et la construction des savoirs  mais la compréhension ne signifie pas forcément la mémorisation ; ce qui permet la mémorisation ce sont  les allers retours réguliers entre mémoire de travail et mémoire à long terme.</a:t>
            </a:r>
          </a:p>
          <a:p>
            <a:r>
              <a:rPr lang="fr-FR" sz="1200" kern="1200" dirty="0">
                <a:solidFill>
                  <a:schemeClr val="tx1"/>
                </a:solidFill>
                <a:latin typeface="+mn-lt"/>
                <a:ea typeface="+mn-ea"/>
                <a:cs typeface="+mn-cs"/>
              </a:rPr>
              <a:t>On ne participe pas pour participer mais pour créer des allers retours entre la mémoire de travail et la mémoire à long terme pour mémoriser.</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Autre stratégie</a:t>
            </a:r>
            <a:r>
              <a:rPr lang="fr-FR" sz="1200" kern="1200" dirty="0">
                <a:solidFill>
                  <a:schemeClr val="tx1"/>
                </a:solidFill>
                <a:latin typeface="+mn-lt"/>
                <a:ea typeface="+mn-ea"/>
                <a:cs typeface="+mn-cs"/>
              </a:rPr>
              <a:t>: les indices récupérateurs: dessins, schéma. Le cerveau relie en permanence le nouveau à l’ancien, l’inconnu au connu, l’impersonnel au personnel.</a:t>
            </a:r>
          </a:p>
          <a:p>
            <a:r>
              <a:rPr lang="fr-FR" sz="1200" kern="1200" dirty="0">
                <a:solidFill>
                  <a:schemeClr val="tx1"/>
                </a:solidFill>
                <a:latin typeface="+mn-lt"/>
                <a:ea typeface="+mn-ea"/>
                <a:cs typeface="+mn-cs"/>
              </a:rPr>
              <a:t>Quand l’indice est personnel, il est une composante d’une assemblée de neurones stable et rapide, la nouvelle information bénéficie de tout le réseau antérieur,</a:t>
            </a:r>
          </a:p>
          <a:p>
            <a:r>
              <a:rPr lang="fr-FR" sz="1200" kern="1200" dirty="0">
                <a:solidFill>
                  <a:schemeClr val="tx1"/>
                </a:solidFill>
                <a:latin typeface="+mn-lt"/>
                <a:ea typeface="+mn-ea"/>
                <a:cs typeface="+mn-cs"/>
              </a:rPr>
              <a:t>Possibilité d’utiliser la vidéo « Différenciation et personnalisation - indicesrecuperateurs_carte_croquenote.mp4 »  (3min22s) en cas de besoin</a:t>
            </a:r>
          </a:p>
          <a:p>
            <a:r>
              <a:rPr lang="fr-FR" sz="1200" kern="1200" dirty="0">
                <a:solidFill>
                  <a:schemeClr val="tx1"/>
                </a:solidFill>
                <a:latin typeface="+mn-lt"/>
                <a:ea typeface="+mn-ea"/>
                <a:cs typeface="+mn-cs"/>
              </a:rPr>
              <a:t>Quelques pistes:</a:t>
            </a:r>
          </a:p>
          <a:p>
            <a:pPr lvl="0"/>
            <a:r>
              <a:rPr lang="fr-FR" sz="1200" kern="1200" dirty="0">
                <a:solidFill>
                  <a:schemeClr val="tx1"/>
                </a:solidFill>
                <a:latin typeface="+mn-lt"/>
                <a:ea typeface="+mn-ea"/>
                <a:cs typeface="+mn-cs"/>
              </a:rPr>
              <a:t>Les indices récupérateurs dans la carte heuristique</a:t>
            </a:r>
          </a:p>
          <a:p>
            <a:pPr lvl="0"/>
            <a:r>
              <a:rPr lang="fr-FR" sz="1200" kern="1200" dirty="0">
                <a:solidFill>
                  <a:schemeClr val="tx1"/>
                </a:solidFill>
                <a:latin typeface="+mn-lt"/>
                <a:ea typeface="+mn-ea"/>
                <a:cs typeface="+mn-cs"/>
              </a:rPr>
              <a:t>Le croque-note</a:t>
            </a:r>
          </a:p>
          <a:p>
            <a:pPr lvl="0"/>
            <a:r>
              <a:rPr lang="fr-FR" sz="1200" kern="1200" dirty="0">
                <a:solidFill>
                  <a:schemeClr val="tx1"/>
                </a:solidFill>
                <a:latin typeface="+mn-lt"/>
                <a:ea typeface="+mn-ea"/>
                <a:cs typeface="+mn-cs"/>
              </a:rPr>
              <a:t> Les illustrations</a:t>
            </a:r>
          </a:p>
          <a:p>
            <a:pPr defTabSz="914400"/>
            <a:endParaRPr lang="fr-FR" altLang="fr-FR" dirty="0"/>
          </a:p>
          <a:p>
            <a:pPr defTabSz="914400"/>
            <a:endParaRPr lang="fr-FR" altLang="fr-FR" dirty="0"/>
          </a:p>
        </p:txBody>
      </p:sp>
    </p:spTree>
    <p:extLst>
      <p:ext uri="{BB962C8B-B14F-4D97-AF65-F5344CB8AC3E}">
        <p14:creationId xmlns:p14="http://schemas.microsoft.com/office/powerpoint/2010/main" val="40145049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rgbClr val="000000"/>
                </a:solidFill>
                <a:latin typeface="Times New Roman" pitchFamily="16" charset="0"/>
                <a:ea typeface="+mn-ea"/>
                <a:cs typeface="+mn-cs"/>
              </a:rPr>
              <a:t>Minuit. Voici l'heure du crime.</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Sortant d'une chambre voisine,</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Un homme surgit dans le noir.</a:t>
            </a:r>
          </a:p>
          <a:p>
            <a:r>
              <a:rPr lang="fr-FR" sz="1200" kern="1200" dirty="0">
                <a:solidFill>
                  <a:srgbClr val="000000"/>
                </a:solidFill>
                <a:latin typeface="Times New Roman" pitchFamily="16" charset="0"/>
                <a:ea typeface="+mn-ea"/>
                <a:cs typeface="+mn-cs"/>
              </a:rPr>
              <a:t>Il ôte ses souliers,</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S'approche de l'armoire</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Sur la pointe des pieds</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Et saisit un couteau</a:t>
            </a:r>
          </a:p>
          <a:p>
            <a:r>
              <a:rPr lang="fr-FR" sz="1200" kern="1200" dirty="0">
                <a:solidFill>
                  <a:srgbClr val="000000"/>
                </a:solidFill>
                <a:latin typeface="Times New Roman" pitchFamily="16" charset="0"/>
                <a:ea typeface="+mn-ea"/>
                <a:cs typeface="+mn-cs"/>
              </a:rPr>
              <a:t>Dont l'acier luit, bien aiguisé.</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Puis, masquant ses yeux de fouine</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Avec un pan de son manteau,</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Il pénètre dans la cuisine</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Et, d'un seul coup, comme un bourreau</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Avant que ne crie la victime,</a:t>
            </a:r>
            <a:br>
              <a:rPr lang="fr-FR" sz="1200" kern="1200" dirty="0">
                <a:solidFill>
                  <a:srgbClr val="000000"/>
                </a:solidFill>
                <a:latin typeface="Times New Roman" pitchFamily="16" charset="0"/>
                <a:ea typeface="+mn-ea"/>
                <a:cs typeface="+mn-cs"/>
              </a:rPr>
            </a:br>
            <a:r>
              <a:rPr lang="fr-FR" sz="1200" kern="1200" dirty="0">
                <a:solidFill>
                  <a:srgbClr val="000000"/>
                </a:solidFill>
                <a:latin typeface="Times New Roman" pitchFamily="16" charset="0"/>
                <a:ea typeface="+mn-ea"/>
                <a:cs typeface="+mn-cs"/>
              </a:rPr>
              <a:t>Ouvre le cœur d'un artichaut.</a:t>
            </a:r>
            <a:endParaRPr lang="fr-FR" dirty="0"/>
          </a:p>
        </p:txBody>
      </p:sp>
      <p:sp>
        <p:nvSpPr>
          <p:cNvPr id="4" name="Espace réservé du numéro de diapositive 3"/>
          <p:cNvSpPr>
            <a:spLocks noGrp="1"/>
          </p:cNvSpPr>
          <p:nvPr>
            <p:ph type="sldNum" idx="10"/>
          </p:nvPr>
        </p:nvSpPr>
        <p:spPr/>
        <p:txBody>
          <a:bodyPr/>
          <a:lstStyle/>
          <a:p>
            <a:pPr>
              <a:defRPr/>
            </a:pPr>
            <a:fld id="{B4A0347E-13D1-481B-9300-BE1A6A65AA64}" type="slidenum">
              <a:rPr lang="fr-FR" smtClean="0"/>
              <a:pPr>
                <a:defRPr/>
              </a:pPr>
              <a:t>73</a:t>
            </a:fld>
            <a:endParaRPr lang="fr-FR"/>
          </a:p>
        </p:txBody>
      </p:sp>
    </p:spTree>
    <p:extLst>
      <p:ext uri="{BB962C8B-B14F-4D97-AF65-F5344CB8AC3E}">
        <p14:creationId xmlns:p14="http://schemas.microsoft.com/office/powerpoint/2010/main" val="6731515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latin typeface="+mn-lt"/>
                <a:ea typeface="+mn-ea"/>
                <a:cs typeface="+mn-cs"/>
              </a:rPr>
              <a:t>Exemples :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Les croque-notes : </a:t>
            </a:r>
            <a:r>
              <a:rPr lang="fr-FR" sz="1200" kern="1200" dirty="0">
                <a:solidFill>
                  <a:schemeClr val="tx1"/>
                </a:solidFill>
                <a:latin typeface="+mn-lt"/>
                <a:ea typeface="+mn-ea"/>
                <a:cs typeface="+mn-cs"/>
              </a:rPr>
              <a:t>Exemples de croquenote pour permettre une visualisation  des allers-retours d’une mémoire à l’autre et la création d’indices récupérateurs</a:t>
            </a:r>
          </a:p>
          <a:p>
            <a:r>
              <a:rPr lang="fr-FR" sz="1200" b="1" kern="1200" dirty="0">
                <a:solidFill>
                  <a:schemeClr val="tx1"/>
                </a:solidFill>
                <a:latin typeface="+mn-lt"/>
                <a:ea typeface="+mn-ea"/>
                <a:cs typeface="+mn-cs"/>
              </a:rPr>
              <a:t> </a:t>
            </a:r>
            <a:br>
              <a:rPr lang="fr-FR" sz="1200" b="1" kern="1200" dirty="0">
                <a:solidFill>
                  <a:schemeClr val="tx1"/>
                </a:solidFill>
                <a:latin typeface="+mn-lt"/>
                <a:ea typeface="+mn-ea"/>
                <a:cs typeface="+mn-cs"/>
              </a:rPr>
            </a:br>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C'est grâce à la répétition que les informations stockées en mémoire de travail sont ensuite encodées en mémoire à long terme.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Plus on fera d'allers retours, plus on mémorisera car si les choses sont répétées plusieurs fois, le cerveau va porter son attention là-dessus et se dire qu’il s’agit de quelque chose d’important qu’il faut retenir et non l’effacer</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A cause de : diapo suivante</a:t>
            </a:r>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74</a:t>
            </a:fld>
            <a:endParaRPr lang="fr-FR"/>
          </a:p>
        </p:txBody>
      </p:sp>
    </p:spTree>
    <p:extLst>
      <p:ext uri="{BB962C8B-B14F-4D97-AF65-F5344CB8AC3E}">
        <p14:creationId xmlns:p14="http://schemas.microsoft.com/office/powerpoint/2010/main" val="39073770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a:ln/>
        </p:spPr>
        <p:txBody>
          <a:bodyPr/>
          <a:lstStyle/>
          <a:p>
            <a:fld id="{E7D0FD29-11CA-4B8C-9561-D5C3C4D956C3}" type="slidenum">
              <a:rPr lang="fr-FR" altLang="fr-FR" smtClean="0"/>
              <a:pPr/>
              <a:t>75</a:t>
            </a:fld>
            <a:endParaRPr lang="fr-FR" altLang="fr-FR"/>
          </a:p>
        </p:txBody>
      </p:sp>
      <p:sp>
        <p:nvSpPr>
          <p:cNvPr id="92163"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B529759-DD62-477D-9476-71BCDDCCA5D8}"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75</a:t>
            </a:fld>
            <a:endParaRPr lang="fr-FR" altLang="fr-FR" sz="1200">
              <a:solidFill>
                <a:srgbClr val="000000"/>
              </a:solidFill>
            </a:endParaRPr>
          </a:p>
        </p:txBody>
      </p:sp>
      <p:sp>
        <p:nvSpPr>
          <p:cNvPr id="9216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92165" name="Text Box 3"/>
          <p:cNvSpPr txBox="1">
            <a:spLocks noChangeArrowheads="1"/>
          </p:cNvSpPr>
          <p:nvPr/>
        </p:nvSpPr>
        <p:spPr bwMode="auto">
          <a:xfrm>
            <a:off x="685800" y="4343400"/>
            <a:ext cx="5486400" cy="4114800"/>
          </a:xfrm>
          <a:prstGeom prst="rect">
            <a:avLst/>
          </a:prstGeom>
          <a:noFill/>
          <a:ln w="9525">
            <a:noFill/>
            <a:round/>
            <a:headEnd/>
            <a:tailEnd/>
          </a:ln>
        </p:spPr>
        <p:txBody>
          <a:bodyPr lIns="90000" tIns="46800" rIns="90000" bIns="46800"/>
          <a:lstStyle/>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dirty="0">
                <a:solidFill>
                  <a:srgbClr val="000000"/>
                </a:solidFill>
                <a:latin typeface="Calibri" pitchFamily="32" charset="0"/>
              </a:rPr>
              <a:t>Courbe de la mémoire. 2 min.</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dirty="0">
                <a:solidFill>
                  <a:srgbClr val="000000"/>
                </a:solidFill>
                <a:latin typeface="Calibri" pitchFamily="32" charset="0"/>
              </a:rPr>
              <a:t> </a:t>
            </a:r>
            <a:r>
              <a:rPr lang="fr-FR" altLang="fr-FR" sz="1400" dirty="0">
                <a:solidFill>
                  <a:srgbClr val="000000"/>
                </a:solidFill>
                <a:latin typeface="Calibri" pitchFamily="32" charset="0"/>
              </a:rPr>
              <a:t>Ligne en pointillés : pourcentage des informations restantes en l'absence de réactivation de la mémoire.</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i="1" dirty="0">
                <a:solidFill>
                  <a:srgbClr val="000000"/>
                </a:solidFill>
                <a:latin typeface="Calibri" pitchFamily="32" charset="0"/>
              </a:rPr>
              <a:t>Le cerveau passe son temps à trier..mais s'il voit quelque chose </a:t>
            </a:r>
            <a:r>
              <a:rPr lang="fr-FR" altLang="fr-FR" sz="1400" b="1" i="1" dirty="0">
                <a:solidFill>
                  <a:srgbClr val="000000"/>
                </a:solidFill>
                <a:latin typeface="Calibri" pitchFamily="32" charset="0"/>
              </a:rPr>
              <a:t>2 fois </a:t>
            </a:r>
            <a:r>
              <a:rPr lang="fr-FR" altLang="fr-FR" sz="1400" i="1" dirty="0">
                <a:solidFill>
                  <a:srgbClr val="000000"/>
                </a:solidFill>
                <a:latin typeface="Calibri" pitchFamily="32" charset="0"/>
              </a:rPr>
              <a:t>dans la même journée, il se dit qu'il faut qu'il le retienne  : relecture de ce qui é été vu dans la journée, puis la veille du cours précédent.</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dirty="0">
                <a:solidFill>
                  <a:srgbClr val="000000"/>
                </a:solidFill>
                <a:latin typeface="Calibri" pitchFamily="32" charset="0"/>
              </a:rPr>
              <a:t>En l'absence de réactivation, il y a effacement progressif.</a:t>
            </a:r>
          </a:p>
          <a:p>
            <a:pPr>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dirty="0">
                <a:solidFill>
                  <a:srgbClr val="000000"/>
                </a:solidFill>
                <a:latin typeface="Calibri" pitchFamily="32" charset="0"/>
              </a:rPr>
              <a:t>Réserves :</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dirty="0">
                <a:solidFill>
                  <a:srgbClr val="000000"/>
                </a:solidFill>
                <a:latin typeface="Calibri" pitchFamily="32" charset="0"/>
              </a:rPr>
              <a:t>Les pistes proposées par Eric Gaspar (astuces mnémotechniques, conseils de méthodes) ne doivent pas inviter les enseignants à privilégier une pédagogie centrée excessivement sur la mémorisation. Il s’agit de conjuguer ces découvertes neuroscientifiques avec les situations d’apprentissage en classe et l’accompagnement de l’élève : ce qu’il peut faire en cours et en dehors du cours.</a:t>
            </a:r>
          </a:p>
          <a:p>
            <a:pPr>
              <a:spcBef>
                <a:spcPts val="45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dirty="0">
                <a:solidFill>
                  <a:srgbClr val="FF0000"/>
                </a:solidFill>
              </a:rPr>
              <a:t>Transition: Comment on évalue le socle? Mettre en place le travail par compétences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dirty="0">
              <a:solidFill>
                <a:srgbClr val="000000"/>
              </a:solidFill>
              <a:latin typeface="Calibri" pitchFamily="32" charset="0"/>
            </a:endParaRPr>
          </a:p>
        </p:txBody>
      </p:sp>
      <p:sp>
        <p:nvSpPr>
          <p:cNvPr id="92166" name="Text Box 4"/>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D61E5D2-D988-42BF-8804-FDBEA12C0D0D}" type="slidenum">
              <a:rPr lang="fr-FR" altLang="fr-FR" sz="1200">
                <a:solidFill>
                  <a:srgbClr val="000000"/>
                </a:solidFill>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75</a:t>
            </a:fld>
            <a:endParaRPr lang="fr-FR" altLang="fr-FR" sz="1200">
              <a:solidFill>
                <a:srgbClr val="000000"/>
              </a:solidFill>
            </a:endParaRPr>
          </a:p>
        </p:txBody>
      </p:sp>
      <p:sp>
        <p:nvSpPr>
          <p:cNvPr id="92167" name="Text Box 5"/>
          <p:cNvSpPr txBox="1">
            <a:spLocks noChangeArrowheads="1"/>
          </p:cNvSpPr>
          <p:nvPr/>
        </p:nvSpPr>
        <p:spPr bwMode="auto">
          <a:xfrm>
            <a:off x="620688" y="8964488"/>
            <a:ext cx="5478463" cy="3252788"/>
          </a:xfrm>
          <a:prstGeom prst="rect">
            <a:avLst/>
          </a:prstGeom>
          <a:noFill/>
          <a:ln w="9525">
            <a:noFill/>
            <a:round/>
            <a:headEnd/>
            <a:tailEnd/>
          </a:ln>
        </p:spPr>
        <p:txBody>
          <a:bodyPr lIns="90000" tIns="46800" rIns="90000" bIns="46800"/>
          <a:lstStyle/>
          <a:p>
            <a:pPr>
              <a:spcBef>
                <a:spcPts val="41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100">
              <a:solidFill>
                <a:srgbClr val="000000"/>
              </a:solidFill>
              <a:latin typeface="Times New Roman" pitchFamily="16" charset="0"/>
            </a:endParaRPr>
          </a:p>
        </p:txBody>
      </p:sp>
      <p:sp>
        <p:nvSpPr>
          <p:cNvPr id="92168" name="Espace réservé des commentaires 1"/>
          <p:cNvSpPr>
            <a:spLocks noGrp="1"/>
          </p:cNvSpPr>
          <p:nvPr>
            <p:ph type="body" idx="1"/>
          </p:nvPr>
        </p:nvSpPr>
        <p:spPr>
          <a:xfrm>
            <a:off x="692696" y="7812360"/>
            <a:ext cx="5483225" cy="4111625"/>
          </a:xfrm>
          <a:noFill/>
          <a:ln/>
        </p:spPr>
        <p:txBody>
          <a:bodyPr/>
          <a:lstStyle/>
          <a:p>
            <a:r>
              <a:rPr lang="fr-FR" sz="1200" b="1" kern="1200" dirty="0">
                <a:solidFill>
                  <a:schemeClr val="tx1"/>
                </a:solidFill>
                <a:latin typeface="+mn-lt"/>
                <a:ea typeface="+mn-ea"/>
                <a:cs typeface="+mn-cs"/>
              </a:rPr>
              <a:t>Même dans la mémoire à long terme, si on ne réactive pas régulièrement, la trace mnésique devient plus instable, fragile, ténue.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Réactiver la mémoire en dehors du cours.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Cette réactivation de la mémoire peut-être amorcée et accompagnée en AP  mais en prenant connaissance du fonctionnement de sa mémoire, l’élève apprend à la gérer</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Courbe de la mémoire.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r>
              <a:rPr lang="fr-FR" sz="1200" kern="1200" dirty="0">
                <a:solidFill>
                  <a:schemeClr val="tx1"/>
                </a:solidFill>
                <a:latin typeface="+mn-lt"/>
                <a:ea typeface="+mn-ea"/>
                <a:cs typeface="+mn-cs"/>
              </a:rPr>
              <a:t>Ligne en pointillés : pourcentage des informations restantes en l'absence de réactivation de la mémoire.</a:t>
            </a:r>
          </a:p>
          <a:p>
            <a:r>
              <a:rPr lang="fr-FR" sz="1200" kern="1200" dirty="0">
                <a:solidFill>
                  <a:schemeClr val="tx1"/>
                </a:solidFill>
                <a:latin typeface="+mn-lt"/>
                <a:ea typeface="+mn-ea"/>
                <a:cs typeface="+mn-cs"/>
              </a:rPr>
              <a:t>Le cerveau retient plus facilement ce qui a été vécu au moins deux fois dans la même journée.</a:t>
            </a:r>
          </a:p>
          <a:p>
            <a:r>
              <a:rPr lang="fr-FR" sz="1200" i="1" kern="1200" dirty="0">
                <a:solidFill>
                  <a:schemeClr val="tx1"/>
                </a:solidFill>
                <a:latin typeface="+mn-lt"/>
                <a:ea typeface="+mn-ea"/>
                <a:cs typeface="+mn-cs"/>
              </a:rPr>
              <a:t>Le cerveau passe son temps à trier, mais s'il voit quelque chose </a:t>
            </a:r>
            <a:r>
              <a:rPr lang="fr-FR" sz="1200" b="1" i="1" kern="1200" dirty="0">
                <a:solidFill>
                  <a:schemeClr val="tx1"/>
                </a:solidFill>
                <a:latin typeface="+mn-lt"/>
                <a:ea typeface="+mn-ea"/>
                <a:cs typeface="+mn-cs"/>
              </a:rPr>
              <a:t>2 fois </a:t>
            </a:r>
            <a:r>
              <a:rPr lang="fr-FR" sz="1200" i="1" kern="1200" dirty="0">
                <a:solidFill>
                  <a:schemeClr val="tx1"/>
                </a:solidFill>
                <a:latin typeface="+mn-lt"/>
                <a:ea typeface="+mn-ea"/>
                <a:cs typeface="+mn-cs"/>
              </a:rPr>
              <a:t>dans la même journée, il se dit qu'il faut qu'il le retienne  : relecture de ce qui é été vu dans la journée, puis la veille du cours précédent.</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En l'absence de réactivation, il y a effacement progressif.</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Histoire du chat : Stéphanie 2 minutes 14h38</a:t>
            </a:r>
            <a:endParaRPr lang="fr-FR" sz="1200" kern="1200" dirty="0">
              <a:solidFill>
                <a:schemeClr val="tx1"/>
              </a:solidFill>
              <a:latin typeface="+mn-lt"/>
              <a:ea typeface="+mn-ea"/>
              <a:cs typeface="+mn-cs"/>
            </a:endParaRPr>
          </a:p>
          <a:p>
            <a:endParaRPr lang="fr-FR" altLang="fr-FR" b="1" dirty="0">
              <a:solidFill>
                <a:srgbClr val="FF0000"/>
              </a:solidFill>
            </a:endParaRPr>
          </a:p>
        </p:txBody>
      </p:sp>
    </p:spTree>
    <p:extLst>
      <p:ext uri="{BB962C8B-B14F-4D97-AF65-F5344CB8AC3E}">
        <p14:creationId xmlns:p14="http://schemas.microsoft.com/office/powerpoint/2010/main" val="22221819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plasticité cérébrale: Capacité du cerveau à s’adapter à tous les évènements et à se transformer à chaque minute. Le simple fait de se rappeler son repas d’hier ou le planning de nos dernières vacances vont créer de nouvelles connexions entre les neurones</a:t>
            </a:r>
          </a:p>
          <a:p>
            <a:r>
              <a:rPr lang="fr-FR" dirty="0"/>
              <a:t>La mémoire à court terme travaille dans l’instant. Elle trie les informations et efface celles qu’elle ne juge pas utile. Il faut donc des techniques pour faire comprendre aux élèves qu’il s’agit d’une information utile (dire « dans 10 mn, on va faire telle chose. Vous ne pourrez le réussir que si vous allez retenir ceci. Rappeler les objectifs de telle activité plusieurs fois pour que le cerveau se dise « ok, ça va me servir, il faut que je retienne »</a:t>
            </a:r>
          </a:p>
          <a:p>
            <a:endParaRPr lang="fr-FR" dirty="0"/>
          </a:p>
          <a:p>
            <a:r>
              <a:rPr lang="fr-FR" dirty="0"/>
              <a:t>Elle efface également si elle est en surcharge (les 7 items) (ne pas enchainer trop d’informations en même tps. Classer par catégories, cartes mentales, </a:t>
            </a:r>
            <a:r>
              <a:rPr lang="fr-FR" dirty="0" err="1"/>
              <a:t>sketchnotes</a:t>
            </a:r>
            <a:endParaRPr lang="fr-FR" dirty="0"/>
          </a:p>
          <a:p>
            <a:r>
              <a:rPr lang="fr-FR" dirty="0"/>
              <a:t>La mémoire ne s’attache que ce à quoi nous sommes attentifs (les priorités que retient le cerveau). Le cerveau ne donne priorité qu’à ce qu’il croit être le plus important</a:t>
            </a:r>
          </a:p>
          <a:p>
            <a:r>
              <a:rPr lang="fr-FR" dirty="0"/>
              <a:t>On retient mieux lorsque les choses sont répétées plusieurs fois. Le cerveau va considérer que c’est une chose importante et ne le mettra pas à la corbeille mais dans la mémoire à long terme</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76</a:t>
            </a:fld>
            <a:endParaRPr lang="fr-FR"/>
          </a:p>
        </p:txBody>
      </p:sp>
    </p:spTree>
    <p:extLst>
      <p:ext uri="{BB962C8B-B14F-4D97-AF65-F5344CB8AC3E}">
        <p14:creationId xmlns:p14="http://schemas.microsoft.com/office/powerpoint/2010/main" val="7018100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L’arrivée du socle a </a:t>
            </a:r>
            <a:r>
              <a:rPr lang="fr-FR" sz="1200" b="1" kern="1200" dirty="0">
                <a:solidFill>
                  <a:schemeClr val="tx1"/>
                </a:solidFill>
                <a:effectLst/>
                <a:latin typeface="+mn-lt"/>
                <a:ea typeface="+mn-ea"/>
                <a:cs typeface="+mn-cs"/>
              </a:rPr>
              <a:t>bouleversé la conception d’évaluation. Avec les nouveaux dispositifs et le nouveau socle</a:t>
            </a:r>
            <a:r>
              <a:rPr lang="fr-FR" dirty="0"/>
              <a:t> il</a:t>
            </a:r>
            <a:r>
              <a:rPr lang="fr-FR" sz="1200" kern="1200" dirty="0">
                <a:solidFill>
                  <a:schemeClr val="tx1"/>
                </a:solidFill>
                <a:effectLst/>
                <a:latin typeface="+mn-lt"/>
                <a:ea typeface="+mn-ea"/>
                <a:cs typeface="+mn-cs"/>
              </a:rPr>
              <a:t> n’y a </a:t>
            </a:r>
            <a:r>
              <a:rPr lang="fr-FR" sz="1200" b="1" kern="1200" dirty="0">
                <a:solidFill>
                  <a:schemeClr val="tx1"/>
                </a:solidFill>
                <a:effectLst/>
                <a:latin typeface="+mn-lt"/>
                <a:ea typeface="+mn-ea"/>
                <a:cs typeface="+mn-cs"/>
              </a:rPr>
              <a:t>plus d’opposition entre l’éducation et la pédagogie.</a:t>
            </a:r>
            <a:endParaRPr lang="fr-FR" sz="1200" kern="1200" dirty="0">
              <a:solidFill>
                <a:schemeClr val="tx1"/>
              </a:solidFill>
              <a:effectLst/>
              <a:latin typeface="+mn-lt"/>
              <a:ea typeface="+mn-ea"/>
              <a:cs typeface="+mn-cs"/>
            </a:endParaRPr>
          </a:p>
          <a:p>
            <a:r>
              <a:rPr lang="fr-FR" b="1" dirty="0"/>
              <a:t>Ces dispositifs </a:t>
            </a:r>
            <a:r>
              <a:rPr lang="fr-FR" sz="1200" b="1" kern="1200" dirty="0">
                <a:solidFill>
                  <a:schemeClr val="tx1"/>
                </a:solidFill>
                <a:effectLst/>
                <a:latin typeface="+mn-lt"/>
                <a:ea typeface="+mn-ea"/>
                <a:cs typeface="+mn-cs"/>
              </a:rPr>
              <a:t>instaurent des passerelles entre les disciplines et rapprochent l’éducatif du pédagogique.</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CPE</a:t>
            </a:r>
            <a:r>
              <a:rPr lang="fr-FR" sz="1200" kern="1200" dirty="0">
                <a:solidFill>
                  <a:schemeClr val="tx1"/>
                </a:solidFill>
                <a:effectLst/>
                <a:latin typeface="+mn-lt"/>
                <a:ea typeface="+mn-ea"/>
                <a:cs typeface="+mn-cs"/>
              </a:rPr>
              <a:t> a donc, au même titre que les enseignants une </a:t>
            </a:r>
            <a:r>
              <a:rPr lang="fr-FR" sz="1200" b="1" kern="1200" dirty="0">
                <a:solidFill>
                  <a:schemeClr val="tx1"/>
                </a:solidFill>
                <a:effectLst/>
                <a:latin typeface="+mn-lt"/>
                <a:ea typeface="+mn-ea"/>
                <a:cs typeface="+mn-cs"/>
              </a:rPr>
              <a:t>responsabilité collective dans l’évaluation transversales des compétences au sein de l’EMC, des EPI et de l’AP.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Toutes les missions et actions du CPE lui donnent l’opportunité de s’investir dans ces champs</a:t>
            </a:r>
          </a:p>
          <a:p>
            <a:endParaRPr lang="fr-FR" b="1" dirty="0"/>
          </a:p>
          <a:p>
            <a:r>
              <a:rPr lang="fr-FR" sz="1200" b="1" kern="1200" dirty="0">
                <a:solidFill>
                  <a:schemeClr val="tx1"/>
                </a:solidFill>
                <a:effectLst/>
                <a:latin typeface="+mn-lt"/>
                <a:ea typeface="+mn-ea"/>
                <a:cs typeface="+mn-cs"/>
              </a:rPr>
              <a:t>Cette légitimité pédagogique est le moyen d’amorcer de réels changements dans nos pratiques et d’être un acteur au cœur de la construction citoyenne des élèves.</a:t>
            </a:r>
          </a:p>
          <a:p>
            <a:endParaRPr lang="fr-FR" sz="1200" b="1" kern="1200" dirty="0">
              <a:solidFill>
                <a:schemeClr val="tx1"/>
              </a:solidFill>
              <a:effectLst/>
              <a:latin typeface="+mn-lt"/>
              <a:ea typeface="+mn-ea"/>
              <a:cs typeface="+mn-cs"/>
            </a:endParaRPr>
          </a:p>
          <a:p>
            <a:r>
              <a:rPr lang="fr-FR" b="1" u="sng" dirty="0"/>
              <a:t>La motivation intrinsèque</a:t>
            </a:r>
            <a:r>
              <a:rPr lang="fr-FR" dirty="0"/>
              <a:t>:  Elle assure une persévérance. L’élève développe un sentiment de compétence lui procurant intérêt et satisfaction. Elle est associée à des activités de créativités et à des stratégies d’apprentissage basées sur la compréhension. Mais c’est une motivation qui n’est possible que pour des activités attractives. Pour les autres activités  qui peuvent être rébarbatives, inintéressantes ou pénibles, il faut bien avoir recourt  à la récompense…pour motiver.</a:t>
            </a:r>
          </a:p>
          <a:p>
            <a:endParaRPr lang="fr-FR" dirty="0"/>
          </a:p>
          <a:p>
            <a:r>
              <a:rPr lang="fr-FR" b="1" u="sng" dirty="0"/>
              <a:t>Motivation extrinsèque</a:t>
            </a:r>
            <a:r>
              <a:rPr lang="fr-FR" dirty="0"/>
              <a:t>:  Le comportement de l’élève régulé par 4 sources:</a:t>
            </a:r>
          </a:p>
          <a:p>
            <a:pPr marL="171450" indent="-171450">
              <a:buFont typeface="Arial" panose="020B0604020202020204" pitchFamily="34" charset="0"/>
              <a:buChar char="•"/>
            </a:pPr>
            <a:r>
              <a:rPr lang="fr-FR" dirty="0"/>
              <a:t>Régulation externe: je fais cette activité parce qu’on me le demande</a:t>
            </a:r>
          </a:p>
          <a:p>
            <a:pPr marL="171450" indent="-171450">
              <a:buFont typeface="Arial" panose="020B0604020202020204" pitchFamily="34" charset="0"/>
              <a:buChar char="•"/>
            </a:pPr>
            <a:r>
              <a:rPr lang="fr-FR" dirty="0"/>
              <a:t> Régulation introjectée: Je fais cette activité pour éviter d’être puni</a:t>
            </a:r>
          </a:p>
          <a:p>
            <a:pPr marL="171450" indent="-171450">
              <a:buFont typeface="Arial" panose="020B0604020202020204" pitchFamily="34" charset="0"/>
              <a:buChar char="•"/>
            </a:pPr>
            <a:r>
              <a:rPr lang="fr-FR" dirty="0"/>
              <a:t> Régulation identifiée: Il faut que je fasse cette activité pour avoir une bonne note</a:t>
            </a:r>
          </a:p>
          <a:p>
            <a:pPr marL="171450" indent="-171450">
              <a:buFont typeface="Arial" panose="020B0604020202020204" pitchFamily="34" charset="0"/>
              <a:buChar char="•"/>
            </a:pPr>
            <a:r>
              <a:rPr lang="fr-FR" dirty="0"/>
              <a:t> Régulation intégrée: Je veux me prouver que j’en suis capable</a:t>
            </a:r>
          </a:p>
          <a:p>
            <a:endParaRPr lang="fr-FR" sz="1200" b="1"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A8A5B64-202D-4069-B2F6-60077B4C501D}" type="slidenum">
              <a:rPr lang="fr-FR" smtClean="0"/>
              <a:pPr/>
              <a:t>77</a:t>
            </a:fld>
            <a:endParaRPr lang="fr-FR"/>
          </a:p>
        </p:txBody>
      </p:sp>
    </p:spTree>
    <p:extLst>
      <p:ext uri="{BB962C8B-B14F-4D97-AF65-F5344CB8AC3E}">
        <p14:creationId xmlns:p14="http://schemas.microsoft.com/office/powerpoint/2010/main" val="117981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b="1" kern="1200" dirty="0">
                <a:solidFill>
                  <a:schemeClr val="tx1"/>
                </a:solidFill>
                <a:latin typeface="+mn-lt"/>
                <a:ea typeface="+mn-ea"/>
                <a:cs typeface="+mn-cs"/>
              </a:rPr>
              <a:t>Le temps libre de cours durant lequel l’élève est sous la responsabilité de l’établissement peut être important. Il conviendra d’aborder collectivement cette question en conseil pédagogique pour que la prise en charge des élèves soit organisée autour d’activités péri-éducatives : Sport scolaire, travail personnel, club, ateliers,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 temps de pause méridienne est à intégrer dans l’organisation plus globale de la journée scolaire.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Les familles des élèves qui rencontrent de réelles difficultés dans leurs apprentissages devront être associées le plus tôt possible au suivi de la scolarité de leur enfant. Le CPE doit être proche du professeur principal.</a:t>
            </a:r>
            <a:endParaRPr lang="fr-FR" sz="1200" kern="1200" dirty="0">
              <a:solidFill>
                <a:schemeClr val="tx1"/>
              </a:solidFill>
              <a:latin typeface="+mn-lt"/>
              <a:ea typeface="+mn-ea"/>
              <a:cs typeface="+mn-cs"/>
            </a:endParaRPr>
          </a:p>
          <a:p>
            <a:pPr eaLnBrk="1" hangingPunct="1">
              <a:spcBef>
                <a:spcPct val="0"/>
              </a:spcBef>
            </a:pPr>
            <a:endParaRPr lang="fr-FR" altLang="fr-FR" dirty="0">
              <a:ea typeface="ＭＳ Ｐゴシック" charset="-128"/>
            </a:endParaRPr>
          </a:p>
        </p:txBody>
      </p:sp>
      <p:sp>
        <p:nvSpPr>
          <p:cNvPr id="317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0B705D21-27C3-4FE6-B57D-A442F59B287F}" type="slidenum">
              <a:rPr lang="fr-FR" altLang="fr-FR" sz="1200"/>
              <a:pPr eaLnBrk="1" hangingPunct="1"/>
              <a:t>7</a:t>
            </a:fld>
            <a:endParaRPr lang="fr-FR" altLang="fr-FR" sz="1200"/>
          </a:p>
        </p:txBody>
      </p:sp>
    </p:spTree>
    <p:extLst>
      <p:ext uri="{BB962C8B-B14F-4D97-AF65-F5344CB8AC3E}">
        <p14:creationId xmlns:p14="http://schemas.microsoft.com/office/powerpoint/2010/main" val="41903366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78</a:t>
            </a:fld>
            <a:endParaRPr lang="fr-FR"/>
          </a:p>
        </p:txBody>
      </p:sp>
    </p:spTree>
    <p:extLst>
      <p:ext uri="{BB962C8B-B14F-4D97-AF65-F5344CB8AC3E}">
        <p14:creationId xmlns:p14="http://schemas.microsoft.com/office/powerpoint/2010/main" val="12971098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Le CPE a toute sa place dans les renseignements du nouveau bulletin. Il peut renseigner les compétences travaillées au sein des EPI auxquels il aura participé ; les séances d’AP animées avec les renseignements sur les </a:t>
            </a:r>
            <a:r>
              <a:rPr lang="fr-FR" sz="1200" kern="1200" dirty="0" err="1">
                <a:solidFill>
                  <a:schemeClr val="tx1"/>
                </a:solidFill>
                <a:latin typeface="+mn-lt"/>
                <a:ea typeface="+mn-ea"/>
                <a:cs typeface="+mn-cs"/>
              </a:rPr>
              <a:t>progrés</a:t>
            </a:r>
            <a:r>
              <a:rPr lang="fr-FR" sz="1200" kern="1200" dirty="0">
                <a:solidFill>
                  <a:schemeClr val="tx1"/>
                </a:solidFill>
                <a:latin typeface="+mn-lt"/>
                <a:ea typeface="+mn-ea"/>
                <a:cs typeface="+mn-cs"/>
              </a:rPr>
              <a:t> effectués par les élèves. Le parcours citoyen est aussi à renseigner. Le CPE prend ici une place importante au sein des conseils de classe qui dépasse le simple constat des absences ou des problèmes de comportement des élèves. </a:t>
            </a:r>
          </a:p>
          <a:p>
            <a:endParaRPr lang="fr-FR" sz="1200" b="1" i="1" kern="1200" dirty="0">
              <a:solidFill>
                <a:schemeClr val="tx1"/>
              </a:solidFill>
              <a:effectLst/>
              <a:latin typeface="+mn-lt"/>
              <a:ea typeface="+mn-ea"/>
              <a:cs typeface="+mn-cs"/>
            </a:endParaRPr>
          </a:p>
          <a:p>
            <a:endParaRPr lang="fr-FR" sz="1200" b="1" i="1" kern="1200" dirty="0">
              <a:solidFill>
                <a:schemeClr val="tx1"/>
              </a:solidFill>
              <a:effectLst/>
              <a:latin typeface="+mn-lt"/>
              <a:ea typeface="+mn-ea"/>
              <a:cs typeface="+mn-cs"/>
            </a:endParaRPr>
          </a:p>
          <a:p>
            <a:endParaRPr lang="fr-FR" sz="1200" b="1" i="1"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Successeur du LPC : LSUN livret unifié de suivi numérique</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Points forts</a:t>
            </a:r>
            <a:r>
              <a:rPr lang="fr-FR" sz="1200" kern="1200" dirty="0">
                <a:solidFill>
                  <a:schemeClr val="tx1"/>
                </a:solidFill>
                <a:effectLst/>
                <a:latin typeface="+mn-lt"/>
                <a:ea typeface="+mn-ea"/>
                <a:cs typeface="+mn-cs"/>
              </a:rPr>
              <a:t> : Il sera commun à l’école primaire,  au collège et aux classes de seconde. Il permettra un suivi complet de l’élève tant  pour les notes, les compétences et les validations (B2I, ASSR, premiers secours….) Il sera consultable par les familles à un niveau d’information adapté. Il sera intégré dans un environnement logiciel global. </a:t>
            </a:r>
          </a:p>
          <a:p>
            <a:r>
              <a:rPr lang="fr-FR" sz="1200" b="1" kern="1200" dirty="0">
                <a:solidFill>
                  <a:schemeClr val="tx1"/>
                </a:solidFill>
                <a:effectLst/>
                <a:latin typeface="+mn-lt"/>
                <a:ea typeface="+mn-ea"/>
                <a:cs typeface="+mn-cs"/>
              </a:rPr>
              <a:t>Points faibles</a:t>
            </a:r>
            <a:r>
              <a:rPr lang="fr-FR" sz="1200" kern="1200" dirty="0">
                <a:solidFill>
                  <a:schemeClr val="tx1"/>
                </a:solidFill>
                <a:effectLst/>
                <a:latin typeface="+mn-lt"/>
                <a:ea typeface="+mn-ea"/>
                <a:cs typeface="+mn-cs"/>
              </a:rPr>
              <a:t> : Seul l’usage du module obligatoire de validation des compétences et d’attestations est obligatoire. Pour convaincre les chefs d’établissement, il faudra donner  comme argument que le suivi de l’élève depuis la primaire permettra une continuité et permettra de travailler en complémentarité de ce qui a déjà été fait et travaillé. Lorsqu’un élève changera d’établissement, les données ne seront pas perdues. L’établissement aura un regard sur ce qui a déjà été acquis et sur ce qu’il restera à travailler.  Cependant, la concurrence avec les éditeurs privés continue. Le travail du groupe est de faire comprendre aux chefs d’établissement  l’intérêt de travailler avec LSUN. </a:t>
            </a:r>
          </a:p>
          <a:p>
            <a:endParaRPr lang="fr-FR" dirty="0"/>
          </a:p>
          <a:p>
            <a:r>
              <a:rPr lang="fr-FR" sz="1200" b="1" i="1" kern="1200" dirty="0">
                <a:solidFill>
                  <a:schemeClr val="tx1"/>
                </a:solidFill>
                <a:effectLst/>
                <a:latin typeface="+mn-lt"/>
                <a:ea typeface="+mn-ea"/>
                <a:cs typeface="+mn-cs"/>
              </a:rPr>
              <a:t>Validation et évaluation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Accent sur la justice scolaire, conséquence des dernières conclusions de pisa. Le socle commun doit inventer un nouveau modèle de justice scolaire. L’évaluation des compétences va sans doute se faire avec 4 niveaux de maitrise des compétences. Seul le niveau le plus bas empêcherait la validation du socle. Reconnaissance du développement de l’angoisse et du stress face à la multiplication des évaluations. La moyenne générale est proscrite. Cela détourne les élèves des savoirs. Idée d’un portefeuille de compétences permettant de travailler l’orientation des élèves de manière plus fine.</a:t>
            </a:r>
          </a:p>
          <a:p>
            <a:endParaRPr lang="fr-FR" dirty="0"/>
          </a:p>
        </p:txBody>
      </p:sp>
      <p:sp>
        <p:nvSpPr>
          <p:cNvPr id="4" name="Espace réservé du numéro de diapositive 3"/>
          <p:cNvSpPr>
            <a:spLocks noGrp="1"/>
          </p:cNvSpPr>
          <p:nvPr>
            <p:ph type="sldNum" sz="quarter" idx="10"/>
          </p:nvPr>
        </p:nvSpPr>
        <p:spPr/>
        <p:txBody>
          <a:bodyPr/>
          <a:lstStyle/>
          <a:p>
            <a:fld id="{0A8A5B64-202D-4069-B2F6-60077B4C501D}" type="slidenum">
              <a:rPr lang="fr-FR" smtClean="0"/>
              <a:pPr/>
              <a:t>79</a:t>
            </a:fld>
            <a:endParaRPr lang="fr-FR"/>
          </a:p>
        </p:txBody>
      </p:sp>
    </p:spTree>
    <p:extLst>
      <p:ext uri="{BB962C8B-B14F-4D97-AF65-F5344CB8AC3E}">
        <p14:creationId xmlns:p14="http://schemas.microsoft.com/office/powerpoint/2010/main" val="355814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D5A258A-2436-47A6-87F3-E467A231A3BF}" type="slidenum">
              <a:rPr lang="fr-FR" altLang="fr-FR" smtClean="0"/>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80</a:t>
            </a:fld>
            <a:endParaRPr lang="fr-FR" altLang="fr-FR"/>
          </a:p>
        </p:txBody>
      </p:sp>
      <p:sp>
        <p:nvSpPr>
          <p:cNvPr id="952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5236" name="Text Box 2"/>
          <p:cNvSpPr txBox="1">
            <a:spLocks noChangeArrowheads="1"/>
          </p:cNvSpPr>
          <p:nvPr/>
        </p:nvSpPr>
        <p:spPr bwMode="auto">
          <a:xfrm>
            <a:off x="685800" y="4343400"/>
            <a:ext cx="5486400" cy="4114800"/>
          </a:xfrm>
          <a:prstGeom prst="rect">
            <a:avLst/>
          </a:prstGeom>
          <a:noFill/>
          <a:ln w="9525">
            <a:noFill/>
            <a:round/>
            <a:headEnd/>
            <a:tailEnd/>
          </a:ln>
        </p:spPr>
        <p:txBody>
          <a:bodyPr/>
          <a:lstStyle/>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a:solidFill>
                  <a:srgbClr val="000000"/>
                </a:solidFill>
                <a:latin typeface="Calibri" pitchFamily="32" charset="0"/>
                <a:ea typeface="Microsoft YaHei" charset="-122"/>
              </a:rPr>
              <a:t>Les 8 champs d’apprentissages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a:solidFill>
                  <a:srgbClr val="000000"/>
                </a:solidFill>
                <a:latin typeface="Calibri" pitchFamily="32" charset="0"/>
                <a:ea typeface="Microsoft YaHei" charset="-122"/>
              </a:rPr>
              <a:t>Le domaine 1 (les langages pour penser et communiquer) du socle est divisé en 4 champs.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a:solidFill>
                  <a:srgbClr val="000000"/>
                </a:solidFill>
                <a:latin typeface="Calibri" pitchFamily="32" charset="0"/>
                <a:ea typeface="Microsoft YaHei" charset="-122"/>
              </a:rPr>
              <a:t>Les 4 autres champs d’apprentissage correspondent aux domaines 2 à 5 du socle.</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100">
              <a:solidFill>
                <a:srgbClr val="000000"/>
              </a:solidFill>
              <a:latin typeface="Calibri" pitchFamily="32" charset="0"/>
              <a:ea typeface="Microsoft YaHei" charset="-122"/>
            </a:endParaRP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a:solidFill>
                  <a:srgbClr val="000000"/>
                </a:solidFill>
                <a:latin typeface="Calibri" pitchFamily="32" charset="0"/>
                <a:ea typeface="Microsoft YaHei" charset="-122"/>
              </a:rPr>
              <a:t>Décret n° 2015-372 du 31-3-2015 - J.O. du 2-4-2015</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a:solidFill>
                  <a:srgbClr val="000000"/>
                </a:solidFill>
                <a:latin typeface="Calibri" pitchFamily="32" charset="0"/>
                <a:ea typeface="Microsoft YaHei" charset="-122"/>
              </a:rPr>
              <a:t>Bulletin officiel n° 17 du 23 avril 2015</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a:solidFill>
                  <a:srgbClr val="000000"/>
                </a:solidFill>
                <a:latin typeface="Calibri" pitchFamily="32" charset="0"/>
                <a:ea typeface="Microsoft YaHei" charset="-122"/>
              </a:rPr>
              <a:t>«</a:t>
            </a:r>
            <a:r>
              <a:rPr lang="fr-FR" altLang="fr-FR" sz="1100" i="1">
                <a:solidFill>
                  <a:srgbClr val="000000"/>
                </a:solidFill>
                <a:latin typeface="Calibri" pitchFamily="32" charset="0"/>
                <a:ea typeface="Microsoft YaHei" charset="-122"/>
              </a:rPr>
              <a:t> Art. D. 122-3. - Les acquis des élèves dans chacun des domaines de formation sont évalués au cours de la scolarité sur la base des connaissances et compétences attendues à la fin des cycles 2, 3 et 4, telles qu'elles sont fixées par les programmes d'enseignement.</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i="1">
                <a:solidFill>
                  <a:srgbClr val="000000"/>
                </a:solidFill>
                <a:latin typeface="Calibri" pitchFamily="32" charset="0"/>
                <a:ea typeface="Microsoft YaHei" charset="-122"/>
              </a:rPr>
              <a:t>Dans le domaine de formation intitulé "les langages pour penser et communiquer", cette évaluation distingue quatre composantes : langue française ; langues étrangères et, le cas échéant, langues régionales ; langages mathématiques, scientifiques et informatiques ; langages des arts et du corps.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b="1" i="1" u="sng">
                <a:solidFill>
                  <a:srgbClr val="000000"/>
                </a:solidFill>
                <a:latin typeface="Calibri" pitchFamily="32" charset="0"/>
                <a:ea typeface="Microsoft YaHei" charset="-122"/>
              </a:rPr>
              <a:t>L'acquisition et la maîtrise de chacun de ces domaines ne peuvent être compensées par celles d'un autre domaine</a:t>
            </a:r>
            <a:r>
              <a:rPr lang="fr-FR" altLang="fr-FR" sz="1100" i="1">
                <a:solidFill>
                  <a:srgbClr val="000000"/>
                </a:solidFill>
                <a:latin typeface="Calibri" pitchFamily="32" charset="0"/>
                <a:ea typeface="Microsoft YaHei" charset="-122"/>
              </a:rPr>
              <a:t>.</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b="1" i="1" u="sng">
                <a:solidFill>
                  <a:srgbClr val="000000"/>
                </a:solidFill>
                <a:latin typeface="Calibri" pitchFamily="32" charset="0"/>
                <a:ea typeface="Microsoft YaHei" charset="-122"/>
              </a:rPr>
              <a:t>Les quatre composantes</a:t>
            </a:r>
            <a:r>
              <a:rPr lang="fr-FR" altLang="fr-FR" sz="1100" b="1" i="1">
                <a:solidFill>
                  <a:srgbClr val="000000"/>
                </a:solidFill>
                <a:latin typeface="Calibri" pitchFamily="32" charset="0"/>
                <a:ea typeface="Microsoft YaHei" charset="-122"/>
              </a:rPr>
              <a:t> </a:t>
            </a:r>
            <a:r>
              <a:rPr lang="fr-FR" altLang="fr-FR" sz="1100" i="1">
                <a:solidFill>
                  <a:srgbClr val="000000"/>
                </a:solidFill>
                <a:latin typeface="Calibri" pitchFamily="32" charset="0"/>
                <a:ea typeface="Microsoft YaHei" charset="-122"/>
              </a:rPr>
              <a:t>du premier domaine, mentionnées dans l'alinéa ci-dessus, </a:t>
            </a:r>
            <a:r>
              <a:rPr lang="fr-FR" altLang="fr-FR" sz="1100" b="1" i="1" u="sng">
                <a:solidFill>
                  <a:srgbClr val="000000"/>
                </a:solidFill>
                <a:latin typeface="Calibri" pitchFamily="32" charset="0"/>
                <a:ea typeface="Microsoft YaHei" charset="-122"/>
              </a:rPr>
              <a:t>ne peuvent être compensées entre elles</a:t>
            </a:r>
            <a:r>
              <a:rPr lang="fr-FR" altLang="fr-FR" sz="1100" i="1">
                <a:solidFill>
                  <a:srgbClr val="000000"/>
                </a:solidFill>
                <a:latin typeface="Calibri" pitchFamily="32" charset="0"/>
                <a:ea typeface="Microsoft YaHei" charset="-122"/>
              </a:rPr>
              <a:t>.</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i="1">
                <a:solidFill>
                  <a:srgbClr val="000000"/>
                </a:solidFill>
                <a:latin typeface="Calibri" pitchFamily="32" charset="0"/>
                <a:ea typeface="Microsoft YaHei" charset="-122"/>
              </a:rPr>
              <a:t>En fin de cycle 4, le </a:t>
            </a:r>
            <a:r>
              <a:rPr lang="fr-FR" altLang="fr-FR" sz="1100" b="1" i="1" u="sng">
                <a:solidFill>
                  <a:srgbClr val="000000"/>
                </a:solidFill>
                <a:latin typeface="Calibri" pitchFamily="32" charset="0"/>
                <a:ea typeface="Microsoft YaHei" charset="-122"/>
              </a:rPr>
              <a:t>diplôme national du brevet atteste la maîtrise du socle commun</a:t>
            </a:r>
            <a:r>
              <a:rPr lang="fr-FR" altLang="fr-FR" sz="1100" i="1">
                <a:solidFill>
                  <a:srgbClr val="000000"/>
                </a:solidFill>
                <a:latin typeface="Calibri" pitchFamily="32" charset="0"/>
                <a:ea typeface="Microsoft YaHei" charset="-122"/>
              </a:rPr>
              <a:t>. </a:t>
            </a:r>
            <a:r>
              <a:rPr lang="fr-FR" altLang="fr-FR" sz="1100">
                <a:solidFill>
                  <a:srgbClr val="000000"/>
                </a:solidFill>
                <a:latin typeface="Calibri" pitchFamily="32" charset="0"/>
                <a:ea typeface="Microsoft YaHei" charset="-122"/>
              </a:rPr>
              <a:t>»</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100">
              <a:solidFill>
                <a:srgbClr val="000000"/>
              </a:solidFill>
              <a:latin typeface="Calibri" pitchFamily="32" charset="0"/>
              <a:ea typeface="Microsoft YaHei" charset="-122"/>
            </a:endParaRP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100">
                <a:solidFill>
                  <a:srgbClr val="000000"/>
                </a:solidFill>
                <a:latin typeface="Calibri" pitchFamily="32" charset="0"/>
                <a:ea typeface="Microsoft YaHei" charset="-122"/>
              </a:rPr>
              <a:t>À la fin de la scolarité obligatoire, les parents disposeront d’un dossier simple d’une trentaine de bulletins.</a:t>
            </a:r>
          </a:p>
        </p:txBody>
      </p:sp>
      <p:sp>
        <p:nvSpPr>
          <p:cNvPr id="9523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84D4E7-06B2-4E71-A18B-77284906E123}" type="slidenum">
              <a:rPr lang="fr-FR" altLang="fr-FR" sz="1200">
                <a:solidFill>
                  <a:srgbClr val="000000"/>
                </a:solidFill>
              </a:rPr>
              <a: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80</a:t>
            </a:fld>
            <a:endParaRPr lang="fr-FR" altLang="fr-FR" sz="1200">
              <a:solidFill>
                <a:srgbClr val="000000"/>
              </a:solidFill>
            </a:endParaRPr>
          </a:p>
        </p:txBody>
      </p:sp>
      <p:sp>
        <p:nvSpPr>
          <p:cNvPr id="95238" name="Espace réservé des notes 1"/>
          <p:cNvSpPr>
            <a:spLocks noGrp="1"/>
          </p:cNvSpPr>
          <p:nvPr>
            <p:ph type="body" idx="1"/>
          </p:nvPr>
        </p:nvSpPr>
        <p:spPr>
          <a:xfrm>
            <a:off x="620688" y="9144000"/>
            <a:ext cx="5483225" cy="4111625"/>
          </a:xfrm>
          <a:noFill/>
          <a:ln/>
        </p:spPr>
        <p:txBody>
          <a:bodyPr/>
          <a:lstStyle/>
          <a:p>
            <a:r>
              <a:rPr lang="fr-FR" sz="1200" kern="1200" dirty="0">
                <a:solidFill>
                  <a:schemeClr val="tx1"/>
                </a:solidFill>
                <a:latin typeface="+mn-lt"/>
                <a:ea typeface="+mn-ea"/>
                <a:cs typeface="+mn-cs"/>
              </a:rPr>
              <a:t>Les 8 champs d’apprentissages :</a:t>
            </a:r>
          </a:p>
          <a:p>
            <a:r>
              <a:rPr lang="fr-FR" sz="1200" kern="1200" dirty="0">
                <a:solidFill>
                  <a:schemeClr val="tx1"/>
                </a:solidFill>
                <a:latin typeface="+mn-lt"/>
                <a:ea typeface="+mn-ea"/>
                <a:cs typeface="+mn-cs"/>
              </a:rPr>
              <a:t>Le domaine 1 (les langages pour penser et communiquer) du socle est divisé en 4 champs.</a:t>
            </a:r>
          </a:p>
          <a:p>
            <a:r>
              <a:rPr lang="fr-FR" sz="1200" kern="1200" dirty="0">
                <a:solidFill>
                  <a:schemeClr val="tx1"/>
                </a:solidFill>
                <a:latin typeface="+mn-lt"/>
                <a:ea typeface="+mn-ea"/>
                <a:cs typeface="+mn-cs"/>
              </a:rPr>
              <a:t>Les 4 autres champs d’apprentissage correspondent aux domaines 2 à 5 du socle.</a:t>
            </a:r>
          </a:p>
          <a:p>
            <a:r>
              <a:rPr lang="fr-FR" sz="1200" kern="1200" dirty="0">
                <a:solidFill>
                  <a:schemeClr val="tx1"/>
                </a:solidFill>
                <a:latin typeface="+mn-lt"/>
                <a:ea typeface="+mn-ea"/>
                <a:cs typeface="+mn-cs"/>
              </a:rPr>
              <a:t>«</a:t>
            </a:r>
            <a:r>
              <a:rPr lang="fr-FR" sz="1200" i="1" kern="1200" dirty="0">
                <a:solidFill>
                  <a:schemeClr val="tx1"/>
                </a:solidFill>
                <a:latin typeface="+mn-lt"/>
                <a:ea typeface="+mn-ea"/>
                <a:cs typeface="+mn-cs"/>
              </a:rPr>
              <a:t> Art. D. 122-3 « Dans le domaine de formation intitulé "les langages pour penser et communiquer", cette évaluation distingue quatre composantes : langue française ; langues étrangères et, le cas échéant, langues régionales ; langages mathématiques, scientifiques et informatiques ; langages des arts et du corps. »</a:t>
            </a:r>
            <a:endParaRPr lang="fr-FR" sz="1200" kern="1200" dirty="0">
              <a:solidFill>
                <a:schemeClr val="tx1"/>
              </a:solidFill>
              <a:latin typeface="+mn-lt"/>
              <a:ea typeface="+mn-ea"/>
              <a:cs typeface="+mn-cs"/>
            </a:endParaRPr>
          </a:p>
          <a:p>
            <a:r>
              <a:rPr lang="fr-FR" sz="1200" b="1" i="1" u="sng" kern="1200" dirty="0">
                <a:solidFill>
                  <a:schemeClr val="tx1"/>
                </a:solidFill>
                <a:latin typeface="+mn-lt"/>
                <a:ea typeface="+mn-ea"/>
                <a:cs typeface="+mn-cs"/>
              </a:rPr>
              <a:t>L'acquisition et la maîtrise de chacun de ces domaines ne peuvent être compensées par celles d'un autre domaine</a:t>
            </a:r>
            <a:r>
              <a:rPr lang="fr-FR" sz="1200" i="1"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r>
              <a:rPr lang="fr-FR" sz="1200" b="1" i="1" u="sng" kern="1200" dirty="0">
                <a:solidFill>
                  <a:schemeClr val="tx1"/>
                </a:solidFill>
                <a:latin typeface="+mn-lt"/>
                <a:ea typeface="+mn-ea"/>
                <a:cs typeface="+mn-cs"/>
              </a:rPr>
              <a:t>Les quatre composantes</a:t>
            </a:r>
            <a:r>
              <a:rPr lang="fr-FR" sz="1200" b="1" i="1" kern="1200" dirty="0">
                <a:solidFill>
                  <a:schemeClr val="tx1"/>
                </a:solidFill>
                <a:latin typeface="+mn-lt"/>
                <a:ea typeface="+mn-ea"/>
                <a:cs typeface="+mn-cs"/>
              </a:rPr>
              <a:t> </a:t>
            </a:r>
            <a:r>
              <a:rPr lang="fr-FR" sz="1200" i="1" kern="1200" dirty="0">
                <a:solidFill>
                  <a:schemeClr val="tx1"/>
                </a:solidFill>
                <a:latin typeface="+mn-lt"/>
                <a:ea typeface="+mn-ea"/>
                <a:cs typeface="+mn-cs"/>
              </a:rPr>
              <a:t>du premier domaine, mentionnées dans l'alinéa ci-dessus, </a:t>
            </a:r>
            <a:r>
              <a:rPr lang="fr-FR" sz="1200" b="1" i="1" u="sng" kern="1200" dirty="0">
                <a:solidFill>
                  <a:schemeClr val="tx1"/>
                </a:solidFill>
                <a:latin typeface="+mn-lt"/>
                <a:ea typeface="+mn-ea"/>
                <a:cs typeface="+mn-cs"/>
              </a:rPr>
              <a:t>ne peuvent être compensées entre elles</a:t>
            </a:r>
            <a:r>
              <a:rPr lang="fr-FR" sz="1200" i="1"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r>
              <a:rPr lang="fr-FR" sz="1200" i="1" kern="1200" dirty="0">
                <a:solidFill>
                  <a:schemeClr val="tx1"/>
                </a:solidFill>
                <a:latin typeface="+mn-lt"/>
                <a:ea typeface="+mn-ea"/>
                <a:cs typeface="+mn-cs"/>
              </a:rPr>
              <a:t>En fin de cycle 4, le </a:t>
            </a:r>
            <a:r>
              <a:rPr lang="fr-FR" sz="1200" b="1" i="1" u="sng" kern="1200" dirty="0">
                <a:solidFill>
                  <a:schemeClr val="tx1"/>
                </a:solidFill>
                <a:latin typeface="+mn-lt"/>
                <a:ea typeface="+mn-ea"/>
                <a:cs typeface="+mn-cs"/>
              </a:rPr>
              <a:t>diplôme national du brevet atteste la maîtrise du socle commun</a:t>
            </a:r>
            <a:r>
              <a:rPr lang="fr-FR" sz="1200" i="1" kern="1200" dirty="0">
                <a:solidFill>
                  <a:schemeClr val="tx1"/>
                </a:solidFill>
                <a:latin typeface="+mn-lt"/>
                <a:ea typeface="+mn-ea"/>
                <a:cs typeface="+mn-cs"/>
              </a:rPr>
              <a:t>. </a:t>
            </a:r>
            <a:r>
              <a:rPr lang="fr-FR" sz="1200" kern="1200" dirty="0">
                <a:solidFill>
                  <a:schemeClr val="tx1"/>
                </a:solidFill>
                <a:latin typeface="+mn-lt"/>
                <a:ea typeface="+mn-ea"/>
                <a:cs typeface="+mn-cs"/>
              </a:rPr>
              <a:t>»</a:t>
            </a:r>
          </a:p>
          <a:p>
            <a:r>
              <a:rPr lang="fr-FR" sz="1200" kern="1200" dirty="0">
                <a:solidFill>
                  <a:schemeClr val="tx1"/>
                </a:solidFill>
                <a:latin typeface="+mn-lt"/>
                <a:ea typeface="+mn-ea"/>
                <a:cs typeface="+mn-cs"/>
              </a:rPr>
              <a:t>À la fin de la scolarité obligatoire, les parents disposeront d’un dossier simple d’une trentaine de bulletins</a:t>
            </a:r>
          </a:p>
          <a:p>
            <a:r>
              <a:rPr lang="fr-FR" sz="1200" kern="1200" dirty="0">
                <a:solidFill>
                  <a:schemeClr val="tx1"/>
                </a:solidFill>
                <a:latin typeface="+mn-lt"/>
                <a:ea typeface="+mn-ea"/>
                <a:cs typeface="+mn-cs"/>
              </a:rPr>
              <a:t> 4 Niveaux de maitrise : Signaler que pour évaluer le degré de maîtrise, il faudra s’appuyer sur certaines compétences transversales.</a:t>
            </a:r>
          </a:p>
          <a:p>
            <a:r>
              <a:rPr lang="fr-FR" sz="1200" kern="1200" dirty="0">
                <a:solidFill>
                  <a:schemeClr val="tx1"/>
                </a:solidFill>
                <a:latin typeface="+mn-lt"/>
                <a:ea typeface="+mn-ea"/>
                <a:cs typeface="+mn-cs"/>
              </a:rPr>
              <a:t> </a:t>
            </a:r>
          </a:p>
          <a:p>
            <a:endParaRPr lang="fr-FR" altLang="fr-FR" dirty="0"/>
          </a:p>
        </p:txBody>
      </p:sp>
    </p:spTree>
    <p:extLst>
      <p:ext uri="{BB962C8B-B14F-4D97-AF65-F5344CB8AC3E}">
        <p14:creationId xmlns:p14="http://schemas.microsoft.com/office/powerpoint/2010/main" val="25455059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2CD20BD-8F43-40CC-8247-E7DBCD599BF0}" type="slidenum">
              <a:rPr lang="fr-FR" altLang="fr-FR" smtClean="0"/>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81</a:t>
            </a:fld>
            <a:endParaRPr lang="fr-FR" altLang="fr-FR"/>
          </a:p>
        </p:txBody>
      </p:sp>
      <p:sp>
        <p:nvSpPr>
          <p:cNvPr id="9625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6260" name="Text Box 2"/>
          <p:cNvSpPr txBox="1">
            <a:spLocks noChangeArrowheads="1"/>
          </p:cNvSpPr>
          <p:nvPr/>
        </p:nvSpPr>
        <p:spPr bwMode="auto">
          <a:xfrm>
            <a:off x="685800" y="4343400"/>
            <a:ext cx="5486400" cy="4114800"/>
          </a:xfrm>
          <a:prstGeom prst="rect">
            <a:avLst/>
          </a:prstGeom>
          <a:noFill/>
          <a:ln w="9525">
            <a:noFill/>
            <a:round/>
            <a:headEnd/>
            <a:tailEnd/>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a:solidFill>
                  <a:srgbClr val="000000"/>
                </a:solidFill>
                <a:latin typeface="Calibri" pitchFamily="32" charset="0"/>
                <a:ea typeface="Microsoft YaHei" charset="-122"/>
              </a:rPr>
              <a:t>Le bulletin périodique est un outil simple et précis. Il indique aux parents les éléments du programme sur lequel leur enfant est évalué.</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a:solidFill>
                  <a:srgbClr val="000000"/>
                </a:solidFill>
                <a:latin typeface="Calibri" pitchFamily="32" charset="0"/>
                <a:ea typeface="Microsoft YaHei" charset="-122"/>
              </a:rPr>
              <a:t>- Au recto, le niveau des élèves par matière (les objectifs notionnels sont ciblés, des commentaires « bienveillants » sont attendus)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a:solidFill>
                  <a:srgbClr val="000000"/>
                </a:solidFill>
                <a:latin typeface="Calibri" pitchFamily="32" charset="0"/>
                <a:ea typeface="Microsoft YaHei" charset="-122"/>
              </a:rPr>
              <a:t>- Au verso, les appréciations générales et les projets menés (une indication claire des attentes quant aux EPI, AP, et Parcours qui sont consignés dans le bulletins)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a:solidFill>
                  <a:srgbClr val="000000"/>
                </a:solidFill>
                <a:latin typeface="Calibri" pitchFamily="32" charset="0"/>
                <a:ea typeface="Microsoft YaHei" charset="-122"/>
              </a:rPr>
              <a:t>Ce modèle national est construit sur un format identique du CP à la 3e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200">
              <a:solidFill>
                <a:srgbClr val="000000"/>
              </a:solidFill>
              <a:latin typeface="Calibri" pitchFamily="32"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b="1" u="sng">
                <a:solidFill>
                  <a:srgbClr val="000000"/>
                </a:solidFill>
                <a:latin typeface="Calibri" pitchFamily="32" charset="0"/>
                <a:ea typeface="Microsoft YaHei" charset="-122"/>
              </a:rPr>
              <a:t>Quid des notes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a:solidFill>
                  <a:srgbClr val="000000"/>
                </a:solidFill>
                <a:latin typeface="Calibri" pitchFamily="32" charset="0"/>
                <a:ea typeface="Microsoft YaHei" charset="-122"/>
              </a:rPr>
              <a:t>Les notes ne sont supprimées ni en primaire, ni au collège.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a:solidFill>
                  <a:srgbClr val="000000"/>
                </a:solidFill>
                <a:latin typeface="Calibri" pitchFamily="32" charset="0"/>
                <a:ea typeface="Microsoft YaHei" charset="-122"/>
              </a:rPr>
              <a:t>La liberté est laissée aux équipes enseignantes. Ainsi, le tiers d’enseignants utilisant encore les notes en primaire pourront poursuivre les exercices notés ; les « collèges sans notes » pourront par ailleurs poursuivre leur expérience.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200">
              <a:solidFill>
                <a:srgbClr val="000000"/>
              </a:solidFill>
              <a:latin typeface="Calibri" pitchFamily="32"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b="1" u="sng">
                <a:solidFill>
                  <a:srgbClr val="000000"/>
                </a:solidFill>
                <a:latin typeface="Calibri" pitchFamily="32" charset="0"/>
                <a:ea typeface="Microsoft YaHei" charset="-122"/>
              </a:rPr>
              <a:t>Quelles données sont conservées par l’Education nationale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200">
                <a:solidFill>
                  <a:srgbClr val="000000"/>
                </a:solidFill>
                <a:latin typeface="Calibri" pitchFamily="32" charset="0"/>
                <a:ea typeface="Microsoft YaHei" charset="-122"/>
              </a:rPr>
              <a:t>Les bulletins périodiques ne sont accessibles par l’Education nationale que pendant la durée du cycle. Seuls les bilans globaux de fin de cycle suivent les élèves jusqu’au terme de leur scolarité au collège.</a:t>
            </a:r>
          </a:p>
        </p:txBody>
      </p:sp>
      <p:sp>
        <p:nvSpPr>
          <p:cNvPr id="9626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12BF85E-CC42-42A8-B564-784AA6E0D3E6}" type="slidenum">
              <a:rPr lang="fr-FR" altLang="fr-FR" sz="1200">
                <a:solidFill>
                  <a:srgbClr val="000000"/>
                </a:solidFill>
              </a:rPr>
              <a: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81</a:t>
            </a:fld>
            <a:endParaRPr lang="fr-FR" altLang="fr-FR" sz="1200">
              <a:solidFill>
                <a:srgbClr val="000000"/>
              </a:solidFill>
            </a:endParaRPr>
          </a:p>
        </p:txBody>
      </p:sp>
      <p:sp>
        <p:nvSpPr>
          <p:cNvPr id="96262" name="Espace réservé des notes 1"/>
          <p:cNvSpPr>
            <a:spLocks noGrp="1"/>
          </p:cNvSpPr>
          <p:nvPr>
            <p:ph type="body" idx="1"/>
          </p:nvPr>
        </p:nvSpPr>
        <p:spPr>
          <a:xfrm>
            <a:off x="692696" y="8892480"/>
            <a:ext cx="5483225" cy="4111625"/>
          </a:xfrm>
          <a:noFill/>
          <a:ln/>
        </p:spPr>
        <p:txBody>
          <a:bodyPr/>
          <a:lstStyle/>
          <a:p>
            <a:r>
              <a:rPr lang="fr-FR" sz="1200" kern="1200" dirty="0">
                <a:solidFill>
                  <a:schemeClr val="tx1"/>
                </a:solidFill>
                <a:latin typeface="+mn-lt"/>
                <a:ea typeface="+mn-ea"/>
                <a:cs typeface="+mn-cs"/>
              </a:rPr>
              <a:t>Le bulletin change</a:t>
            </a:r>
          </a:p>
          <a:p>
            <a:r>
              <a:rPr lang="fr-FR" sz="1200" kern="1200" dirty="0">
                <a:solidFill>
                  <a:schemeClr val="tx1"/>
                </a:solidFill>
                <a:latin typeface="+mn-lt"/>
                <a:ea typeface="+mn-ea"/>
                <a:cs typeface="+mn-cs"/>
              </a:rPr>
              <a:t>L’entrée se fait par les éléments du programme travaillé (connaissances, compétences)</a:t>
            </a:r>
          </a:p>
          <a:p>
            <a:r>
              <a:rPr lang="fr-FR" sz="1200" kern="1200" dirty="0">
                <a:solidFill>
                  <a:schemeClr val="tx1"/>
                </a:solidFill>
                <a:latin typeface="+mn-lt"/>
                <a:ea typeface="+mn-ea"/>
                <a:cs typeface="+mn-cs"/>
              </a:rPr>
              <a:t>Il indique aux parents les éléments du programme sur lequel leur enfant est évalué.</a:t>
            </a:r>
          </a:p>
          <a:p>
            <a:r>
              <a:rPr lang="fr-FR" sz="1200" kern="1200" dirty="0">
                <a:solidFill>
                  <a:schemeClr val="tx1"/>
                </a:solidFill>
                <a:latin typeface="+mn-lt"/>
                <a:ea typeface="+mn-ea"/>
                <a:cs typeface="+mn-cs"/>
              </a:rPr>
              <a:t>- Au recto, le niveau des élèves par matière (les objectifs notionnels sont ciblés, des commentaires « bienveillants » sont attendus)</a:t>
            </a:r>
          </a:p>
          <a:p>
            <a:r>
              <a:rPr lang="fr-FR" sz="1200" kern="1200" dirty="0">
                <a:solidFill>
                  <a:schemeClr val="tx1"/>
                </a:solidFill>
                <a:latin typeface="+mn-lt"/>
                <a:ea typeface="+mn-ea"/>
                <a:cs typeface="+mn-cs"/>
              </a:rPr>
              <a:t>- Au verso, les appréciations générales et les projets menés (une indication claire des attentes quant aux EPI, AP, et Parcours qui sont consignés dans le bulletins)</a:t>
            </a:r>
          </a:p>
          <a:p>
            <a:r>
              <a:rPr lang="fr-FR" sz="1200" kern="1200" dirty="0">
                <a:solidFill>
                  <a:schemeClr val="tx1"/>
                </a:solidFill>
                <a:latin typeface="+mn-lt"/>
                <a:ea typeface="+mn-ea"/>
                <a:cs typeface="+mn-cs"/>
              </a:rPr>
              <a:t>Ce modèle national est construit sur un format identique du CP à la 3e</a:t>
            </a:r>
          </a:p>
          <a:p>
            <a:r>
              <a:rPr lang="fr-FR" sz="1200" b="1" u="sng" kern="1200" dirty="0">
                <a:solidFill>
                  <a:schemeClr val="tx1"/>
                </a:solidFill>
                <a:latin typeface="+mn-lt"/>
                <a:ea typeface="+mn-ea"/>
                <a:cs typeface="+mn-cs"/>
              </a:rPr>
              <a:t>Quid des notes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Les notes ne sont supprimées ni en primaire, ni au collège.</a:t>
            </a:r>
          </a:p>
          <a:p>
            <a:r>
              <a:rPr lang="fr-FR" sz="1200" kern="1200" dirty="0">
                <a:solidFill>
                  <a:schemeClr val="tx1"/>
                </a:solidFill>
                <a:latin typeface="+mn-lt"/>
                <a:ea typeface="+mn-ea"/>
                <a:cs typeface="+mn-cs"/>
              </a:rPr>
              <a:t>La liberté est laissée aux équipes enseignantes. Ainsi, le tiers d’enseignants utilisant encore les notes en primaire pourront poursuivre les exercices notés ; les « collèges sans notes » pourront par ailleurs poursuivre leur expérience.</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Pas de moyenne générale de l’élève</a:t>
            </a:r>
          </a:p>
          <a:p>
            <a:endParaRPr lang="fr-FR" altLang="fr-FR" dirty="0"/>
          </a:p>
        </p:txBody>
      </p:sp>
    </p:spTree>
    <p:extLst>
      <p:ext uri="{BB962C8B-B14F-4D97-AF65-F5344CB8AC3E}">
        <p14:creationId xmlns:p14="http://schemas.microsoft.com/office/powerpoint/2010/main" val="7476857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Limites temporelles et organisationnelles</a:t>
            </a:r>
          </a:p>
          <a:p>
            <a:r>
              <a:rPr lang="fr-FR" dirty="0"/>
              <a:t>Absence</a:t>
            </a:r>
            <a:r>
              <a:rPr lang="fr-FR" baseline="0" dirty="0"/>
              <a:t>  de programme, de structures et d’horaires identifiés.</a:t>
            </a:r>
          </a:p>
          <a:p>
            <a:r>
              <a:rPr lang="fr-FR" baseline="0" dirty="0"/>
              <a:t>Difficulté de faire prendre conscience des bienfaits d’une action sur les élèves sur le long terme.</a:t>
            </a:r>
          </a:p>
          <a:p>
            <a:endParaRPr lang="fr-FR" dirty="0"/>
          </a:p>
        </p:txBody>
      </p:sp>
      <p:sp>
        <p:nvSpPr>
          <p:cNvPr id="4" name="Espace réservé du numéro de diapositive 3"/>
          <p:cNvSpPr>
            <a:spLocks noGrp="1"/>
          </p:cNvSpPr>
          <p:nvPr>
            <p:ph type="sldNum" sz="quarter" idx="10"/>
          </p:nvPr>
        </p:nvSpPr>
        <p:spPr/>
        <p:txBody>
          <a:bodyPr/>
          <a:lstStyle/>
          <a:p>
            <a:fld id="{0A8A5B64-202D-4069-B2F6-60077B4C501D}" type="slidenum">
              <a:rPr lang="fr-FR" smtClean="0"/>
              <a:pPr/>
              <a:t>82</a:t>
            </a:fld>
            <a:endParaRPr lang="fr-FR"/>
          </a:p>
        </p:txBody>
      </p:sp>
    </p:spTree>
    <p:extLst>
      <p:ext uri="{BB962C8B-B14F-4D97-AF65-F5344CB8AC3E}">
        <p14:creationId xmlns:p14="http://schemas.microsoft.com/office/powerpoint/2010/main" val="35456787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Arial" pitchFamily="34" charset="0"/>
              <a:buChar char="•"/>
            </a:pPr>
            <a:r>
              <a:rPr lang="fr-FR" dirty="0"/>
              <a:t>&lt;l’évaluation </a:t>
            </a:r>
            <a:r>
              <a:rPr lang="fr-FR" dirty="0" err="1"/>
              <a:t>diag</a:t>
            </a:r>
            <a:r>
              <a:rPr lang="fr-FR" dirty="0"/>
              <a:t> met en évidence les manques</a:t>
            </a:r>
          </a:p>
          <a:p>
            <a:pPr>
              <a:buFont typeface="Arial" pitchFamily="34" charset="0"/>
              <a:buChar char="•"/>
            </a:pPr>
            <a:r>
              <a:rPr lang="fr-FR" dirty="0"/>
              <a:t>L’évaluation </a:t>
            </a:r>
            <a:r>
              <a:rPr lang="fr-FR" dirty="0" err="1"/>
              <a:t>form</a:t>
            </a:r>
            <a:r>
              <a:rPr lang="fr-FR" dirty="0"/>
              <a:t>: indique les progrès effectués et ceux qu’il reste à faire. </a:t>
            </a:r>
          </a:p>
          <a:p>
            <a:pPr>
              <a:buFont typeface="Arial" pitchFamily="34" charset="0"/>
              <a:buChar char="•"/>
            </a:pPr>
            <a:endParaRPr lang="fr-FR" dirty="0"/>
          </a:p>
          <a:p>
            <a:pPr>
              <a:buFont typeface="Arial" pitchFamily="34" charset="0"/>
              <a:buChar char="•"/>
            </a:pPr>
            <a:endParaRPr lang="fr-FR" dirty="0"/>
          </a:p>
          <a:p>
            <a:pPr>
              <a:buFont typeface="Arial" pitchFamily="34" charset="0"/>
              <a:buChar char="•"/>
            </a:pPr>
            <a:endParaRPr lang="fr-FR" dirty="0"/>
          </a:p>
          <a:p>
            <a:pPr>
              <a:buFont typeface="Arial" pitchFamily="34" charset="0"/>
              <a:buChar char="•"/>
            </a:pPr>
            <a:endParaRPr lang="fr-FR" dirty="0"/>
          </a:p>
          <a:p>
            <a:pPr>
              <a:buFont typeface="Arial" pitchFamily="34" charset="0"/>
              <a:buChar char="•"/>
            </a:pPr>
            <a:r>
              <a:rPr lang="fr-FR" dirty="0"/>
              <a:t> On ne peut pas reprocher à un élève de ne pas savoir quelque chose qu’on ne lui a pas enseigné</a:t>
            </a:r>
          </a:p>
          <a:p>
            <a:pPr>
              <a:buFont typeface="Arial" pitchFamily="34" charset="0"/>
              <a:buChar char="•"/>
            </a:pPr>
            <a:r>
              <a:rPr lang="fr-FR" dirty="0"/>
              <a:t> On ne peut pas évaluer ce qui n’a pas été enseigné ou ce qui n’est pas à leur portée ( exemple pour</a:t>
            </a:r>
            <a:r>
              <a:rPr lang="fr-FR" baseline="0" dirty="0"/>
              <a:t> l’élection des délégués 6</a:t>
            </a:r>
            <a:r>
              <a:rPr lang="fr-FR" baseline="30000" dirty="0"/>
              <a:t>ème</a:t>
            </a:r>
            <a:r>
              <a:rPr lang="fr-FR" baseline="0" dirty="0"/>
              <a:t>: évaluer leur capacité à argumenter à l’oral  sur les raisons du choix de leur candidature alors qu’ils n’ont été que très rarement préparé à cet exercice, est une erreur. Cela met en danger l’élève.</a:t>
            </a:r>
          </a:p>
          <a:p>
            <a:pPr>
              <a:buFont typeface="Arial" pitchFamily="34" charset="0"/>
              <a:buChar char="•"/>
            </a:pPr>
            <a:endParaRPr lang="fr-FR" baseline="0" dirty="0"/>
          </a:p>
          <a:p>
            <a:pPr>
              <a:buFont typeface="Arial" pitchFamily="34" charset="0"/>
              <a:buChar char="•"/>
            </a:pPr>
            <a:r>
              <a:rPr lang="fr-FR" baseline="0" dirty="0"/>
              <a:t> Pour l’élève, connaitre les objectifs de la situation d’apprentissage, et les critères de réussite lui permet de s’impliquer davantage. Les élèves ont le droit de savoir où ils en sont afin de devenir acteurs de leurs progrès.</a:t>
            </a:r>
          </a:p>
          <a:p>
            <a:pPr>
              <a:buFont typeface="Arial" pitchFamily="34" charset="0"/>
              <a:buChar char="•"/>
            </a:pPr>
            <a:endParaRPr lang="fr-FR" baseline="0" dirty="0"/>
          </a:p>
          <a:p>
            <a:pPr>
              <a:buFont typeface="Arial" pitchFamily="34" charset="0"/>
              <a:buChar char="•"/>
            </a:pPr>
            <a:r>
              <a:rPr lang="fr-FR" baseline="0" dirty="0"/>
              <a:t> Renseigner ce livret permet de mesurer le degré d’atteinte et permet d’informer les familles.</a:t>
            </a:r>
          </a:p>
          <a:p>
            <a:pPr>
              <a:buFont typeface="Arial" pitchFamily="34" charset="0"/>
              <a:buChar char="•"/>
            </a:pPr>
            <a:endParaRPr lang="fr-FR" baseline="0" dirty="0"/>
          </a:p>
          <a:p>
            <a:pPr>
              <a:buFont typeface="Arial" pitchFamily="34" charset="0"/>
              <a:buNone/>
            </a:pPr>
            <a:endParaRPr lang="fr-FR" dirty="0"/>
          </a:p>
        </p:txBody>
      </p:sp>
      <p:sp>
        <p:nvSpPr>
          <p:cNvPr id="4" name="Espace réservé du numéro de diapositive 3"/>
          <p:cNvSpPr>
            <a:spLocks noGrp="1"/>
          </p:cNvSpPr>
          <p:nvPr>
            <p:ph type="sldNum" sz="quarter" idx="10"/>
          </p:nvPr>
        </p:nvSpPr>
        <p:spPr/>
        <p:txBody>
          <a:bodyPr/>
          <a:lstStyle/>
          <a:p>
            <a:fld id="{0A8A5B64-202D-4069-B2F6-60077B4C501D}" type="slidenum">
              <a:rPr lang="fr-FR" smtClean="0"/>
              <a:pPr/>
              <a:t>83</a:t>
            </a:fld>
            <a:endParaRPr lang="fr-FR"/>
          </a:p>
        </p:txBody>
      </p:sp>
    </p:spTree>
    <p:extLst>
      <p:ext uri="{BB962C8B-B14F-4D97-AF65-F5344CB8AC3E}">
        <p14:creationId xmlns:p14="http://schemas.microsoft.com/office/powerpoint/2010/main" val="14396141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CPE ne doit pas  se demander que faire sur des situations concrètes pour évaluer</a:t>
            </a:r>
            <a:r>
              <a:rPr lang="fr-FR" baseline="0" dirty="0"/>
              <a:t> les élèves mais plutôt s’interroger sur ce qu’il fait déjà.</a:t>
            </a:r>
          </a:p>
          <a:p>
            <a:r>
              <a:rPr lang="fr-FR" baseline="0" dirty="0"/>
              <a:t>Les élèves doivent être mis dans des situations où ils sont en vraie responsabilité</a:t>
            </a:r>
          </a:p>
          <a:p>
            <a:r>
              <a:rPr lang="fr-FR" baseline="0" dirty="0"/>
              <a:t>Ils doivent avoir des phases de travail en autonomie seuls ou en groupes</a:t>
            </a:r>
          </a:p>
          <a:p>
            <a:r>
              <a:rPr lang="fr-FR" baseline="0" dirty="0"/>
              <a:t>Le travail réalisé doit être valorisé (utilité de la présentation à une partie de la communauté)</a:t>
            </a:r>
          </a:p>
          <a:p>
            <a:endParaRPr lang="fr-FR" dirty="0"/>
          </a:p>
          <a:p>
            <a:r>
              <a:rPr lang="fr-FR" dirty="0"/>
              <a:t>Il est important d’amener les élèves à nommer pour chaque activité:</a:t>
            </a:r>
          </a:p>
          <a:p>
            <a:r>
              <a:rPr lang="fr-FR" dirty="0"/>
              <a:t>« ce que j’ai fait » </a:t>
            </a:r>
            <a:r>
              <a:rPr lang="fr-FR" dirty="0" err="1"/>
              <a:t>contextualisation</a:t>
            </a:r>
            <a:endParaRPr lang="fr-FR" dirty="0"/>
          </a:p>
          <a:p>
            <a:r>
              <a:rPr lang="fr-FR" dirty="0"/>
              <a:t>« ce que j’ai appris » </a:t>
            </a:r>
            <a:r>
              <a:rPr lang="fr-FR" dirty="0" err="1"/>
              <a:t>décontextualisation</a:t>
            </a:r>
            <a:endParaRPr lang="fr-FR" dirty="0"/>
          </a:p>
          <a:p>
            <a:r>
              <a:rPr lang="fr-FR" dirty="0"/>
              <a:t>« ce que je peux réutiliser et dans quelle situation « </a:t>
            </a:r>
            <a:r>
              <a:rPr lang="fr-FR" dirty="0" err="1"/>
              <a:t>recontextualisation</a:t>
            </a:r>
            <a:r>
              <a:rPr lang="fr-FR" dirty="0"/>
              <a:t> »</a:t>
            </a:r>
          </a:p>
        </p:txBody>
      </p:sp>
      <p:sp>
        <p:nvSpPr>
          <p:cNvPr id="4" name="Espace réservé du numéro de diapositive 3"/>
          <p:cNvSpPr>
            <a:spLocks noGrp="1"/>
          </p:cNvSpPr>
          <p:nvPr>
            <p:ph type="sldNum" sz="quarter" idx="10"/>
          </p:nvPr>
        </p:nvSpPr>
        <p:spPr/>
        <p:txBody>
          <a:bodyPr/>
          <a:lstStyle/>
          <a:p>
            <a:fld id="{0A8A5B64-202D-4069-B2F6-60077B4C501D}" type="slidenum">
              <a:rPr lang="fr-FR" smtClean="0"/>
              <a:pPr/>
              <a:t>84</a:t>
            </a:fld>
            <a:endParaRPr lang="fr-FR"/>
          </a:p>
        </p:txBody>
      </p:sp>
    </p:spTree>
    <p:extLst>
      <p:ext uri="{BB962C8B-B14F-4D97-AF65-F5344CB8AC3E}">
        <p14:creationId xmlns:p14="http://schemas.microsoft.com/office/powerpoint/2010/main" val="4695936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Important d’associer l’élève à</a:t>
            </a:r>
            <a:r>
              <a:rPr lang="fr-FR" baseline="0" dirty="0"/>
              <a:t> l’évaluation. Il doit comprendre pourquoi il a réussi ou non.</a:t>
            </a:r>
          </a:p>
          <a:p>
            <a:endParaRPr lang="fr-FR" baseline="0" dirty="0"/>
          </a:p>
          <a:p>
            <a:r>
              <a:rPr lang="fr-FR" baseline="0" dirty="0"/>
              <a:t>Tout au long de l’année ou de la scolarité d’un élève on évalue différentes composantes de la même compétence. C’est en travaillant sur des composantes différentes que l’on construit progressivement  la compétence.</a:t>
            </a:r>
          </a:p>
          <a:p>
            <a:endParaRPr lang="fr-FR" dirty="0"/>
          </a:p>
          <a:p>
            <a:r>
              <a:rPr lang="fr-FR" dirty="0"/>
              <a:t>Penser les modalités de l’évaluation</a:t>
            </a:r>
          </a:p>
          <a:p>
            <a:r>
              <a:rPr lang="fr-FR" dirty="0"/>
              <a:t> Evaluer les réussites</a:t>
            </a:r>
          </a:p>
        </p:txBody>
      </p:sp>
      <p:sp>
        <p:nvSpPr>
          <p:cNvPr id="4" name="Espace réservé du numéro de diapositive 3"/>
          <p:cNvSpPr>
            <a:spLocks noGrp="1"/>
          </p:cNvSpPr>
          <p:nvPr>
            <p:ph type="sldNum" sz="quarter" idx="10"/>
          </p:nvPr>
        </p:nvSpPr>
        <p:spPr/>
        <p:txBody>
          <a:bodyPr/>
          <a:lstStyle/>
          <a:p>
            <a:fld id="{0A8A5B64-202D-4069-B2F6-60077B4C501D}" type="slidenum">
              <a:rPr lang="fr-FR" smtClean="0"/>
              <a:pPr/>
              <a:t>85</a:t>
            </a:fld>
            <a:endParaRPr lang="fr-FR"/>
          </a:p>
        </p:txBody>
      </p:sp>
    </p:spTree>
    <p:extLst>
      <p:ext uri="{BB962C8B-B14F-4D97-AF65-F5344CB8AC3E}">
        <p14:creationId xmlns:p14="http://schemas.microsoft.com/office/powerpoint/2010/main" val="29316978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88</a:t>
            </a:fld>
            <a:endParaRPr lang="fr-FR"/>
          </a:p>
        </p:txBody>
      </p:sp>
    </p:spTree>
    <p:extLst>
      <p:ext uri="{BB962C8B-B14F-4D97-AF65-F5344CB8AC3E}">
        <p14:creationId xmlns:p14="http://schemas.microsoft.com/office/powerpoint/2010/main" val="37369634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Cela suppose de véritables interactions entre l’éducatif et le pédagogique, une implication des CPE sur le champ des apprentissages interdisciplinaires et des enseignants sur le champ éducatif.</a:t>
            </a:r>
          </a:p>
          <a:p>
            <a:r>
              <a:rPr lang="fr-FR" dirty="0"/>
              <a:t>La pédagogie doit être vivante, les valeurs doivent être vécues</a:t>
            </a: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89</a:t>
            </a:fld>
            <a:endParaRPr lang="fr-FR"/>
          </a:p>
        </p:txBody>
      </p:sp>
    </p:spTree>
    <p:extLst>
      <p:ext uri="{BB962C8B-B14F-4D97-AF65-F5344CB8AC3E}">
        <p14:creationId xmlns:p14="http://schemas.microsoft.com/office/powerpoint/2010/main" val="1721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400549"/>
            <a:ext cx="5486400" cy="4284663"/>
          </a:xfrm>
        </p:spPr>
        <p:txBody>
          <a:bodyPr/>
          <a:lstStyle/>
          <a:p>
            <a:r>
              <a:rPr lang="fr-FR" sz="1200" b="1" kern="1200" dirty="0">
                <a:solidFill>
                  <a:schemeClr val="tx1"/>
                </a:solidFill>
                <a:latin typeface="+mn-lt"/>
                <a:ea typeface="+mn-ea"/>
                <a:cs typeface="+mn-cs"/>
              </a:rPr>
              <a:t>Les objectifs: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accomplir avec succès sa scolarité quelle que soit la voie choisie (générale, technologique ou professionnelle)</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poursuivre sa formation</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construire son avenir personnel et professionnel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réussir sa vie en société où ils vivront et participeront comme citoyens à son évolution</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Nous sommes donc sur des objectifs de formation et de socialisation</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Cette culture commune doit: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ouvrir à la connaissance, </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former le jugement critique</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fournir une éducation générale fondée sur des valeurs qui permettent de vivre dans une société tolérante, de liberté</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Développer les capacités de compréhension, création, imagination et action</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 Favoriser le développement physique et cognitif</a:t>
            </a:r>
            <a:endParaRPr lang="fr-FR" sz="1200" kern="1200" dirty="0">
              <a:solidFill>
                <a:schemeClr val="tx1"/>
              </a:solidFill>
              <a:latin typeface="+mn-lt"/>
              <a:ea typeface="+mn-ea"/>
              <a:cs typeface="+mn-cs"/>
            </a:endParaRPr>
          </a:p>
          <a:p>
            <a:pPr lvl="0"/>
            <a:r>
              <a:rPr lang="fr-FR" sz="1200" b="1" kern="1200" dirty="0">
                <a:solidFill>
                  <a:schemeClr val="tx1"/>
                </a:solidFill>
                <a:latin typeface="+mn-lt"/>
                <a:ea typeface="+mn-ea"/>
                <a:cs typeface="+mn-cs"/>
              </a:rPr>
              <a:t>Engager les élèves dans des activités scolaires en leur donnant les moyens d’agir, d’échanger avec autrui, de conquérir leur autonomie et d’</a:t>
            </a:r>
            <a:r>
              <a:rPr lang="fr-FR" sz="1200" b="1" kern="1200" dirty="0" err="1">
                <a:solidFill>
                  <a:schemeClr val="tx1"/>
                </a:solidFill>
                <a:latin typeface="+mn-lt"/>
                <a:ea typeface="+mn-ea"/>
                <a:cs typeface="+mn-cs"/>
              </a:rPr>
              <a:t>excercer</a:t>
            </a:r>
            <a:r>
              <a:rPr lang="fr-FR" sz="1200" b="1" kern="1200" dirty="0">
                <a:solidFill>
                  <a:schemeClr val="tx1"/>
                </a:solidFill>
                <a:latin typeface="+mn-lt"/>
                <a:ea typeface="+mn-ea"/>
                <a:cs typeface="+mn-cs"/>
              </a:rPr>
              <a:t> ainsi progressivement leur liberté et leur statut de citoyen responsable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Un des grands objectifs: réduire la corrélation entre la réussite scolaire et la réussite sociale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Or, en France nous avons encore du chemin à faire. Les dernières enquêtes PISA montrent que l’écart se creuse.</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8</a:t>
            </a:fld>
            <a:endParaRPr lang="fr-FR"/>
          </a:p>
        </p:txBody>
      </p:sp>
    </p:spTree>
    <p:extLst>
      <p:ext uri="{BB962C8B-B14F-4D97-AF65-F5344CB8AC3E}">
        <p14:creationId xmlns:p14="http://schemas.microsoft.com/office/powerpoint/2010/main" val="25825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latin typeface="+mn-lt"/>
                <a:ea typeface="+mn-ea"/>
                <a:cs typeface="+mn-cs"/>
              </a:rPr>
              <a:t>Une culture commune</a:t>
            </a:r>
          </a:p>
          <a:p>
            <a:r>
              <a:rPr lang="fr-FR" sz="1200" kern="1200" dirty="0">
                <a:solidFill>
                  <a:schemeClr val="tx1"/>
                </a:solidFill>
                <a:latin typeface="+mn-lt"/>
                <a:ea typeface="+mn-ea"/>
                <a:cs typeface="+mn-cs"/>
              </a:rPr>
              <a:t>Fondée sur les connaissances et compétences indispensables, qui leur permettront</a:t>
            </a:r>
          </a:p>
          <a:p>
            <a:pPr lvl="0"/>
            <a:r>
              <a:rPr lang="fr-FR" sz="1200" kern="1200" dirty="0">
                <a:solidFill>
                  <a:schemeClr val="tx1"/>
                </a:solidFill>
                <a:latin typeface="+mn-lt"/>
                <a:ea typeface="+mn-ea"/>
                <a:cs typeface="+mn-cs"/>
              </a:rPr>
              <a:t>de s'épanouir personnellement, </a:t>
            </a:r>
          </a:p>
          <a:p>
            <a:pPr lvl="0"/>
            <a:r>
              <a:rPr lang="fr-FR" sz="1200" kern="1200" dirty="0">
                <a:solidFill>
                  <a:schemeClr val="tx1"/>
                </a:solidFill>
                <a:latin typeface="+mn-lt"/>
                <a:ea typeface="+mn-ea"/>
                <a:cs typeface="+mn-cs"/>
              </a:rPr>
              <a:t>de développer leur sociabilité, </a:t>
            </a:r>
          </a:p>
          <a:p>
            <a:pPr lvl="0"/>
            <a:r>
              <a:rPr lang="fr-FR" sz="1200" kern="1200" dirty="0">
                <a:solidFill>
                  <a:schemeClr val="tx1"/>
                </a:solidFill>
                <a:latin typeface="+mn-lt"/>
                <a:ea typeface="+mn-ea"/>
                <a:cs typeface="+mn-cs"/>
              </a:rPr>
              <a:t>de réussir la suite de leur parcours de formation, </a:t>
            </a:r>
          </a:p>
          <a:p>
            <a:pPr lvl="0"/>
            <a:r>
              <a:rPr lang="fr-FR" sz="1200" kern="1200" dirty="0">
                <a:solidFill>
                  <a:schemeClr val="tx1"/>
                </a:solidFill>
                <a:latin typeface="+mn-lt"/>
                <a:ea typeface="+mn-ea"/>
                <a:cs typeface="+mn-cs"/>
              </a:rPr>
              <a:t>de s'insérer dans la société où ils vivront </a:t>
            </a:r>
          </a:p>
          <a:p>
            <a:pPr lvl="0"/>
            <a:r>
              <a:rPr lang="fr-FR" sz="1200" kern="1200" dirty="0">
                <a:solidFill>
                  <a:schemeClr val="tx1"/>
                </a:solidFill>
                <a:latin typeface="+mn-lt"/>
                <a:ea typeface="+mn-ea"/>
                <a:cs typeface="+mn-cs"/>
              </a:rPr>
              <a:t> de participer, comme citoyens, à son évolution.</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Cette culture commune doit: </a:t>
            </a:r>
          </a:p>
          <a:p>
            <a:pPr lvl="0"/>
            <a:r>
              <a:rPr lang="fr-FR" sz="1200" kern="1200" dirty="0">
                <a:solidFill>
                  <a:schemeClr val="tx1"/>
                </a:solidFill>
                <a:latin typeface="+mn-lt"/>
                <a:ea typeface="+mn-ea"/>
                <a:cs typeface="+mn-cs"/>
              </a:rPr>
              <a:t> ouvrir à la connaissance, </a:t>
            </a:r>
          </a:p>
          <a:p>
            <a:pPr lvl="0"/>
            <a:r>
              <a:rPr lang="fr-FR" sz="1200" kern="1200" dirty="0">
                <a:solidFill>
                  <a:schemeClr val="tx1"/>
                </a:solidFill>
                <a:latin typeface="+mn-lt"/>
                <a:ea typeface="+mn-ea"/>
                <a:cs typeface="+mn-cs"/>
              </a:rPr>
              <a:t> former le jugement critique</a:t>
            </a:r>
          </a:p>
          <a:p>
            <a:pPr lvl="0"/>
            <a:r>
              <a:rPr lang="fr-FR" sz="1200" kern="1200" dirty="0">
                <a:solidFill>
                  <a:schemeClr val="tx1"/>
                </a:solidFill>
                <a:latin typeface="+mn-lt"/>
                <a:ea typeface="+mn-ea"/>
                <a:cs typeface="+mn-cs"/>
              </a:rPr>
              <a:t> fournir une éducation générale fondée sur des valeurs qui permettent de vivre dans une société tolérante, de liberté</a:t>
            </a:r>
          </a:p>
          <a:p>
            <a:pPr lvl="0"/>
            <a:r>
              <a:rPr lang="fr-FR" sz="1200" kern="1200" dirty="0">
                <a:solidFill>
                  <a:schemeClr val="tx1"/>
                </a:solidFill>
                <a:latin typeface="+mn-lt"/>
                <a:ea typeface="+mn-ea"/>
                <a:cs typeface="+mn-cs"/>
              </a:rPr>
              <a:t>Développer les capacités de compréhension, création, imagination et action</a:t>
            </a:r>
          </a:p>
          <a:p>
            <a:pPr lvl="0"/>
            <a:r>
              <a:rPr lang="fr-FR" sz="1200" kern="1200" dirty="0">
                <a:solidFill>
                  <a:schemeClr val="tx1"/>
                </a:solidFill>
                <a:latin typeface="+mn-lt"/>
                <a:ea typeface="+mn-ea"/>
                <a:cs typeface="+mn-cs"/>
              </a:rPr>
              <a:t> Favoriser le développement physique et cognitif</a:t>
            </a:r>
          </a:p>
          <a:p>
            <a:pPr lvl="0"/>
            <a:r>
              <a:rPr lang="fr-FR" sz="1200" kern="1200" dirty="0">
                <a:solidFill>
                  <a:schemeClr val="tx1"/>
                </a:solidFill>
                <a:latin typeface="+mn-lt"/>
                <a:ea typeface="+mn-ea"/>
                <a:cs typeface="+mn-cs"/>
              </a:rPr>
              <a:t>Engager les élèves dans des activités scolaires en leur donnant les moyens d’agir, d’échanger avec autrui, de conquérir leur autonomie et d’exercer ainsi progressivement leur liberté et leur statut de citoyen responsable</a:t>
            </a: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09CB0B8-01FB-4E8B-8B1D-131DFC7D0DEE}" type="slidenum">
              <a:rPr lang="fr-FR" smtClean="0"/>
              <a:pPr/>
              <a:t>9</a:t>
            </a:fld>
            <a:endParaRPr lang="fr-FR"/>
          </a:p>
        </p:txBody>
      </p:sp>
    </p:spTree>
    <p:extLst>
      <p:ext uri="{BB962C8B-B14F-4D97-AF65-F5344CB8AC3E}">
        <p14:creationId xmlns:p14="http://schemas.microsoft.com/office/powerpoint/2010/main" val="1951177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ai.ly/x2neac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ai.ly/x2nebh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ai.ly/x2nfeu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ai.ly/x2nebz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ai.ly/x2mw9f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rezi.com/w3iqeaozchnf/?utm_campaign=share&amp;utm_medium=copy&amp;rc=ex0shar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c.cx/4iGh"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powtoon.com/embed/b4O1mIhkcdL/" TargetMode="External"/><Relationship Id="rId3" Type="http://schemas.openxmlformats.org/officeDocument/2006/relationships/hyperlink" Target="discriminations%20autoevaluation%20&#233;l&#232;ve.docx" TargetMode="External"/><Relationship Id="rId7" Type="http://schemas.openxmlformats.org/officeDocument/2006/relationships/hyperlink" Target="http://powtoon.com/embed/erQiMPVtg09/" TargetMode="External"/><Relationship Id="rId2" Type="http://schemas.openxmlformats.org/officeDocument/2006/relationships/hyperlink" Target="projet%20discriminations%202015.docx" TargetMode="External"/><Relationship Id="rId1" Type="http://schemas.openxmlformats.org/officeDocument/2006/relationships/slideLayout" Target="../slideLayouts/slideLayout2.xml"/><Relationship Id="rId6" Type="http://schemas.openxmlformats.org/officeDocument/2006/relationships/hyperlink" Target="http://powtoon.com/embed/fB7DzjYbtXI/" TargetMode="External"/><Relationship Id="rId5" Type="http://schemas.openxmlformats.org/officeDocument/2006/relationships/hyperlink" Target="http://powtoon.com/embed/dWOqhtdMlVx/" TargetMode="External"/><Relationship Id="rId10" Type="http://schemas.openxmlformats.org/officeDocument/2006/relationships/hyperlink" Target="https://www.powtoon.com/show/gmV5RM9BHjA/untitled1/" TargetMode="External"/><Relationship Id="rId4" Type="http://schemas.openxmlformats.org/officeDocument/2006/relationships/hyperlink" Target="lutte%20contre%20les%20discriminations%20questionnaire.docx" TargetMode="External"/><Relationship Id="rId9" Type="http://schemas.openxmlformats.org/officeDocument/2006/relationships/hyperlink" Target="http://powtoon.com/embed/fOYTlU5Avj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fiche_stephanie_laicit&#233;.doc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la&#239;cit&#233;%20autoevaluation%20&#233;l&#232;ve.docx" TargetMode="External"/><Relationship Id="rId4" Type="http://schemas.openxmlformats.org/officeDocument/2006/relationships/hyperlink" Target="Projet%20la&#239;cit&#233;%20crtit&#232;res%20de%20r&#233;ussite.doc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fiche_stephanie_des%20mots%20pour%20te%20dire.doc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des%20mots%20pour%20te%20dire%20%20autoevaluation%20eleves%20(R&#233;cup&#233;r&#233;).docx" TargetMode="External"/><Relationship Id="rId4" Type="http://schemas.openxmlformats.org/officeDocument/2006/relationships/hyperlink" Target="des%20mots%20pour%20te%20dire_%20crit&#232;res%20de%20r&#233;ussite.doc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powtoon.com/presentoons/eVmM9vR1p8W/edi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fiche%20_action_passe_muraille_et_ouvre_moi_ta_porte.doc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passe_muraille%20autoevaluation%20eleves.docx" TargetMode="External"/><Relationship Id="rId4" Type="http://schemas.openxmlformats.org/officeDocument/2006/relationships/hyperlink" Target="critere_reussitepasse_muraille_2.docx"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neurosup.fr/La_neuroeducation.Z.ht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youtu.be/aOcpR8K0VR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youtu.be/57hotR9avvc" TargetMode="External"/><Relationship Id="rId4" Type="http://schemas.openxmlformats.org/officeDocument/2006/relationships/hyperlink" Target="le%20processus%20de%20m&#233;morisation.pdf"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C:\Users\St&#233;phanie\Desktop\socle%20commun%20de%20connaissances.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powtoon.com/show/dPkqdUIsBAP/essai-formation-cpe"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dirty="0"/>
              <a:t/>
            </a:r>
            <a:br>
              <a:rPr lang="fr-FR" sz="4400" dirty="0"/>
            </a:br>
            <a:r>
              <a:rPr lang="fr-FR" sz="4400" dirty="0"/>
              <a:t/>
            </a:r>
            <a:br>
              <a:rPr lang="fr-FR" sz="4400" dirty="0"/>
            </a:br>
            <a:r>
              <a:rPr lang="fr-FR" sz="4000" dirty="0"/>
              <a:t>Champs d’intervention des CPE dans la réforme du collège</a:t>
            </a:r>
          </a:p>
        </p:txBody>
      </p:sp>
    </p:spTree>
    <p:extLst>
      <p:ext uri="{BB962C8B-B14F-4D97-AF65-F5344CB8AC3E}">
        <p14:creationId xmlns:p14="http://schemas.microsoft.com/office/powerpoint/2010/main" val="225566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Le nouveau socle commun-organisation</a:t>
            </a:r>
            <a:endParaRPr lang="fr-FR" dirty="0"/>
          </a:p>
        </p:txBody>
      </p:sp>
      <p:sp>
        <p:nvSpPr>
          <p:cNvPr id="3" name="Espace réservé du contenu 2"/>
          <p:cNvSpPr>
            <a:spLocks noGrp="1"/>
          </p:cNvSpPr>
          <p:nvPr>
            <p:ph idx="1"/>
          </p:nvPr>
        </p:nvSpPr>
        <p:spPr>
          <a:xfrm>
            <a:off x="1171834" y="2569289"/>
            <a:ext cx="9601196" cy="3318936"/>
          </a:xfrm>
        </p:spPr>
        <p:txBody>
          <a:bodyPr/>
          <a:lstStyle/>
          <a:p>
            <a:r>
              <a:rPr lang="fr-FR" dirty="0"/>
              <a:t>Chaque domaine requiert la contribution de plusieurs disciplines</a:t>
            </a:r>
          </a:p>
          <a:p>
            <a:r>
              <a:rPr lang="fr-FR" dirty="0"/>
              <a:t>Les 5 domaines ne se déclinent pas séparément</a:t>
            </a:r>
          </a:p>
          <a:p>
            <a:r>
              <a:rPr lang="fr-FR" dirty="0"/>
              <a:t>Dans chaque domaine:</a:t>
            </a:r>
          </a:p>
          <a:p>
            <a:pPr lvl="2"/>
            <a:r>
              <a:rPr lang="fr-FR" dirty="0"/>
              <a:t>Définition globale du domaine</a:t>
            </a:r>
          </a:p>
          <a:p>
            <a:pPr lvl="2"/>
            <a:r>
              <a:rPr lang="fr-FR" dirty="0"/>
              <a:t>Définition des objectifs de connaissances et de compétences</a:t>
            </a:r>
          </a:p>
          <a:p>
            <a:pPr lvl="2"/>
            <a:r>
              <a:rPr lang="fr-FR" dirty="0"/>
              <a:t>Mise en perspective des champs d’activités correspondants et qui souligne le </a:t>
            </a:r>
            <a:r>
              <a:rPr lang="fr-FR" dirty="0" err="1"/>
              <a:t>caractèrev</a:t>
            </a:r>
            <a:r>
              <a:rPr lang="fr-FR" dirty="0"/>
              <a:t> transversal des différents domaines</a:t>
            </a:r>
          </a:p>
        </p:txBody>
      </p:sp>
    </p:spTree>
    <p:extLst>
      <p:ext uri="{BB962C8B-B14F-4D97-AF65-F5344CB8AC3E}">
        <p14:creationId xmlns:p14="http://schemas.microsoft.com/office/powerpoint/2010/main" val="280249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Domaine 1</a:t>
            </a:r>
          </a:p>
        </p:txBody>
      </p:sp>
      <p:sp>
        <p:nvSpPr>
          <p:cNvPr id="3" name="Espace réservé du contenu 2"/>
          <p:cNvSpPr>
            <a:spLocks noGrp="1"/>
          </p:cNvSpPr>
          <p:nvPr>
            <p:ph idx="1"/>
          </p:nvPr>
        </p:nvSpPr>
        <p:spPr/>
        <p:txBody>
          <a:bodyPr/>
          <a:lstStyle/>
          <a:p>
            <a:pPr marL="0" indent="0">
              <a:buNone/>
            </a:pPr>
            <a:r>
              <a:rPr lang="fr-FR" dirty="0"/>
              <a:t>Apprentissage de la langue française, scientifique, langues vivantes, langage informatique, artistique, physique et sportif.</a:t>
            </a:r>
          </a:p>
          <a:p>
            <a:pPr marL="0" indent="0" algn="ctr">
              <a:buNone/>
            </a:pPr>
            <a:r>
              <a:rPr lang="fr-FR" b="1" dirty="0">
                <a:hlinkClick r:id="rId3"/>
              </a:rPr>
              <a:t>http://dai.ly/x2neach</a:t>
            </a:r>
            <a:endParaRPr lang="fr-FR" b="1" dirty="0"/>
          </a:p>
          <a:p>
            <a:pPr marL="0" indent="0" algn="ctr">
              <a:buNone/>
            </a:pPr>
            <a:endParaRPr lang="fr-FR" b="1" dirty="0"/>
          </a:p>
          <a:p>
            <a:pPr algn="ctr"/>
            <a:endParaRPr lang="fr-FR" dirty="0"/>
          </a:p>
        </p:txBody>
      </p:sp>
    </p:spTree>
    <p:extLst>
      <p:ext uri="{BB962C8B-B14F-4D97-AF65-F5344CB8AC3E}">
        <p14:creationId xmlns:p14="http://schemas.microsoft.com/office/powerpoint/2010/main" val="2857302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Domaine 2</a:t>
            </a:r>
          </a:p>
        </p:txBody>
      </p:sp>
      <p:sp>
        <p:nvSpPr>
          <p:cNvPr id="3" name="Espace réservé du contenu 2"/>
          <p:cNvSpPr>
            <a:spLocks noGrp="1"/>
          </p:cNvSpPr>
          <p:nvPr>
            <p:ph idx="1"/>
          </p:nvPr>
        </p:nvSpPr>
        <p:spPr/>
        <p:txBody>
          <a:bodyPr/>
          <a:lstStyle/>
          <a:p>
            <a:r>
              <a:rPr lang="fr-FR" dirty="0">
                <a:hlinkClick r:id="rId3"/>
              </a:rPr>
              <a:t>http://dai.ly/x2nebhe</a:t>
            </a:r>
            <a:endParaRPr lang="fr-FR" dirty="0"/>
          </a:p>
          <a:p>
            <a:endParaRPr lang="fr-FR" dirty="0"/>
          </a:p>
          <a:p>
            <a:pPr marL="0" indent="0">
              <a:buNone/>
            </a:pPr>
            <a:r>
              <a:rPr lang="fr-FR" dirty="0"/>
              <a:t> L’introduction des méthodes et outils pour apprendre(apport des  neurosciences) est une nouveauté importante </a:t>
            </a:r>
            <a:r>
              <a:rPr lang="fr-FR" b="1" dirty="0"/>
              <a:t>pour lutter contre les inégalités</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355153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Domaine 3</a:t>
            </a:r>
          </a:p>
        </p:txBody>
      </p:sp>
      <p:sp>
        <p:nvSpPr>
          <p:cNvPr id="3" name="Espace réservé du contenu 2"/>
          <p:cNvSpPr>
            <a:spLocks noGrp="1"/>
          </p:cNvSpPr>
          <p:nvPr>
            <p:ph idx="1"/>
          </p:nvPr>
        </p:nvSpPr>
        <p:spPr/>
        <p:txBody>
          <a:bodyPr/>
          <a:lstStyle/>
          <a:p>
            <a:r>
              <a:rPr lang="fr-FR" dirty="0">
                <a:hlinkClick r:id="rId3"/>
              </a:rPr>
              <a:t>http://dai.ly/x2nfeul</a:t>
            </a:r>
            <a:endParaRPr lang="fr-FR" dirty="0"/>
          </a:p>
          <a:p>
            <a:endParaRPr lang="fr-FR" dirty="0"/>
          </a:p>
          <a:p>
            <a:pPr marL="0" indent="0">
              <a:buNone/>
            </a:pPr>
            <a:r>
              <a:rPr lang="fr-FR" dirty="0"/>
              <a:t>Une conception de la formation morale et civique des élèves respectueuse des choix perso et des responsabilités individuelles.</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1829416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Domaine 4</a:t>
            </a:r>
          </a:p>
        </p:txBody>
      </p:sp>
      <p:sp>
        <p:nvSpPr>
          <p:cNvPr id="3" name="Espace réservé du contenu 2"/>
          <p:cNvSpPr>
            <a:spLocks noGrp="1"/>
          </p:cNvSpPr>
          <p:nvPr>
            <p:ph idx="1"/>
          </p:nvPr>
        </p:nvSpPr>
        <p:spPr/>
        <p:txBody>
          <a:bodyPr/>
          <a:lstStyle/>
          <a:p>
            <a:r>
              <a:rPr lang="fr-FR" dirty="0">
                <a:hlinkClick r:id="rId3"/>
              </a:rPr>
              <a:t>http://dai.ly/x2nebz1</a:t>
            </a:r>
            <a:endParaRPr lang="fr-FR" dirty="0"/>
          </a:p>
          <a:p>
            <a:endParaRPr lang="fr-FR" dirty="0"/>
          </a:p>
          <a:p>
            <a:r>
              <a:rPr lang="fr-FR" dirty="0"/>
              <a:t>Centré sur l’approche scientifique et technique de la terre et de l’univers. </a:t>
            </a:r>
          </a:p>
          <a:p>
            <a:endParaRPr lang="fr-FR" dirty="0"/>
          </a:p>
        </p:txBody>
      </p:sp>
    </p:spTree>
    <p:extLst>
      <p:ext uri="{BB962C8B-B14F-4D97-AF65-F5344CB8AC3E}">
        <p14:creationId xmlns:p14="http://schemas.microsoft.com/office/powerpoint/2010/main" val="3240054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Domaine 5</a:t>
            </a:r>
          </a:p>
        </p:txBody>
      </p:sp>
      <p:sp>
        <p:nvSpPr>
          <p:cNvPr id="3" name="Espace réservé du contenu 2"/>
          <p:cNvSpPr>
            <a:spLocks noGrp="1"/>
          </p:cNvSpPr>
          <p:nvPr>
            <p:ph idx="1"/>
          </p:nvPr>
        </p:nvSpPr>
        <p:spPr/>
        <p:txBody>
          <a:bodyPr>
            <a:normAutofit/>
          </a:bodyPr>
          <a:lstStyle/>
          <a:p>
            <a:r>
              <a:rPr lang="fr-FR" dirty="0">
                <a:hlinkClick r:id="rId3"/>
              </a:rPr>
              <a:t>http://dai.ly/x2mw9fd</a:t>
            </a:r>
            <a:endParaRPr lang="fr-FR" dirty="0"/>
          </a:p>
          <a:p>
            <a:endParaRPr lang="fr-FR" dirty="0"/>
          </a:p>
          <a:p>
            <a:pPr marL="0" indent="0">
              <a:buNone/>
            </a:pPr>
            <a:r>
              <a:rPr lang="fr-FR" dirty="0"/>
              <a:t> Consacré à la compréhension des sociétés dans le temps et l’espace, à l’interprétation des productions culturelles, à la connaissance du monde contemporain. </a:t>
            </a:r>
          </a:p>
          <a:p>
            <a:endParaRPr lang="fr-FR" dirty="0"/>
          </a:p>
          <a:p>
            <a:endParaRPr lang="fr-FR" dirty="0"/>
          </a:p>
        </p:txBody>
      </p:sp>
    </p:spTree>
    <p:extLst>
      <p:ext uri="{BB962C8B-B14F-4D97-AF65-F5344CB8AC3E}">
        <p14:creationId xmlns:p14="http://schemas.microsoft.com/office/powerpoint/2010/main" val="158505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La place de la vie scolaire dans ce nouveau socle</a:t>
            </a:r>
          </a:p>
        </p:txBody>
      </p:sp>
      <p:sp>
        <p:nvSpPr>
          <p:cNvPr id="3" name="Espace réservé du contenu 2"/>
          <p:cNvSpPr>
            <a:spLocks noGrp="1"/>
          </p:cNvSpPr>
          <p:nvPr>
            <p:ph idx="1"/>
          </p:nvPr>
        </p:nvSpPr>
        <p:spPr/>
        <p:txBody>
          <a:bodyPr>
            <a:normAutofit/>
          </a:bodyPr>
          <a:lstStyle/>
          <a:p>
            <a:r>
              <a:rPr lang="fr-FR" dirty="0"/>
              <a:t>La définition de la vie scolaire « placer les adolescents dans les meilleures conditions de vie individuelle et collective, de réussite scolaire et d’épanouissement personnel » est au cœur de ce nouveau socle</a:t>
            </a:r>
          </a:p>
          <a:p>
            <a:r>
              <a:rPr lang="fr-FR" dirty="0"/>
              <a:t> Ce socle permet au CPE de sortir de l’implicite sur la question de l’évaluation</a:t>
            </a:r>
          </a:p>
          <a:p>
            <a:r>
              <a:rPr lang="fr-FR" dirty="0"/>
              <a:t>Réussir à la réussite de tous en refusant les exclusions et les discriminations</a:t>
            </a:r>
          </a:p>
          <a:p>
            <a:r>
              <a:rPr lang="fr-FR" dirty="0"/>
              <a:t>Permettre à tous les élèves de développer tout leur potentiel</a:t>
            </a:r>
          </a:p>
        </p:txBody>
      </p:sp>
    </p:spTree>
    <p:extLst>
      <p:ext uri="{BB962C8B-B14F-4D97-AF65-F5344CB8AC3E}">
        <p14:creationId xmlns:p14="http://schemas.microsoft.com/office/powerpoint/2010/main" val="192635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Une continuité parce qu’il permet de</a:t>
            </a:r>
            <a:r>
              <a:rPr lang="fr-FR" dirty="0"/>
              <a:t>…</a:t>
            </a:r>
          </a:p>
        </p:txBody>
      </p:sp>
      <p:sp>
        <p:nvSpPr>
          <p:cNvPr id="3" name="Espace réservé du contenu 2"/>
          <p:cNvSpPr>
            <a:spLocks noGrp="1"/>
          </p:cNvSpPr>
          <p:nvPr>
            <p:ph idx="1"/>
          </p:nvPr>
        </p:nvSpPr>
        <p:spPr/>
        <p:txBody>
          <a:bodyPr>
            <a:normAutofit fontScale="92500" lnSpcReduction="20000"/>
          </a:bodyPr>
          <a:lstStyle/>
          <a:p>
            <a:r>
              <a:rPr lang="fr-FR" dirty="0"/>
              <a:t>Mieux faire face à la difficulté de certains élèves</a:t>
            </a:r>
          </a:p>
          <a:p>
            <a:r>
              <a:rPr lang="fr-FR" dirty="0"/>
              <a:t>Mieux gérer l’hétérogénéité de la classe (différenciation pédagogique)</a:t>
            </a:r>
          </a:p>
          <a:p>
            <a:r>
              <a:rPr lang="fr-FR" dirty="0"/>
              <a:t>Construire des compétences chez tous les élèves y compris ceux qui sont en réussite</a:t>
            </a:r>
          </a:p>
          <a:p>
            <a:r>
              <a:rPr lang="fr-FR" dirty="0"/>
              <a:t>Faire rayonner chaque discipline en montrant sa contribution à une formation élargie comportant des objectifs transversaux</a:t>
            </a:r>
          </a:p>
          <a:p>
            <a:r>
              <a:rPr lang="fr-FR" dirty="0"/>
              <a:t>Réduire la corrélation entre réussite scolaire et origine sociale</a:t>
            </a:r>
          </a:p>
          <a:p>
            <a:r>
              <a:rPr lang="fr-FR" dirty="0"/>
              <a:t>Renforcer la motivation intrinsèque des élèves</a:t>
            </a:r>
          </a:p>
          <a:p>
            <a:r>
              <a:rPr lang="fr-FR" dirty="0"/>
              <a:t>Améliorer le climat de la classe et de l’établissement</a:t>
            </a:r>
          </a:p>
        </p:txBody>
      </p:sp>
    </p:spTree>
    <p:extLst>
      <p:ext uri="{BB962C8B-B14F-4D97-AF65-F5344CB8AC3E}">
        <p14:creationId xmlns:p14="http://schemas.microsoft.com/office/powerpoint/2010/main" val="3479293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764704"/>
            <a:ext cx="8229600" cy="1143000"/>
          </a:xfrm>
        </p:spPr>
        <p:txBody>
          <a:bodyPr>
            <a:normAutofit fontScale="90000"/>
          </a:bodyPr>
          <a:lstStyle/>
          <a:p>
            <a:pPr algn="ctr"/>
            <a:r>
              <a:rPr lang="fr-FR" b="1" dirty="0"/>
              <a:t>Rappel de définition: </a:t>
            </a:r>
            <a:br>
              <a:rPr lang="fr-FR" b="1" dirty="0"/>
            </a:br>
            <a:r>
              <a:rPr lang="fr-FR" b="1" dirty="0"/>
              <a:t>Une compétence</a:t>
            </a:r>
          </a:p>
        </p:txBody>
      </p:sp>
      <p:sp>
        <p:nvSpPr>
          <p:cNvPr id="3" name="Espace réservé du contenu 2"/>
          <p:cNvSpPr>
            <a:spLocks noGrp="1"/>
          </p:cNvSpPr>
          <p:nvPr>
            <p:ph idx="1"/>
          </p:nvPr>
        </p:nvSpPr>
        <p:spPr>
          <a:solidFill>
            <a:schemeClr val="accent1">
              <a:lumMod val="40000"/>
              <a:lumOff val="60000"/>
            </a:schemeClr>
          </a:solidFill>
          <a:ln>
            <a:solidFill>
              <a:srgbClr val="C00000"/>
            </a:solidFill>
          </a:ln>
        </p:spPr>
        <p:txBody>
          <a:bodyPr/>
          <a:lstStyle/>
          <a:p>
            <a:pPr algn="just">
              <a:buNone/>
            </a:pPr>
            <a:endParaRPr lang="fr-FR" b="1" dirty="0"/>
          </a:p>
          <a:p>
            <a:pPr algn="just">
              <a:buNone/>
            </a:pPr>
            <a:r>
              <a:rPr lang="fr-FR" b="1" dirty="0"/>
              <a:t>De Philippe PERRENOUD</a:t>
            </a:r>
            <a:r>
              <a:rPr lang="fr-FR" dirty="0"/>
              <a:t> : « La notion de compétence désignera ici une capacité de mobiliser diverses ressources cognitives (des connaissances, des capacités) pour faire face à une situation, résoudre un problème, prendre une décision. Les compétences ne remplacent pas les savoirs, elles s'y adossent, elles en font des outils pour décider et agir. »</a:t>
            </a:r>
          </a:p>
          <a:p>
            <a:pPr algn="just">
              <a:buNone/>
            </a:pPr>
            <a:r>
              <a:rPr lang="fr-FR" dirty="0"/>
              <a:t>« une aptitude à maîtriser une famille de situations et de processus complexes en agissant à bon escient. » </a:t>
            </a:r>
          </a:p>
        </p:txBody>
      </p:sp>
    </p:spTree>
    <p:extLst>
      <p:ext uri="{BB962C8B-B14F-4D97-AF65-F5344CB8AC3E}">
        <p14:creationId xmlns:p14="http://schemas.microsoft.com/office/powerpoint/2010/main" val="161909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332656"/>
            <a:ext cx="8219256" cy="1296144"/>
          </a:xfrm>
        </p:spPr>
        <p:txBody>
          <a:bodyPr>
            <a:normAutofit fontScale="90000"/>
          </a:bodyPr>
          <a:lstStyle/>
          <a:p>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b="1" dirty="0"/>
              <a:t>Exemple : Pour la maîtrise de la langue</a:t>
            </a:r>
            <a:br>
              <a:rPr lang="fr-FR" b="1" dirty="0"/>
            </a:br>
            <a:r>
              <a:rPr lang="fr-FR" dirty="0"/>
              <a:t/>
            </a:r>
            <a:br>
              <a:rPr lang="fr-FR" dirty="0"/>
            </a:br>
            <a:r>
              <a:rPr lang="fr-FR" dirty="0"/>
              <a:t/>
            </a:r>
            <a:br>
              <a:rPr lang="fr-FR" dirty="0"/>
            </a:br>
            <a:r>
              <a:rPr lang="fr-FR" dirty="0"/>
              <a:t/>
            </a:r>
            <a:br>
              <a:rPr lang="fr-FR" dirty="0"/>
            </a:br>
            <a:r>
              <a:rPr lang="fr-FR" sz="4000" b="1" dirty="0"/>
              <a:t/>
            </a:r>
            <a:br>
              <a:rPr lang="fr-FR" sz="4000" b="1" dirty="0"/>
            </a:br>
            <a:r>
              <a:rPr lang="fr-FR" sz="4000" b="1" dirty="0"/>
              <a:t/>
            </a:r>
            <a:br>
              <a:rPr lang="fr-FR" sz="4000" b="1" dirty="0"/>
            </a:br>
            <a:r>
              <a:rPr lang="fr-FR" sz="4000" b="1" dirty="0"/>
              <a:t/>
            </a:r>
            <a:br>
              <a:rPr lang="fr-FR" sz="4000" b="1" dirty="0"/>
            </a:br>
            <a:endParaRPr lang="fr-FR" dirty="0"/>
          </a:p>
        </p:txBody>
      </p:sp>
      <p:sp>
        <p:nvSpPr>
          <p:cNvPr id="3" name="Espace réservé du contenu 2"/>
          <p:cNvSpPr>
            <a:spLocks noGrp="1"/>
          </p:cNvSpPr>
          <p:nvPr>
            <p:ph idx="1"/>
          </p:nvPr>
        </p:nvSpPr>
        <p:spPr>
          <a:xfrm>
            <a:off x="2986087" y="2514599"/>
            <a:ext cx="6739756" cy="3486151"/>
          </a:xfrm>
          <a:solidFill>
            <a:schemeClr val="accent1">
              <a:lumMod val="40000"/>
              <a:lumOff val="60000"/>
            </a:schemeClr>
          </a:solidFill>
          <a:ln>
            <a:solidFill>
              <a:srgbClr val="C00000"/>
            </a:solidFill>
          </a:ln>
        </p:spPr>
        <p:txBody>
          <a:bodyPr>
            <a:normAutofit fontScale="85000" lnSpcReduction="10000"/>
          </a:bodyPr>
          <a:lstStyle/>
          <a:p>
            <a:pPr algn="ctr">
              <a:buNone/>
            </a:pPr>
            <a:endParaRPr lang="fr-FR" b="1" dirty="0"/>
          </a:p>
          <a:p>
            <a:pPr algn="ctr">
              <a:buNone/>
            </a:pPr>
            <a:r>
              <a:rPr lang="fr-FR" b="1" dirty="0"/>
              <a:t>Connaissances</a:t>
            </a:r>
          </a:p>
          <a:p>
            <a:pPr algn="ctr">
              <a:buNone/>
            </a:pPr>
            <a:r>
              <a:rPr lang="fr-FR" dirty="0"/>
              <a:t> Connaissances du vocabulaire, de la grammaire, de l’orthographe Permettent de développer des capacités à …</a:t>
            </a:r>
          </a:p>
          <a:p>
            <a:pPr algn="ctr">
              <a:buNone/>
            </a:pPr>
            <a:r>
              <a:rPr lang="fr-FR" b="1" dirty="0"/>
              <a:t>Aptitudes, capacités </a:t>
            </a:r>
          </a:p>
          <a:p>
            <a:pPr algn="ctr">
              <a:buNone/>
            </a:pPr>
            <a:r>
              <a:rPr lang="fr-FR" dirty="0"/>
              <a:t>Capacité d’écrire, de lire, de s’exprimer à l’oral</a:t>
            </a:r>
          </a:p>
          <a:p>
            <a:pPr algn="ctr">
              <a:buNone/>
            </a:pPr>
            <a:r>
              <a:rPr lang="fr-FR" b="1" dirty="0"/>
              <a:t>Attitudes </a:t>
            </a:r>
          </a:p>
          <a:p>
            <a:pPr algn="ctr">
              <a:buNone/>
            </a:pPr>
            <a:r>
              <a:rPr lang="fr-FR" dirty="0"/>
              <a:t>Le goût pour la lecture, l’ouverture au dialogue, la volonté de justesse dans l’expression...</a:t>
            </a:r>
          </a:p>
        </p:txBody>
      </p:sp>
    </p:spTree>
    <p:extLst>
      <p:ext uri="{BB962C8B-B14F-4D97-AF65-F5344CB8AC3E}">
        <p14:creationId xmlns:p14="http://schemas.microsoft.com/office/powerpoint/2010/main" val="255970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0560" y="982133"/>
            <a:ext cx="9136037" cy="723838"/>
          </a:xfrm>
        </p:spPr>
        <p:txBody>
          <a:bodyPr>
            <a:normAutofit fontScale="90000"/>
          </a:bodyPr>
          <a:lstStyle/>
          <a:p>
            <a:r>
              <a:rPr lang="fr-FR" b="1" dirty="0">
                <a:effectLst>
                  <a:outerShdw blurRad="38100" dist="38100" dir="2700000" algn="tl">
                    <a:srgbClr val="000000">
                      <a:alpha val="43137"/>
                    </a:srgbClr>
                  </a:outerShdw>
                </a:effectLst>
              </a:rPr>
              <a:t>Déroulé de la journée de formation</a:t>
            </a:r>
          </a:p>
        </p:txBody>
      </p:sp>
      <p:sp>
        <p:nvSpPr>
          <p:cNvPr id="3" name="Espace réservé du contenu 2"/>
          <p:cNvSpPr>
            <a:spLocks noGrp="1"/>
          </p:cNvSpPr>
          <p:nvPr>
            <p:ph idx="1"/>
          </p:nvPr>
        </p:nvSpPr>
        <p:spPr>
          <a:xfrm>
            <a:off x="1378423" y="2088107"/>
            <a:ext cx="9518173" cy="3787761"/>
          </a:xfrm>
        </p:spPr>
        <p:txBody>
          <a:bodyPr>
            <a:normAutofit fontScale="92500" lnSpcReduction="20000"/>
          </a:bodyPr>
          <a:lstStyle/>
          <a:p>
            <a:pPr marL="0" indent="0">
              <a:buNone/>
            </a:pPr>
            <a:r>
              <a:rPr lang="fr-FR" dirty="0"/>
              <a:t>						</a:t>
            </a:r>
            <a:r>
              <a:rPr lang="fr-FR" sz="3100" b="1" dirty="0"/>
              <a:t>La place du CPE dans</a:t>
            </a:r>
          </a:p>
          <a:p>
            <a:pPr algn="ctr"/>
            <a:r>
              <a:rPr lang="fr-FR" dirty="0"/>
              <a:t> le nouveau collège et son organisation</a:t>
            </a:r>
          </a:p>
          <a:p>
            <a:pPr algn="ctr"/>
            <a:r>
              <a:rPr lang="fr-FR" dirty="0"/>
              <a:t>Le nouveau socle</a:t>
            </a:r>
          </a:p>
          <a:p>
            <a:pPr algn="ctr"/>
            <a:r>
              <a:rPr lang="fr-FR" dirty="0"/>
              <a:t>Les valeurs de la République</a:t>
            </a:r>
          </a:p>
          <a:p>
            <a:pPr algn="ctr"/>
            <a:r>
              <a:rPr lang="fr-FR" dirty="0"/>
              <a:t>Les parcours de l’élève</a:t>
            </a:r>
          </a:p>
          <a:p>
            <a:pPr algn="ctr"/>
            <a:r>
              <a:rPr lang="fr-FR" dirty="0"/>
              <a:t>L’EMC</a:t>
            </a:r>
          </a:p>
          <a:p>
            <a:pPr algn="ctr"/>
            <a:r>
              <a:rPr lang="fr-FR" dirty="0"/>
              <a:t>Les EPI</a:t>
            </a:r>
          </a:p>
          <a:p>
            <a:pPr algn="ctr"/>
            <a:r>
              <a:rPr lang="fr-FR" dirty="0"/>
              <a:t>L’AP</a:t>
            </a:r>
          </a:p>
          <a:p>
            <a:pPr algn="ctr"/>
            <a:r>
              <a:rPr lang="fr-FR" dirty="0"/>
              <a:t>L’évaluation</a:t>
            </a:r>
          </a:p>
        </p:txBody>
      </p:sp>
    </p:spTree>
    <p:extLst>
      <p:ext uri="{BB962C8B-B14F-4D97-AF65-F5344CB8AC3E}">
        <p14:creationId xmlns:p14="http://schemas.microsoft.com/office/powerpoint/2010/main" val="199439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Atelier 1: Evaluer une situation d’apprentissage à travers le prisme du socle</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t>Groupes de 6: 50 minutes</a:t>
            </a:r>
          </a:p>
          <a:p>
            <a:pPr marL="0" indent="0">
              <a:buNone/>
            </a:pPr>
            <a:r>
              <a:rPr lang="fr-FR" dirty="0"/>
              <a:t>Consignes: Pour chaque groupe, vous vous mettrez d’accord sur une situation d’apprentissage que vous avez mise en place avec les élèves.</a:t>
            </a:r>
          </a:p>
          <a:p>
            <a:pPr marL="0" indent="0">
              <a:buNone/>
            </a:pPr>
            <a:r>
              <a:rPr lang="fr-FR" dirty="0"/>
              <a:t>Vous déterminerez alors les domaines du socle qui y sont afférents, les savoirs, savoirs faire et savoir être nécessaires à la construction de la compétence ainsi que les indicateurs de réussite</a:t>
            </a:r>
          </a:p>
          <a:p>
            <a:pPr marL="0" indent="0">
              <a:buNone/>
            </a:pPr>
            <a:r>
              <a:rPr lang="fr-FR" dirty="0"/>
              <a:t>Vous remplirez sur </a:t>
            </a:r>
            <a:r>
              <a:rPr lang="fr-FR" dirty="0" err="1"/>
              <a:t>padlet</a:t>
            </a:r>
            <a:r>
              <a:rPr lang="fr-FR" dirty="0"/>
              <a:t> (si c’est possible car cela demande un accès informatique pour chaque groupe) ou sur tableau ci-joint</a:t>
            </a:r>
          </a:p>
          <a:p>
            <a:pPr marL="0" indent="0">
              <a:buNone/>
            </a:pPr>
            <a:r>
              <a:rPr lang="fr-FR" dirty="0"/>
              <a:t>Restitution par un membre désigné par le groupe </a:t>
            </a:r>
            <a:r>
              <a:rPr lang="fr-FR"/>
              <a:t>: 40 </a:t>
            </a:r>
            <a:r>
              <a:rPr lang="fr-FR" dirty="0"/>
              <a:t>minutes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40645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effectLst>
                  <a:outerShdw blurRad="38100" dist="38100" dir="2700000" algn="tl">
                    <a:srgbClr val="000000">
                      <a:alpha val="43137"/>
                    </a:srgbClr>
                  </a:outerShdw>
                </a:effectLst>
              </a:rPr>
              <a:t>Pour s’emparer de ce nouveau socle: </a:t>
            </a:r>
          </a:p>
        </p:txBody>
      </p:sp>
      <p:sp>
        <p:nvSpPr>
          <p:cNvPr id="3" name="Espace réservé du contenu 2"/>
          <p:cNvSpPr>
            <a:spLocks noGrp="1"/>
          </p:cNvSpPr>
          <p:nvPr>
            <p:ph idx="1"/>
          </p:nvPr>
        </p:nvSpPr>
        <p:spPr/>
        <p:txBody>
          <a:bodyPr/>
          <a:lstStyle/>
          <a:p>
            <a:r>
              <a:rPr lang="fr-FR" dirty="0"/>
              <a:t>Les valeurs de la république</a:t>
            </a:r>
          </a:p>
          <a:p>
            <a:r>
              <a:rPr lang="fr-FR" dirty="0"/>
              <a:t>Les parcours de l’élève</a:t>
            </a:r>
          </a:p>
          <a:p>
            <a:r>
              <a:rPr lang="fr-FR" dirty="0"/>
              <a:t>Le conseil de vie collégienne</a:t>
            </a:r>
          </a:p>
          <a:p>
            <a:r>
              <a:rPr lang="fr-FR" dirty="0"/>
              <a:t>Des nouveaux  ENSEIGNEMENTS (EMC, EPI, AP)</a:t>
            </a:r>
          </a:p>
        </p:txBody>
      </p:sp>
    </p:spTree>
    <p:extLst>
      <p:ext uri="{BB962C8B-B14F-4D97-AF65-F5344CB8AC3E}">
        <p14:creationId xmlns:p14="http://schemas.microsoft.com/office/powerpoint/2010/main" val="84627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effectLst>
                  <a:outerShdw blurRad="38100" dist="38100" dir="2700000" algn="tl">
                    <a:srgbClr val="000000">
                      <a:alpha val="43137"/>
                    </a:srgbClr>
                  </a:outerShdw>
                </a:effectLst>
              </a:rPr>
              <a:t>les valeurs républicaines</a:t>
            </a:r>
          </a:p>
        </p:txBody>
      </p:sp>
      <p:sp>
        <p:nvSpPr>
          <p:cNvPr id="3" name="Espace réservé du contenu 2"/>
          <p:cNvSpPr>
            <a:spLocks noGrp="1"/>
          </p:cNvSpPr>
          <p:nvPr>
            <p:ph idx="1"/>
          </p:nvPr>
        </p:nvSpPr>
        <p:spPr/>
        <p:txBody>
          <a:bodyPr>
            <a:normAutofit fontScale="92500" lnSpcReduction="10000"/>
          </a:bodyPr>
          <a:lstStyle/>
          <a:p>
            <a:r>
              <a:rPr lang="fr-FR" dirty="0"/>
              <a:t> Le contexte des attentats du 7 janvier a mis au grand jour des fractures au sein de l’école, déjà connues, souvent ignorées ou minorées et qui questionnent l’école dans ses missions mêmes.</a:t>
            </a:r>
          </a:p>
          <a:p>
            <a:r>
              <a:rPr lang="fr-FR" dirty="0"/>
              <a:t>Les valeurs de la république sont intégrées au nouveau socle qui assigne à chacun comme mission de préparer les élèves à vivre en société et à devenir des citoyens responsables, conscients des principes et des règles qui fondent notre démocratie</a:t>
            </a:r>
          </a:p>
          <a:p>
            <a:r>
              <a:rPr lang="fr-FR" dirty="0"/>
              <a:t>Chaque discipline participe dans son enseignement à cette mission</a:t>
            </a:r>
          </a:p>
          <a:p>
            <a:r>
              <a:rPr lang="fr-FR" dirty="0"/>
              <a:t>Les actions éducatives sont l’occasion de fédérer les élèves autour de projets encourageant l’autonomie et l’initiative des élèves</a:t>
            </a:r>
          </a:p>
        </p:txBody>
      </p:sp>
    </p:spTree>
    <p:extLst>
      <p:ext uri="{BB962C8B-B14F-4D97-AF65-F5344CB8AC3E}">
        <p14:creationId xmlns:p14="http://schemas.microsoft.com/office/powerpoint/2010/main" val="3557339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1666876" y="646113"/>
            <a:ext cx="8207375" cy="576262"/>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lIns="90000" tIns="45000" rIns="90000" bIns="45000"/>
          <a:lstStyle/>
          <a:p>
            <a:pPr algn="ctr">
              <a:defRPr/>
            </a:pPr>
            <a:r>
              <a:rPr lang="fr-FR" sz="3200" b="1" spc="-1" dirty="0">
                <a:uFill>
                  <a:solidFill>
                    <a:srgbClr val="FFFFFF"/>
                  </a:solidFill>
                </a:uFill>
                <a:latin typeface="Calibri"/>
                <a:ea typeface="DejaVu Sans"/>
              </a:rPr>
              <a:t>Faire partager les valeurs de la République</a:t>
            </a:r>
            <a:endParaRPr dirty="0"/>
          </a:p>
        </p:txBody>
      </p:sp>
      <p:sp>
        <p:nvSpPr>
          <p:cNvPr id="134" name="CustomShape 2"/>
          <p:cNvSpPr/>
          <p:nvPr/>
        </p:nvSpPr>
        <p:spPr>
          <a:xfrm>
            <a:off x="1558132" y="2395538"/>
            <a:ext cx="4122737" cy="3590925"/>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lIns="90000" tIns="45000" rIns="90000" bIns="45000"/>
          <a:lstStyle/>
          <a:p>
            <a:pPr algn="ctr">
              <a:defRPr/>
            </a:pPr>
            <a:r>
              <a:rPr lang="fr-FR" sz="2400" b="1" spc="-1">
                <a:solidFill>
                  <a:srgbClr val="3465A4"/>
                </a:solidFill>
                <a:uFill>
                  <a:solidFill>
                    <a:srgbClr val="FFFFFF"/>
                  </a:solidFill>
                </a:uFill>
                <a:latin typeface="Calibri"/>
                <a:ea typeface="DejaVu Sans"/>
              </a:rPr>
              <a:t>MISSION PREMIÈRE DE L’ÉCOLE </a:t>
            </a:r>
            <a:r>
              <a:rPr lang="fr-FR" sz="2400" spc="-1">
                <a:solidFill>
                  <a:srgbClr val="000000"/>
                </a:solidFill>
                <a:uFill>
                  <a:solidFill>
                    <a:srgbClr val="FFFFFF"/>
                  </a:solidFill>
                </a:uFill>
                <a:latin typeface="Calibri"/>
                <a:ea typeface="DejaVu Sans"/>
              </a:rPr>
              <a:t> </a:t>
            </a:r>
            <a:endParaRPr/>
          </a:p>
          <a:p>
            <a:pPr algn="ctr">
              <a:defRPr/>
            </a:pPr>
            <a:r>
              <a:rPr lang="fr-FR" sz="2600" spc="-1">
                <a:solidFill>
                  <a:srgbClr val="000000"/>
                </a:solidFill>
                <a:uFill>
                  <a:solidFill>
                    <a:srgbClr val="FFFFFF"/>
                  </a:solidFill>
                </a:uFill>
                <a:latin typeface="Calibri"/>
                <a:ea typeface="DejaVu Sans"/>
              </a:rPr>
              <a:t>Pas une priorité parmi d’autres, mais</a:t>
            </a:r>
            <a:r>
              <a:rPr lang="fr-FR" sz="2600" b="1" spc="-1">
                <a:solidFill>
                  <a:srgbClr val="000000"/>
                </a:solidFill>
                <a:uFill>
                  <a:solidFill>
                    <a:srgbClr val="FFFFFF"/>
                  </a:solidFill>
                </a:uFill>
                <a:latin typeface="Calibri"/>
                <a:ea typeface="DejaVu Sans"/>
              </a:rPr>
              <a:t> un élément constitutif </a:t>
            </a:r>
            <a:r>
              <a:rPr lang="fr-FR" sz="2600" spc="-1">
                <a:solidFill>
                  <a:srgbClr val="000000"/>
                </a:solidFill>
                <a:uFill>
                  <a:solidFill>
                    <a:srgbClr val="FFFFFF"/>
                  </a:solidFill>
                </a:uFill>
                <a:latin typeface="Calibri"/>
                <a:ea typeface="DejaVu Sans"/>
              </a:rPr>
              <a:t>de l’identité de l’école et de l’éthique des professionnels de l’éducation nationale. </a:t>
            </a:r>
            <a:endParaRPr/>
          </a:p>
        </p:txBody>
      </p:sp>
      <p:sp>
        <p:nvSpPr>
          <p:cNvPr id="135" name="CustomShape 3"/>
          <p:cNvSpPr/>
          <p:nvPr/>
        </p:nvSpPr>
        <p:spPr>
          <a:xfrm flipH="1">
            <a:off x="3322639" y="1511300"/>
            <a:ext cx="593725" cy="884238"/>
          </a:xfrm>
          <a:custGeom>
            <a:avLst/>
            <a:gdLst/>
            <a:ahLst/>
            <a:cxnLst/>
            <a:rect l="l" t="t" r="r" b="b"/>
            <a:pathLst>
              <a:path w="21601" h="21601">
                <a:moveTo>
                  <a:pt x="0" y="0"/>
                </a:moveTo>
                <a:lnTo>
                  <a:pt x="21600" y="21600"/>
                </a:lnTo>
              </a:path>
            </a:pathLst>
          </a:custGeom>
          <a:noFill/>
          <a:ln>
            <a:solidFill>
              <a:schemeClr val="accent2"/>
            </a:solidFill>
            <a:round/>
            <a:tailEnd type="triangle"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36" name="CustomShape 4"/>
          <p:cNvSpPr/>
          <p:nvPr/>
        </p:nvSpPr>
        <p:spPr>
          <a:xfrm>
            <a:off x="5988051" y="2519363"/>
            <a:ext cx="4462463" cy="3598862"/>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lIns="90000" tIns="45000" rIns="90000" bIns="45000"/>
          <a:lstStyle/>
          <a:p>
            <a:pPr algn="ctr">
              <a:defRPr/>
            </a:pPr>
            <a:r>
              <a:rPr lang="fr-FR" sz="2400" b="1" spc="-1">
                <a:solidFill>
                  <a:srgbClr val="3465A4"/>
                </a:solidFill>
                <a:uFill>
                  <a:solidFill>
                    <a:srgbClr val="FFFFFF"/>
                  </a:solidFill>
                </a:uFill>
                <a:latin typeface="Calibri"/>
                <a:ea typeface="DejaVu Sans"/>
              </a:rPr>
              <a:t>FAIRE ADHÉRER AUX VALEURS </a:t>
            </a:r>
            <a:endParaRPr/>
          </a:p>
          <a:p>
            <a:pPr algn="ctr">
              <a:defRPr/>
            </a:pPr>
            <a:endParaRPr/>
          </a:p>
          <a:p>
            <a:pPr algn="ctr">
              <a:defRPr/>
            </a:pPr>
            <a:r>
              <a:rPr lang="fr-FR" sz="2400" spc="-1">
                <a:solidFill>
                  <a:srgbClr val="000000"/>
                </a:solidFill>
                <a:uFill>
                  <a:solidFill>
                    <a:srgbClr val="FFFFFF"/>
                  </a:solidFill>
                </a:uFill>
                <a:latin typeface="Calibri"/>
                <a:ea typeface="DejaVu Sans"/>
              </a:rPr>
              <a:t>Pas seulement </a:t>
            </a:r>
            <a:r>
              <a:rPr lang="fr-FR" sz="2400" b="1" spc="-1">
                <a:solidFill>
                  <a:srgbClr val="000000"/>
                </a:solidFill>
                <a:uFill>
                  <a:solidFill>
                    <a:srgbClr val="FFFFFF"/>
                  </a:solidFill>
                </a:uFill>
                <a:latin typeface="Calibri"/>
                <a:ea typeface="DejaVu Sans"/>
              </a:rPr>
              <a:t>transmettre l’apprentissage des valeurs,</a:t>
            </a:r>
            <a:r>
              <a:rPr lang="fr-FR" sz="2400" spc="-1">
                <a:solidFill>
                  <a:srgbClr val="000000"/>
                </a:solidFill>
                <a:uFill>
                  <a:solidFill>
                    <a:srgbClr val="FFFFFF"/>
                  </a:solidFill>
                </a:uFill>
                <a:latin typeface="Calibri"/>
                <a:ea typeface="DejaVu Sans"/>
              </a:rPr>
              <a:t> mais faire comprendre leur bien fondé et leur utilité. </a:t>
            </a:r>
            <a:endParaRPr/>
          </a:p>
          <a:p>
            <a:pPr algn="ctr">
              <a:defRPr/>
            </a:pPr>
            <a:r>
              <a:rPr lang="fr-FR" sz="2400" spc="-1">
                <a:solidFill>
                  <a:srgbClr val="000000"/>
                </a:solidFill>
                <a:uFill>
                  <a:solidFill>
                    <a:srgbClr val="FFFFFF"/>
                  </a:solidFill>
                </a:uFill>
                <a:latin typeface="Calibri"/>
                <a:ea typeface="DejaVu Sans"/>
              </a:rPr>
              <a:t>Cela passe par </a:t>
            </a:r>
            <a:r>
              <a:rPr lang="fr-FR" sz="2400" b="1" spc="-1">
                <a:solidFill>
                  <a:srgbClr val="000000"/>
                </a:solidFill>
                <a:uFill>
                  <a:solidFill>
                    <a:srgbClr val="FFFFFF"/>
                  </a:solidFill>
                </a:uFill>
                <a:latin typeface="Calibri"/>
                <a:ea typeface="DejaVu Sans"/>
              </a:rPr>
              <a:t>un engagement</a:t>
            </a:r>
            <a:r>
              <a:rPr lang="fr-FR" sz="2400" spc="-1">
                <a:solidFill>
                  <a:srgbClr val="000000"/>
                </a:solidFill>
                <a:uFill>
                  <a:solidFill>
                    <a:srgbClr val="FFFFFF"/>
                  </a:solidFill>
                </a:uFill>
                <a:latin typeface="Calibri"/>
                <a:ea typeface="DejaVu Sans"/>
              </a:rPr>
              <a:t> de tous les personnels au service de ces valeurs </a:t>
            </a:r>
            <a:endParaRPr/>
          </a:p>
        </p:txBody>
      </p:sp>
      <p:sp>
        <p:nvSpPr>
          <p:cNvPr id="137" name="CustomShape 5"/>
          <p:cNvSpPr/>
          <p:nvPr/>
        </p:nvSpPr>
        <p:spPr>
          <a:xfrm>
            <a:off x="7497763" y="1511300"/>
            <a:ext cx="576262" cy="884238"/>
          </a:xfrm>
          <a:custGeom>
            <a:avLst/>
            <a:gdLst/>
            <a:ahLst/>
            <a:cxnLst/>
            <a:rect l="l" t="t" r="r" b="b"/>
            <a:pathLst>
              <a:path w="21601" h="21601">
                <a:moveTo>
                  <a:pt x="0" y="0"/>
                </a:moveTo>
                <a:lnTo>
                  <a:pt x="21600" y="21600"/>
                </a:lnTo>
              </a:path>
            </a:pathLst>
          </a:custGeom>
          <a:noFill/>
          <a:ln>
            <a:solidFill>
              <a:schemeClr val="accent2"/>
            </a:solidFill>
            <a:round/>
            <a:tailEnd type="triangle"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38" name="CustomShape 6"/>
          <p:cNvSpPr/>
          <p:nvPr/>
        </p:nvSpPr>
        <p:spPr>
          <a:xfrm>
            <a:off x="9156701" y="6418264"/>
            <a:ext cx="822325" cy="287337"/>
          </a:xfrm>
          <a:prstGeom prst="rect">
            <a:avLst/>
          </a:prstGeom>
          <a:solidFill>
            <a:srgbClr val="729FCF"/>
          </a:solidFill>
          <a:ln>
            <a:noFill/>
          </a:ln>
        </p:spPr>
        <p:style>
          <a:lnRef idx="0">
            <a:scrgbClr r="0" g="0" b="0"/>
          </a:lnRef>
          <a:fillRef idx="0">
            <a:scrgbClr r="0" g="0" b="0"/>
          </a:fillRef>
          <a:effectRef idx="0">
            <a:scrgbClr r="0" g="0" b="0"/>
          </a:effectRef>
          <a:fontRef idx="minor"/>
        </p:style>
      </p:sp>
      <p:sp>
        <p:nvSpPr>
          <p:cNvPr id="139" name="CustomShape 7"/>
          <p:cNvSpPr/>
          <p:nvPr/>
        </p:nvSpPr>
        <p:spPr>
          <a:xfrm>
            <a:off x="1739901" y="6165851"/>
            <a:ext cx="8670925" cy="6016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defRPr/>
            </a:pPr>
            <a:r>
              <a:rPr lang="fr-FR" sz="1400" b="1" spc="-1" dirty="0">
                <a:solidFill>
                  <a:srgbClr val="000000"/>
                </a:solidFill>
                <a:uFill>
                  <a:solidFill>
                    <a:srgbClr val="FFFFFF"/>
                  </a:solidFill>
                </a:uFill>
                <a:latin typeface="Calibri"/>
                <a:ea typeface="DejaVu Sans"/>
              </a:rPr>
              <a:t>Consulter la vidéo source : </a:t>
            </a:r>
            <a:r>
              <a:rPr lang="fr-FR" sz="1400" b="1" spc="-1" dirty="0" err="1">
                <a:solidFill>
                  <a:srgbClr val="000000"/>
                </a:solidFill>
                <a:uFill>
                  <a:solidFill>
                    <a:srgbClr val="FFFFFF"/>
                  </a:solidFill>
                </a:uFill>
                <a:latin typeface="Calibri"/>
                <a:ea typeface="DejaVu Sans"/>
              </a:rPr>
              <a:t>Abdennour</a:t>
            </a:r>
            <a:r>
              <a:rPr lang="fr-FR" sz="1400" b="1" spc="-1" dirty="0">
                <a:solidFill>
                  <a:srgbClr val="000000"/>
                </a:solidFill>
                <a:uFill>
                  <a:solidFill>
                    <a:srgbClr val="FFFFFF"/>
                  </a:solidFill>
                </a:uFill>
                <a:latin typeface="Calibri"/>
                <a:ea typeface="DejaVu Sans"/>
              </a:rPr>
              <a:t> BIDAR, philosophe et écrivain, chargé de mission sur la pédagogie de la laïcité au ministère de l'éducation nationale, membre de l'Observatoire de la laïcité</a:t>
            </a:r>
            <a:endParaRPr dirty="0"/>
          </a:p>
        </p:txBody>
      </p:sp>
    </p:spTree>
    <p:extLst>
      <p:ext uri="{BB962C8B-B14F-4D97-AF65-F5344CB8AC3E}">
        <p14:creationId xmlns:p14="http://schemas.microsoft.com/office/powerpoint/2010/main" val="24244533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Comment transmettre ces valeurs ?</a:t>
            </a:r>
          </a:p>
        </p:txBody>
      </p:sp>
      <p:sp>
        <p:nvSpPr>
          <p:cNvPr id="3" name="Espace réservé du contenu 2"/>
          <p:cNvSpPr>
            <a:spLocks noGrp="1"/>
          </p:cNvSpPr>
          <p:nvPr>
            <p:ph idx="1"/>
          </p:nvPr>
        </p:nvSpPr>
        <p:spPr/>
        <p:txBody>
          <a:bodyPr/>
          <a:lstStyle/>
          <a:p>
            <a:endParaRPr lang="fr-FR" dirty="0"/>
          </a:p>
          <a:p>
            <a:endParaRPr lang="fr-FR" dirty="0"/>
          </a:p>
          <a:p>
            <a:pPr algn="ctr"/>
            <a:r>
              <a:rPr lang="fr-FR" dirty="0"/>
              <a:t>En s’appuyant tout d’abord sur le domaine 3 et 5 du socle commun</a:t>
            </a:r>
          </a:p>
        </p:txBody>
      </p:sp>
    </p:spTree>
    <p:extLst>
      <p:ext uri="{BB962C8B-B14F-4D97-AF65-F5344CB8AC3E}">
        <p14:creationId xmlns:p14="http://schemas.microsoft.com/office/powerpoint/2010/main" val="3307215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Comment transmettre ces valeurs ?</a:t>
            </a:r>
          </a:p>
        </p:txBody>
      </p:sp>
      <p:sp>
        <p:nvSpPr>
          <p:cNvPr id="3" name="Espace réservé du contenu 2"/>
          <p:cNvSpPr>
            <a:spLocks noGrp="1"/>
          </p:cNvSpPr>
          <p:nvPr>
            <p:ph idx="1"/>
          </p:nvPr>
        </p:nvSpPr>
        <p:spPr/>
        <p:txBody>
          <a:bodyPr/>
          <a:lstStyle/>
          <a:p>
            <a:endParaRPr lang="fr-FR" dirty="0"/>
          </a:p>
          <a:p>
            <a:endParaRPr lang="fr-FR" dirty="0"/>
          </a:p>
          <a:p>
            <a:pPr algn="ctr"/>
            <a:r>
              <a:rPr lang="fr-FR" dirty="0"/>
              <a:t>En collaborant avec les professeurs documentalistes sur l’EMI</a:t>
            </a:r>
          </a:p>
          <a:p>
            <a:pPr algn="ctr"/>
            <a:endParaRPr lang="fr-FR" dirty="0"/>
          </a:p>
        </p:txBody>
      </p:sp>
      <p:sp>
        <p:nvSpPr>
          <p:cNvPr id="4" name="Rectangle 3"/>
          <p:cNvSpPr/>
          <p:nvPr/>
        </p:nvSpPr>
        <p:spPr>
          <a:xfrm>
            <a:off x="3048000" y="2967335"/>
            <a:ext cx="6096000" cy="923330"/>
          </a:xfrm>
          <a:prstGeom prst="rect">
            <a:avLst/>
          </a:prstGeom>
        </p:spPr>
        <p:txBody>
          <a:bodyPr>
            <a:spAutoFit/>
          </a:bodyPr>
          <a:lstStyle/>
          <a:p>
            <a:r>
              <a:rPr lang="fr-FR" dirty="0">
                <a:hlinkClick r:id="rId3"/>
              </a:rPr>
              <a:t>http://prezi.com/w3iqeaozchnf/?utm_campaign=share&amp;utm_medium=copy&amp;rc=ex0share</a:t>
            </a:r>
            <a:r>
              <a:rPr lang="fr-FR" dirty="0"/>
              <a:t/>
            </a:r>
            <a:br>
              <a:rPr lang="fr-FR" dirty="0"/>
            </a:br>
            <a:endParaRPr lang="fr-FR" dirty="0"/>
          </a:p>
        </p:txBody>
      </p:sp>
    </p:spTree>
    <p:extLst>
      <p:ext uri="{BB962C8B-B14F-4D97-AF65-F5344CB8AC3E}">
        <p14:creationId xmlns:p14="http://schemas.microsoft.com/office/powerpoint/2010/main" val="1090182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Comment transmettre ces valeurs ?</a:t>
            </a:r>
          </a:p>
        </p:txBody>
      </p:sp>
      <p:sp>
        <p:nvSpPr>
          <p:cNvPr id="3" name="Espace réservé du contenu 2"/>
          <p:cNvSpPr>
            <a:spLocks noGrp="1"/>
          </p:cNvSpPr>
          <p:nvPr>
            <p:ph idx="1"/>
          </p:nvPr>
        </p:nvSpPr>
        <p:spPr/>
        <p:txBody>
          <a:bodyPr/>
          <a:lstStyle/>
          <a:p>
            <a:endParaRPr lang="fr-FR" dirty="0"/>
          </a:p>
          <a:p>
            <a:endParaRPr lang="fr-FR" dirty="0"/>
          </a:p>
          <a:p>
            <a:pPr algn="ctr"/>
            <a:r>
              <a:rPr lang="fr-FR" dirty="0"/>
              <a:t>En s’appuyant sur les différents parcours de l’élève</a:t>
            </a:r>
          </a:p>
        </p:txBody>
      </p:sp>
    </p:spTree>
    <p:extLst>
      <p:ext uri="{BB962C8B-B14F-4D97-AF65-F5344CB8AC3E}">
        <p14:creationId xmlns:p14="http://schemas.microsoft.com/office/powerpoint/2010/main" val="3012120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CustomShape 18"/>
          <p:cNvSpPr>
            <a:spLocks noChangeArrowheads="1"/>
          </p:cNvSpPr>
          <p:nvPr/>
        </p:nvSpPr>
        <p:spPr bwMode="auto">
          <a:xfrm>
            <a:off x="4044950" y="2828927"/>
            <a:ext cx="4029075" cy="1797050"/>
          </a:xfrm>
          <a:prstGeom prst="ellipse">
            <a:avLst/>
          </a:prstGeom>
          <a:solidFill>
            <a:srgbClr val="EEEEEE"/>
          </a:solidFill>
          <a:ln w="9525">
            <a:solidFill>
              <a:srgbClr val="3465A4"/>
            </a:solidFill>
            <a:round/>
            <a:headEnd/>
            <a:tailEnd/>
          </a:ln>
        </p:spPr>
        <p:txBody>
          <a:bodyPr wrap="none" lIns="90000" tIns="45000" rIns="90000" bIns="45000" anchor="ctr"/>
          <a:lstStyle/>
          <a:p>
            <a:pPr algn="ctr"/>
            <a:r>
              <a:rPr lang="fr-FR" sz="2800" b="1" dirty="0">
                <a:solidFill>
                  <a:srgbClr val="333399"/>
                </a:solidFill>
                <a:latin typeface="Calibri" pitchFamily="34" charset="0"/>
              </a:rPr>
              <a:t>Le parcours citoyen</a:t>
            </a:r>
            <a:endParaRPr lang="fr-FR" sz="2800" dirty="0"/>
          </a:p>
        </p:txBody>
      </p:sp>
      <p:sp>
        <p:nvSpPr>
          <p:cNvPr id="46085" name="CustomShape 19"/>
          <p:cNvSpPr>
            <a:spLocks noChangeArrowheads="1"/>
          </p:cNvSpPr>
          <p:nvPr/>
        </p:nvSpPr>
        <p:spPr bwMode="auto">
          <a:xfrm>
            <a:off x="9156700" y="6419851"/>
            <a:ext cx="820738" cy="284163"/>
          </a:xfrm>
          <a:prstGeom prst="rect">
            <a:avLst/>
          </a:prstGeom>
          <a:solidFill>
            <a:srgbClr val="729FCF"/>
          </a:solidFill>
          <a:ln w="9525">
            <a:noFill/>
            <a:miter lim="800000"/>
            <a:headEnd/>
            <a:tailEnd/>
          </a:ln>
        </p:spPr>
        <p:txBody>
          <a:bodyPr/>
          <a:lstStyle/>
          <a:p>
            <a:endParaRPr lang="fr-FR"/>
          </a:p>
        </p:txBody>
      </p:sp>
      <p:sp>
        <p:nvSpPr>
          <p:cNvPr id="46087" name="CustomShape 1"/>
          <p:cNvSpPr>
            <a:spLocks noChangeArrowheads="1"/>
          </p:cNvSpPr>
          <p:nvPr/>
        </p:nvSpPr>
        <p:spPr bwMode="auto">
          <a:xfrm>
            <a:off x="2324102" y="1484711"/>
            <a:ext cx="2138362" cy="909637"/>
          </a:xfrm>
          <a:prstGeom prst="rect">
            <a:avLst/>
          </a:prstGeom>
          <a:solidFill>
            <a:srgbClr val="EEEEEE"/>
          </a:solidFill>
          <a:ln w="9525">
            <a:noFill/>
            <a:miter lim="800000"/>
            <a:headEnd/>
            <a:tailEnd/>
          </a:ln>
        </p:spPr>
        <p:txBody>
          <a:bodyPr lIns="90000" tIns="45000" rIns="90000" bIns="45000"/>
          <a:lstStyle/>
          <a:p>
            <a:pPr algn="ctr"/>
            <a:r>
              <a:rPr lang="fr-FR" dirty="0">
                <a:solidFill>
                  <a:srgbClr val="000000"/>
                </a:solidFill>
                <a:latin typeface="Calibri" pitchFamily="34" charset="0"/>
              </a:rPr>
              <a:t>L’éducation aux médias et à l’information (EMI)</a:t>
            </a:r>
            <a:endParaRPr lang="fr-FR" dirty="0"/>
          </a:p>
        </p:txBody>
      </p:sp>
      <p:cxnSp>
        <p:nvCxnSpPr>
          <p:cNvPr id="9" name="Connecteur droit avec flèche 8"/>
          <p:cNvCxnSpPr/>
          <p:nvPr/>
        </p:nvCxnSpPr>
        <p:spPr>
          <a:xfrm flipH="1" flipV="1">
            <a:off x="4551363" y="2493169"/>
            <a:ext cx="263525" cy="3151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089" name="CustomShape 4"/>
          <p:cNvSpPr>
            <a:spLocks noChangeArrowheads="1"/>
          </p:cNvSpPr>
          <p:nvPr/>
        </p:nvSpPr>
        <p:spPr bwMode="auto">
          <a:xfrm>
            <a:off x="7248525" y="1167606"/>
            <a:ext cx="1830388" cy="909637"/>
          </a:xfrm>
          <a:prstGeom prst="rect">
            <a:avLst/>
          </a:prstGeom>
          <a:solidFill>
            <a:srgbClr val="EEEEEE"/>
          </a:solidFill>
          <a:ln w="9525">
            <a:noFill/>
            <a:miter lim="800000"/>
            <a:headEnd/>
            <a:tailEnd/>
          </a:ln>
        </p:spPr>
        <p:txBody>
          <a:bodyPr lIns="90000" tIns="45000" rIns="90000" bIns="45000"/>
          <a:lstStyle/>
          <a:p>
            <a:pPr algn="ctr"/>
            <a:r>
              <a:rPr lang="fr-FR" dirty="0">
                <a:solidFill>
                  <a:srgbClr val="000000"/>
                </a:solidFill>
                <a:latin typeface="Calibri" pitchFamily="34" charset="0"/>
              </a:rPr>
              <a:t>L’enseignement moral et civique</a:t>
            </a:r>
            <a:endParaRPr lang="fr-FR" dirty="0"/>
          </a:p>
        </p:txBody>
      </p:sp>
      <p:cxnSp>
        <p:nvCxnSpPr>
          <p:cNvPr id="12" name="Connecteur droit avec flèche 11"/>
          <p:cNvCxnSpPr/>
          <p:nvPr/>
        </p:nvCxnSpPr>
        <p:spPr>
          <a:xfrm>
            <a:off x="10056813" y="638175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7073901" y="2493169"/>
            <a:ext cx="498474" cy="54213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092" name="CustomShape 5"/>
          <p:cNvSpPr>
            <a:spLocks noChangeArrowheads="1"/>
          </p:cNvSpPr>
          <p:nvPr/>
        </p:nvSpPr>
        <p:spPr bwMode="auto">
          <a:xfrm>
            <a:off x="9233052" y="2711450"/>
            <a:ext cx="1784349" cy="1657349"/>
          </a:xfrm>
          <a:prstGeom prst="rect">
            <a:avLst/>
          </a:prstGeom>
          <a:solidFill>
            <a:srgbClr val="EEEEEE"/>
          </a:solidFill>
          <a:ln w="9525">
            <a:noFill/>
            <a:miter lim="800000"/>
            <a:headEnd/>
            <a:tailEnd/>
          </a:ln>
        </p:spPr>
        <p:txBody>
          <a:bodyPr lIns="90000" tIns="45000" rIns="90000" bIns="45000"/>
          <a:lstStyle/>
          <a:p>
            <a:pPr algn="ctr"/>
            <a:r>
              <a:rPr lang="fr-FR" dirty="0"/>
              <a:t>La participation des élèves à la vie sociale de l’établissement et de son environnement</a:t>
            </a:r>
          </a:p>
        </p:txBody>
      </p:sp>
      <p:cxnSp>
        <p:nvCxnSpPr>
          <p:cNvPr id="15" name="Connecteur droit avec flèche 14"/>
          <p:cNvCxnSpPr/>
          <p:nvPr/>
        </p:nvCxnSpPr>
        <p:spPr>
          <a:xfrm>
            <a:off x="8040688" y="3644900"/>
            <a:ext cx="57626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094" name="CustomShape 13"/>
          <p:cNvSpPr>
            <a:spLocks noChangeArrowheads="1"/>
          </p:cNvSpPr>
          <p:nvPr/>
        </p:nvSpPr>
        <p:spPr bwMode="auto">
          <a:xfrm>
            <a:off x="7946172" y="5060951"/>
            <a:ext cx="2890838" cy="911225"/>
          </a:xfrm>
          <a:prstGeom prst="rect">
            <a:avLst/>
          </a:prstGeom>
          <a:solidFill>
            <a:srgbClr val="EEEEEE"/>
          </a:solidFill>
          <a:ln w="9525">
            <a:noFill/>
            <a:miter lim="800000"/>
            <a:headEnd/>
            <a:tailEnd/>
          </a:ln>
        </p:spPr>
        <p:txBody>
          <a:bodyPr lIns="90000" tIns="45000" rIns="90000" bIns="45000"/>
          <a:lstStyle/>
          <a:p>
            <a:pPr algn="ctr"/>
            <a:r>
              <a:rPr lang="fr-FR" dirty="0"/>
              <a:t>Formation au jugement, à l’argumentation, au débat</a:t>
            </a:r>
          </a:p>
        </p:txBody>
      </p:sp>
      <p:cxnSp>
        <p:nvCxnSpPr>
          <p:cNvPr id="17" name="Connecteur droit avec flèche 16"/>
          <p:cNvCxnSpPr/>
          <p:nvPr/>
        </p:nvCxnSpPr>
        <p:spPr>
          <a:xfrm>
            <a:off x="7248525" y="4508500"/>
            <a:ext cx="647700" cy="4333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096" name="CustomShape 16"/>
          <p:cNvSpPr>
            <a:spLocks noChangeArrowheads="1"/>
          </p:cNvSpPr>
          <p:nvPr/>
        </p:nvSpPr>
        <p:spPr bwMode="auto">
          <a:xfrm>
            <a:off x="5016501" y="5516564"/>
            <a:ext cx="2085975" cy="636587"/>
          </a:xfrm>
          <a:prstGeom prst="rect">
            <a:avLst/>
          </a:prstGeom>
          <a:solidFill>
            <a:srgbClr val="EEEEEE"/>
          </a:solidFill>
          <a:ln w="9525">
            <a:noFill/>
            <a:miter lim="800000"/>
            <a:headEnd/>
            <a:tailEnd/>
          </a:ln>
        </p:spPr>
        <p:txBody>
          <a:bodyPr lIns="90000" tIns="45000" rIns="90000" bIns="45000"/>
          <a:lstStyle/>
          <a:p>
            <a:pPr algn="ctr"/>
            <a:r>
              <a:rPr lang="fr-FR" dirty="0">
                <a:solidFill>
                  <a:srgbClr val="000000"/>
                </a:solidFill>
                <a:latin typeface="Calibri" pitchFamily="34" charset="0"/>
              </a:rPr>
              <a:t>Ateliers philos</a:t>
            </a:r>
            <a:endParaRPr lang="fr-FR" dirty="0"/>
          </a:p>
        </p:txBody>
      </p:sp>
      <p:cxnSp>
        <p:nvCxnSpPr>
          <p:cNvPr id="20" name="Connecteur droit avec flèche 19"/>
          <p:cNvCxnSpPr/>
          <p:nvPr/>
        </p:nvCxnSpPr>
        <p:spPr>
          <a:xfrm>
            <a:off x="6096000" y="4652964"/>
            <a:ext cx="0" cy="7207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098" name="CustomShape 12"/>
          <p:cNvSpPr>
            <a:spLocks noChangeArrowheads="1"/>
          </p:cNvSpPr>
          <p:nvPr/>
        </p:nvSpPr>
        <p:spPr bwMode="auto">
          <a:xfrm>
            <a:off x="721520" y="4141010"/>
            <a:ext cx="2152651" cy="873124"/>
          </a:xfrm>
          <a:prstGeom prst="rect">
            <a:avLst/>
          </a:prstGeom>
          <a:solidFill>
            <a:srgbClr val="EEEEEE"/>
          </a:solidFill>
          <a:ln w="9525">
            <a:noFill/>
            <a:miter lim="800000"/>
            <a:headEnd/>
            <a:tailEnd/>
          </a:ln>
        </p:spPr>
        <p:txBody>
          <a:bodyPr lIns="90000" tIns="45000" rIns="90000" bIns="45000"/>
          <a:lstStyle/>
          <a:p>
            <a:pPr algn="ctr"/>
            <a:r>
              <a:rPr lang="fr-FR" dirty="0">
                <a:solidFill>
                  <a:srgbClr val="000000"/>
                </a:solidFill>
                <a:latin typeface="Calibri" pitchFamily="34" charset="0"/>
              </a:rPr>
              <a:t>Préparation à la journée de la défense</a:t>
            </a:r>
            <a:endParaRPr lang="fr-FR" dirty="0"/>
          </a:p>
        </p:txBody>
      </p:sp>
      <p:cxnSp>
        <p:nvCxnSpPr>
          <p:cNvPr id="21" name="Connecteur droit avec flèche 20"/>
          <p:cNvCxnSpPr/>
          <p:nvPr/>
        </p:nvCxnSpPr>
        <p:spPr>
          <a:xfrm flipH="1">
            <a:off x="2924971" y="3719511"/>
            <a:ext cx="936625" cy="6492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34155041"/>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1000"/>
                                        <p:tgtEl>
                                          <p:spTgt spid="46084"/>
                                        </p:tgtEl>
                                      </p:cBhvr>
                                    </p:animEffect>
                                    <p:anim calcmode="lin" valueType="num">
                                      <p:cBhvr>
                                        <p:cTn id="8" dur="1000" fill="hold"/>
                                        <p:tgtEl>
                                          <p:spTgt spid="46084"/>
                                        </p:tgtEl>
                                        <p:attrNameLst>
                                          <p:attrName>ppt_x</p:attrName>
                                        </p:attrNameLst>
                                      </p:cBhvr>
                                      <p:tavLst>
                                        <p:tav tm="0">
                                          <p:val>
                                            <p:strVal val="#ppt_x"/>
                                          </p:val>
                                        </p:tav>
                                        <p:tav tm="100000">
                                          <p:val>
                                            <p:strVal val="#ppt_x"/>
                                          </p:val>
                                        </p:tav>
                                      </p:tavLst>
                                    </p:anim>
                                    <p:anim calcmode="lin" valueType="num">
                                      <p:cBhvr>
                                        <p:cTn id="9"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087"/>
                                        </p:tgtEl>
                                        <p:attrNameLst>
                                          <p:attrName>style.visibility</p:attrName>
                                        </p:attrNameLst>
                                      </p:cBhvr>
                                      <p:to>
                                        <p:strVal val="visible"/>
                                      </p:to>
                                    </p:set>
                                    <p:animEffect transition="in" filter="fade">
                                      <p:cBhvr>
                                        <p:cTn id="14" dur="1000"/>
                                        <p:tgtEl>
                                          <p:spTgt spid="46087"/>
                                        </p:tgtEl>
                                      </p:cBhvr>
                                    </p:animEffect>
                                    <p:anim calcmode="lin" valueType="num">
                                      <p:cBhvr>
                                        <p:cTn id="15" dur="1000" fill="hold"/>
                                        <p:tgtEl>
                                          <p:spTgt spid="46087"/>
                                        </p:tgtEl>
                                        <p:attrNameLst>
                                          <p:attrName>ppt_x</p:attrName>
                                        </p:attrNameLst>
                                      </p:cBhvr>
                                      <p:tavLst>
                                        <p:tav tm="0">
                                          <p:val>
                                            <p:strVal val="#ppt_x"/>
                                          </p:val>
                                        </p:tav>
                                        <p:tav tm="100000">
                                          <p:val>
                                            <p:strVal val="#ppt_x"/>
                                          </p:val>
                                        </p:tav>
                                      </p:tavLst>
                                    </p:anim>
                                    <p:anim calcmode="lin" valueType="num">
                                      <p:cBhvr>
                                        <p:cTn id="16" dur="1000" fill="hold"/>
                                        <p:tgtEl>
                                          <p:spTgt spid="460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6089">
                                            <p:txEl>
                                              <p:pRg st="0" end="0"/>
                                            </p:txEl>
                                          </p:spTgt>
                                        </p:tgtEl>
                                        <p:attrNameLst>
                                          <p:attrName>style.visibility</p:attrName>
                                        </p:attrNameLst>
                                      </p:cBhvr>
                                      <p:to>
                                        <p:strVal val="visible"/>
                                      </p:to>
                                    </p:set>
                                    <p:animEffect transition="in" filter="fade">
                                      <p:cBhvr>
                                        <p:cTn id="21" dur="1000"/>
                                        <p:tgtEl>
                                          <p:spTgt spid="46089">
                                            <p:txEl>
                                              <p:pRg st="0" end="0"/>
                                            </p:txEl>
                                          </p:spTgt>
                                        </p:tgtEl>
                                      </p:cBhvr>
                                    </p:animEffect>
                                    <p:anim calcmode="lin" valueType="num">
                                      <p:cBhvr>
                                        <p:cTn id="22" dur="1000" fill="hold"/>
                                        <p:tgtEl>
                                          <p:spTgt spid="4608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60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6092"/>
                                        </p:tgtEl>
                                        <p:attrNameLst>
                                          <p:attrName>style.visibility</p:attrName>
                                        </p:attrNameLst>
                                      </p:cBhvr>
                                      <p:to>
                                        <p:strVal val="visible"/>
                                      </p:to>
                                    </p:set>
                                    <p:animEffect transition="in" filter="fade">
                                      <p:cBhvr>
                                        <p:cTn id="28" dur="1000"/>
                                        <p:tgtEl>
                                          <p:spTgt spid="46092"/>
                                        </p:tgtEl>
                                      </p:cBhvr>
                                    </p:animEffect>
                                    <p:anim calcmode="lin" valueType="num">
                                      <p:cBhvr>
                                        <p:cTn id="29" dur="1000" fill="hold"/>
                                        <p:tgtEl>
                                          <p:spTgt spid="46092"/>
                                        </p:tgtEl>
                                        <p:attrNameLst>
                                          <p:attrName>ppt_x</p:attrName>
                                        </p:attrNameLst>
                                      </p:cBhvr>
                                      <p:tavLst>
                                        <p:tav tm="0">
                                          <p:val>
                                            <p:strVal val="#ppt_x"/>
                                          </p:val>
                                        </p:tav>
                                        <p:tav tm="100000">
                                          <p:val>
                                            <p:strVal val="#ppt_x"/>
                                          </p:val>
                                        </p:tav>
                                      </p:tavLst>
                                    </p:anim>
                                    <p:anim calcmode="lin" valueType="num">
                                      <p:cBhvr>
                                        <p:cTn id="30" dur="1000" fill="hold"/>
                                        <p:tgtEl>
                                          <p:spTgt spid="4609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6094"/>
                                        </p:tgtEl>
                                        <p:attrNameLst>
                                          <p:attrName>style.visibility</p:attrName>
                                        </p:attrNameLst>
                                      </p:cBhvr>
                                      <p:to>
                                        <p:strVal val="visible"/>
                                      </p:to>
                                    </p:set>
                                    <p:animEffect transition="in" filter="fade">
                                      <p:cBhvr>
                                        <p:cTn id="35" dur="1000"/>
                                        <p:tgtEl>
                                          <p:spTgt spid="46094"/>
                                        </p:tgtEl>
                                      </p:cBhvr>
                                    </p:animEffect>
                                    <p:anim calcmode="lin" valueType="num">
                                      <p:cBhvr>
                                        <p:cTn id="36" dur="1000" fill="hold"/>
                                        <p:tgtEl>
                                          <p:spTgt spid="46094"/>
                                        </p:tgtEl>
                                        <p:attrNameLst>
                                          <p:attrName>ppt_x</p:attrName>
                                        </p:attrNameLst>
                                      </p:cBhvr>
                                      <p:tavLst>
                                        <p:tav tm="0">
                                          <p:val>
                                            <p:strVal val="#ppt_x"/>
                                          </p:val>
                                        </p:tav>
                                        <p:tav tm="100000">
                                          <p:val>
                                            <p:strVal val="#ppt_x"/>
                                          </p:val>
                                        </p:tav>
                                      </p:tavLst>
                                    </p:anim>
                                    <p:anim calcmode="lin" valueType="num">
                                      <p:cBhvr>
                                        <p:cTn id="37" dur="1000" fill="hold"/>
                                        <p:tgtEl>
                                          <p:spTgt spid="4609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6096"/>
                                        </p:tgtEl>
                                        <p:attrNameLst>
                                          <p:attrName>style.visibility</p:attrName>
                                        </p:attrNameLst>
                                      </p:cBhvr>
                                      <p:to>
                                        <p:strVal val="visible"/>
                                      </p:to>
                                    </p:set>
                                    <p:animEffect transition="in" filter="fade">
                                      <p:cBhvr>
                                        <p:cTn id="42" dur="1000"/>
                                        <p:tgtEl>
                                          <p:spTgt spid="46096"/>
                                        </p:tgtEl>
                                      </p:cBhvr>
                                    </p:animEffect>
                                    <p:anim calcmode="lin" valueType="num">
                                      <p:cBhvr>
                                        <p:cTn id="43" dur="1000" fill="hold"/>
                                        <p:tgtEl>
                                          <p:spTgt spid="46096"/>
                                        </p:tgtEl>
                                        <p:attrNameLst>
                                          <p:attrName>ppt_x</p:attrName>
                                        </p:attrNameLst>
                                      </p:cBhvr>
                                      <p:tavLst>
                                        <p:tav tm="0">
                                          <p:val>
                                            <p:strVal val="#ppt_x"/>
                                          </p:val>
                                        </p:tav>
                                        <p:tav tm="100000">
                                          <p:val>
                                            <p:strVal val="#ppt_x"/>
                                          </p:val>
                                        </p:tav>
                                      </p:tavLst>
                                    </p:anim>
                                    <p:anim calcmode="lin" valueType="num">
                                      <p:cBhvr>
                                        <p:cTn id="44" dur="1000" fill="hold"/>
                                        <p:tgtEl>
                                          <p:spTgt spid="4609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6098"/>
                                        </p:tgtEl>
                                        <p:attrNameLst>
                                          <p:attrName>style.visibility</p:attrName>
                                        </p:attrNameLst>
                                      </p:cBhvr>
                                      <p:to>
                                        <p:strVal val="visible"/>
                                      </p:to>
                                    </p:set>
                                    <p:animEffect transition="in" filter="fade">
                                      <p:cBhvr>
                                        <p:cTn id="49" dur="1000"/>
                                        <p:tgtEl>
                                          <p:spTgt spid="46098"/>
                                        </p:tgtEl>
                                      </p:cBhvr>
                                    </p:animEffect>
                                    <p:anim calcmode="lin" valueType="num">
                                      <p:cBhvr>
                                        <p:cTn id="50" dur="1000" fill="hold"/>
                                        <p:tgtEl>
                                          <p:spTgt spid="46098"/>
                                        </p:tgtEl>
                                        <p:attrNameLst>
                                          <p:attrName>ppt_x</p:attrName>
                                        </p:attrNameLst>
                                      </p:cBhvr>
                                      <p:tavLst>
                                        <p:tav tm="0">
                                          <p:val>
                                            <p:strVal val="#ppt_x"/>
                                          </p:val>
                                        </p:tav>
                                        <p:tav tm="100000">
                                          <p:val>
                                            <p:strVal val="#ppt_x"/>
                                          </p:val>
                                        </p:tav>
                                      </p:tavLst>
                                    </p:anim>
                                    <p:anim calcmode="lin" valueType="num">
                                      <p:cBhvr>
                                        <p:cTn id="51" dur="1000" fill="hold"/>
                                        <p:tgtEl>
                                          <p:spTgt spid="46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7" grpId="0" animBg="1"/>
      <p:bldP spid="46092" grpId="0" animBg="1"/>
      <p:bldP spid="46094" grpId="0" animBg="1"/>
      <p:bldP spid="46096" grpId="0" animBg="1"/>
      <p:bldP spid="4609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3244850" y="692151"/>
            <a:ext cx="7423150" cy="720725"/>
          </a:xfrm>
        </p:spPr>
        <p:txBody>
          <a:bodyPr>
            <a:normAutofit fontScale="90000"/>
          </a:bodyPr>
          <a:lstStyle/>
          <a:p>
            <a:pPr eaLnBrk="1" hangingPunct="1">
              <a:defRPr/>
            </a:pPr>
            <a:r>
              <a:rPr lang="fr-FR" dirty="0">
                <a:cs typeface="+mj-cs"/>
              </a:rPr>
              <a:t>Le parcours avenir</a:t>
            </a:r>
            <a:br>
              <a:rPr lang="fr-FR" dirty="0">
                <a:cs typeface="+mj-cs"/>
              </a:rPr>
            </a:br>
            <a:endParaRPr lang="fr-FR" dirty="0">
              <a:cs typeface="+mj-cs"/>
            </a:endParaRPr>
          </a:p>
        </p:txBody>
      </p:sp>
      <p:grpSp>
        <p:nvGrpSpPr>
          <p:cNvPr id="10" name="Grouper 9"/>
          <p:cNvGrpSpPr>
            <a:grpSpLocks/>
          </p:cNvGrpSpPr>
          <p:nvPr/>
        </p:nvGrpSpPr>
        <p:grpSpPr bwMode="auto">
          <a:xfrm>
            <a:off x="805658" y="1139032"/>
            <a:ext cx="4641850" cy="5443537"/>
            <a:chOff x="4139952" y="1052736"/>
            <a:chExt cx="4641676" cy="5443841"/>
          </a:xfrm>
        </p:grpSpPr>
        <p:pic>
          <p:nvPicPr>
            <p:cNvPr id="5530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052736"/>
              <a:ext cx="4641676" cy="544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ZoneTexte 2"/>
            <p:cNvSpPr txBox="1">
              <a:spLocks noChangeArrowheads="1"/>
            </p:cNvSpPr>
            <p:nvPr/>
          </p:nvSpPr>
          <p:spPr bwMode="auto">
            <a:xfrm rot="-213417">
              <a:off x="7250178" y="2398131"/>
              <a:ext cx="14472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r>
                <a:rPr lang="fr-FR" altLang="fr-FR" sz="2600" b="1">
                  <a:solidFill>
                    <a:srgbClr val="7661FF"/>
                  </a:solidFill>
                </a:rPr>
                <a:t>AVENIR</a:t>
              </a:r>
            </a:p>
          </p:txBody>
        </p:sp>
        <p:sp>
          <p:nvSpPr>
            <p:cNvPr id="55306" name="ZoneTexte 7"/>
            <p:cNvSpPr txBox="1">
              <a:spLocks noChangeArrowheads="1"/>
            </p:cNvSpPr>
            <p:nvPr/>
          </p:nvSpPr>
          <p:spPr bwMode="auto">
            <a:xfrm rot="219075">
              <a:off x="5089222" y="1969344"/>
              <a:ext cx="1512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r>
                <a:rPr lang="fr-FR" altLang="fr-FR" b="1">
                  <a:solidFill>
                    <a:srgbClr val="C6EAFF"/>
                  </a:solidFill>
                </a:rPr>
                <a:t>CITOYEN</a:t>
              </a:r>
            </a:p>
          </p:txBody>
        </p:sp>
        <p:sp>
          <p:nvSpPr>
            <p:cNvPr id="55307" name="ZoneTexte 8"/>
            <p:cNvSpPr txBox="1">
              <a:spLocks noChangeArrowheads="1"/>
            </p:cNvSpPr>
            <p:nvPr/>
          </p:nvSpPr>
          <p:spPr bwMode="auto">
            <a:xfrm rot="-870727">
              <a:off x="6948264" y="1243857"/>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r>
                <a:rPr lang="fr-FR" altLang="fr-FR" b="1">
                  <a:solidFill>
                    <a:srgbClr val="C6EAFF"/>
                  </a:solidFill>
                </a:rPr>
                <a:t>CULTURE</a:t>
              </a:r>
            </a:p>
          </p:txBody>
        </p:sp>
      </p:grpSp>
      <p:grpSp>
        <p:nvGrpSpPr>
          <p:cNvPr id="11" name="Groupe 17"/>
          <p:cNvGrpSpPr>
            <a:grpSpLocks/>
          </p:cNvGrpSpPr>
          <p:nvPr/>
        </p:nvGrpSpPr>
        <p:grpSpPr bwMode="auto">
          <a:xfrm>
            <a:off x="4954589" y="3288198"/>
            <a:ext cx="5864225" cy="3027363"/>
            <a:chOff x="2984664" y="3569426"/>
            <a:chExt cx="5901883" cy="3086007"/>
          </a:xfrm>
        </p:grpSpPr>
        <p:sp>
          <p:nvSpPr>
            <p:cNvPr id="12" name="Rectangle à coins arrondis 4"/>
            <p:cNvSpPr>
              <a:spLocks noChangeArrowheads="1"/>
            </p:cNvSpPr>
            <p:nvPr/>
          </p:nvSpPr>
          <p:spPr bwMode="auto">
            <a:xfrm>
              <a:off x="2984664" y="4857555"/>
              <a:ext cx="2610633" cy="1760658"/>
            </a:xfrm>
            <a:prstGeom prst="cube">
              <a:avLst/>
            </a:prstGeom>
            <a:solidFill>
              <a:srgbClr val="F9B53B"/>
            </a:solidFill>
            <a:ln>
              <a:noFill/>
            </a:ln>
            <a:extLst/>
          </p:spPr>
          <p:style>
            <a:lnRef idx="2">
              <a:schemeClr val="accent1"/>
            </a:lnRef>
            <a:fillRef idx="1">
              <a:schemeClr val="lt1"/>
            </a:fillRef>
            <a:effectRef idx="0">
              <a:schemeClr val="accent1"/>
            </a:effectRef>
            <a:fontRef idx="minor">
              <a:schemeClr val="dk1"/>
            </a:fontRef>
          </p:style>
          <p:txBody>
            <a:bodyPr lIns="174736" tIns="130921" rIns="174736" bIns="130921" anchor="ctr"/>
            <a:lstStyle>
              <a:lvl1pPr defTabSz="711200" eaLnBrk="0" hangingPunct="0">
                <a:defRPr sz="2400">
                  <a:solidFill>
                    <a:schemeClr val="tx1"/>
                  </a:solidFill>
                  <a:latin typeface="Calibri" panose="020F0502020204030204" pitchFamily="34" charset="0"/>
                  <a:ea typeface="ＭＳ Ｐゴシック" charset="-128"/>
                </a:defRPr>
              </a:lvl1pPr>
              <a:lvl2pPr marL="742950" indent="-285750" defTabSz="711200" eaLnBrk="0" hangingPunct="0">
                <a:defRPr sz="2400">
                  <a:solidFill>
                    <a:schemeClr val="tx1"/>
                  </a:solidFill>
                  <a:latin typeface="Calibri" panose="020F0502020204030204" pitchFamily="34" charset="0"/>
                  <a:ea typeface="ＭＳ Ｐゴシック" charset="-128"/>
                </a:defRPr>
              </a:lvl2pPr>
              <a:lvl3pPr marL="1143000" indent="-228600" defTabSz="711200" eaLnBrk="0" hangingPunct="0">
                <a:defRPr sz="2400">
                  <a:solidFill>
                    <a:schemeClr val="tx1"/>
                  </a:solidFill>
                  <a:latin typeface="Calibri" panose="020F0502020204030204" pitchFamily="34" charset="0"/>
                  <a:ea typeface="ＭＳ Ｐゴシック" charset="-128"/>
                </a:defRPr>
              </a:lvl3pPr>
              <a:lvl4pPr marL="1600200" indent="-228600" defTabSz="711200" eaLnBrk="0" hangingPunct="0">
                <a:defRPr sz="2400">
                  <a:solidFill>
                    <a:schemeClr val="tx1"/>
                  </a:solidFill>
                  <a:latin typeface="Calibri" panose="020F0502020204030204" pitchFamily="34" charset="0"/>
                  <a:ea typeface="ＭＳ Ｐゴシック" charset="-128"/>
                </a:defRPr>
              </a:lvl4pPr>
              <a:lvl5pPr marL="2057400" indent="-228600" defTabSz="711200" eaLnBrk="0" hangingPunct="0">
                <a:defRPr sz="2400">
                  <a:solidFill>
                    <a:schemeClr val="tx1"/>
                  </a:solidFill>
                  <a:latin typeface="Calibri" panose="020F0502020204030204" pitchFamily="34" charset="0"/>
                  <a:ea typeface="ＭＳ Ｐゴシック" charset="-128"/>
                </a:defRPr>
              </a:lvl5pPr>
              <a:lvl6pPr marL="25146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lnSpc>
                  <a:spcPct val="90000"/>
                </a:lnSpc>
                <a:spcAft>
                  <a:spcPct val="35000"/>
                </a:spcAft>
              </a:pPr>
              <a:r>
                <a:rPr lang="fr-FR" altLang="fr-FR" sz="1800" b="1">
                  <a:solidFill>
                    <a:schemeClr val="bg1"/>
                  </a:solidFill>
                </a:rPr>
                <a:t>Découvrir le monde économique et professionnel (MEP)</a:t>
              </a:r>
            </a:p>
          </p:txBody>
        </p:sp>
        <p:sp>
          <p:nvSpPr>
            <p:cNvPr id="13" name="Rectangle à coins arrondis 16"/>
            <p:cNvSpPr>
              <a:spLocks noChangeArrowheads="1"/>
            </p:cNvSpPr>
            <p:nvPr/>
          </p:nvSpPr>
          <p:spPr bwMode="auto">
            <a:xfrm>
              <a:off x="6173662" y="4894775"/>
              <a:ext cx="2712885" cy="1760658"/>
            </a:xfrm>
            <a:prstGeom prst="cube">
              <a:avLst/>
            </a:prstGeom>
            <a:solidFill>
              <a:srgbClr val="F9B53B"/>
            </a:solidFill>
            <a:ln>
              <a:noFill/>
            </a:ln>
            <a:extLst/>
          </p:spPr>
          <p:style>
            <a:lnRef idx="2">
              <a:schemeClr val="accent1"/>
            </a:lnRef>
            <a:fillRef idx="1">
              <a:schemeClr val="lt1"/>
            </a:fillRef>
            <a:effectRef idx="0">
              <a:schemeClr val="accent1"/>
            </a:effectRef>
            <a:fontRef idx="minor">
              <a:schemeClr val="dk1"/>
            </a:fontRef>
          </p:style>
          <p:txBody>
            <a:bodyPr lIns="174736" tIns="130921" rIns="174736" bIns="130921" anchor="ctr"/>
            <a:lstStyle>
              <a:lvl1pPr defTabSz="711200" eaLnBrk="0" hangingPunct="0">
                <a:defRPr sz="2400">
                  <a:solidFill>
                    <a:schemeClr val="tx1"/>
                  </a:solidFill>
                  <a:latin typeface="Calibri" panose="020F0502020204030204" pitchFamily="34" charset="0"/>
                  <a:ea typeface="ＭＳ Ｐゴシック" charset="-128"/>
                </a:defRPr>
              </a:lvl1pPr>
              <a:lvl2pPr marL="742950" indent="-285750" defTabSz="711200" eaLnBrk="0" hangingPunct="0">
                <a:defRPr sz="2400">
                  <a:solidFill>
                    <a:schemeClr val="tx1"/>
                  </a:solidFill>
                  <a:latin typeface="Calibri" panose="020F0502020204030204" pitchFamily="34" charset="0"/>
                  <a:ea typeface="ＭＳ Ｐゴシック" charset="-128"/>
                </a:defRPr>
              </a:lvl2pPr>
              <a:lvl3pPr marL="1143000" indent="-228600" defTabSz="711200" eaLnBrk="0" hangingPunct="0">
                <a:defRPr sz="2400">
                  <a:solidFill>
                    <a:schemeClr val="tx1"/>
                  </a:solidFill>
                  <a:latin typeface="Calibri" panose="020F0502020204030204" pitchFamily="34" charset="0"/>
                  <a:ea typeface="ＭＳ Ｐゴシック" charset="-128"/>
                </a:defRPr>
              </a:lvl3pPr>
              <a:lvl4pPr marL="1600200" indent="-228600" defTabSz="711200" eaLnBrk="0" hangingPunct="0">
                <a:defRPr sz="2400">
                  <a:solidFill>
                    <a:schemeClr val="tx1"/>
                  </a:solidFill>
                  <a:latin typeface="Calibri" panose="020F0502020204030204" pitchFamily="34" charset="0"/>
                  <a:ea typeface="ＭＳ Ｐゴシック" charset="-128"/>
                </a:defRPr>
              </a:lvl4pPr>
              <a:lvl5pPr marL="2057400" indent="-228600" defTabSz="711200" eaLnBrk="0" hangingPunct="0">
                <a:defRPr sz="2400">
                  <a:solidFill>
                    <a:schemeClr val="tx1"/>
                  </a:solidFill>
                  <a:latin typeface="Calibri" panose="020F0502020204030204" pitchFamily="34" charset="0"/>
                  <a:ea typeface="ＭＳ Ｐゴシック" charset="-128"/>
                </a:defRPr>
              </a:lvl5pPr>
              <a:lvl6pPr marL="25146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lnSpc>
                  <a:spcPct val="90000"/>
                </a:lnSpc>
                <a:spcAft>
                  <a:spcPct val="35000"/>
                </a:spcAft>
              </a:pPr>
              <a:r>
                <a:rPr lang="fr-FR" altLang="fr-FR" sz="1800" b="1">
                  <a:solidFill>
                    <a:schemeClr val="bg1"/>
                  </a:solidFill>
                </a:rPr>
                <a:t>Développer le sens de l'engagement et de l'initiative</a:t>
              </a:r>
            </a:p>
          </p:txBody>
        </p:sp>
        <p:sp>
          <p:nvSpPr>
            <p:cNvPr id="14" name="Rectangle à coins arrondis 5"/>
            <p:cNvSpPr>
              <a:spLocks noChangeArrowheads="1"/>
            </p:cNvSpPr>
            <p:nvPr/>
          </p:nvSpPr>
          <p:spPr bwMode="auto">
            <a:xfrm>
              <a:off x="4724553" y="3569426"/>
              <a:ext cx="2508380" cy="1760658"/>
            </a:xfrm>
            <a:prstGeom prst="cube">
              <a:avLst/>
            </a:prstGeom>
            <a:solidFill>
              <a:srgbClr val="F9B53B"/>
            </a:solidFill>
            <a:ln>
              <a:solidFill>
                <a:srgbClr val="F9B53B"/>
              </a:solidFill>
            </a:ln>
            <a:extLst/>
          </p:spPr>
          <p:style>
            <a:lnRef idx="2">
              <a:schemeClr val="accent1"/>
            </a:lnRef>
            <a:fillRef idx="1">
              <a:schemeClr val="lt1"/>
            </a:fillRef>
            <a:effectRef idx="0">
              <a:schemeClr val="accent1"/>
            </a:effectRef>
            <a:fontRef idx="minor">
              <a:schemeClr val="dk1"/>
            </a:fontRef>
          </p:style>
          <p:txBody>
            <a:bodyPr lIns="174736" tIns="130921" rIns="174736" bIns="130921" anchor="ctr"/>
            <a:lstStyle>
              <a:lvl1pPr defTabSz="711200" eaLnBrk="0" hangingPunct="0">
                <a:defRPr sz="2400">
                  <a:solidFill>
                    <a:schemeClr val="tx1"/>
                  </a:solidFill>
                  <a:latin typeface="Calibri" panose="020F0502020204030204" pitchFamily="34" charset="0"/>
                  <a:ea typeface="ＭＳ Ｐゴシック" charset="-128"/>
                </a:defRPr>
              </a:lvl1pPr>
              <a:lvl2pPr marL="742950" indent="-285750" defTabSz="711200" eaLnBrk="0" hangingPunct="0">
                <a:defRPr sz="2400">
                  <a:solidFill>
                    <a:schemeClr val="tx1"/>
                  </a:solidFill>
                  <a:latin typeface="Calibri" panose="020F0502020204030204" pitchFamily="34" charset="0"/>
                  <a:ea typeface="ＭＳ Ｐゴシック" charset="-128"/>
                </a:defRPr>
              </a:lvl2pPr>
              <a:lvl3pPr marL="1143000" indent="-228600" defTabSz="711200" eaLnBrk="0" hangingPunct="0">
                <a:defRPr sz="2400">
                  <a:solidFill>
                    <a:schemeClr val="tx1"/>
                  </a:solidFill>
                  <a:latin typeface="Calibri" panose="020F0502020204030204" pitchFamily="34" charset="0"/>
                  <a:ea typeface="ＭＳ Ｐゴシック" charset="-128"/>
                </a:defRPr>
              </a:lvl3pPr>
              <a:lvl4pPr marL="1600200" indent="-228600" defTabSz="711200" eaLnBrk="0" hangingPunct="0">
                <a:defRPr sz="2400">
                  <a:solidFill>
                    <a:schemeClr val="tx1"/>
                  </a:solidFill>
                  <a:latin typeface="Calibri" panose="020F0502020204030204" pitchFamily="34" charset="0"/>
                  <a:ea typeface="ＭＳ Ｐゴシック" charset="-128"/>
                </a:defRPr>
              </a:lvl4pPr>
              <a:lvl5pPr marL="2057400" indent="-228600" defTabSz="711200" eaLnBrk="0" hangingPunct="0">
                <a:defRPr sz="2400">
                  <a:solidFill>
                    <a:schemeClr val="tx1"/>
                  </a:solidFill>
                  <a:latin typeface="Calibri" panose="020F0502020204030204" pitchFamily="34" charset="0"/>
                  <a:ea typeface="ＭＳ Ｐゴシック" charset="-128"/>
                </a:defRPr>
              </a:lvl5pPr>
              <a:lvl6pPr marL="25146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711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lnSpc>
                  <a:spcPct val="90000"/>
                </a:lnSpc>
                <a:spcAft>
                  <a:spcPct val="35000"/>
                </a:spcAft>
              </a:pPr>
              <a:r>
                <a:rPr lang="fr-FR" altLang="fr-FR" sz="1800" b="1" dirty="0">
                  <a:solidFill>
                    <a:schemeClr val="bg1"/>
                  </a:solidFill>
                </a:rPr>
                <a:t>Élaborer son projet d'orientation scolaire et professionnelle</a:t>
              </a:r>
            </a:p>
          </p:txBody>
        </p:sp>
      </p:grpSp>
    </p:spTree>
    <p:extLst>
      <p:ext uri="{BB962C8B-B14F-4D97-AF65-F5344CB8AC3E}">
        <p14:creationId xmlns:p14="http://schemas.microsoft.com/office/powerpoint/2010/main" val="12307952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3244850" y="692151"/>
            <a:ext cx="7423150" cy="720725"/>
          </a:xfrm>
        </p:spPr>
        <p:txBody>
          <a:bodyPr>
            <a:noAutofit/>
          </a:bodyPr>
          <a:lstStyle/>
          <a:p>
            <a:pPr eaLnBrk="1" hangingPunct="1"/>
            <a:r>
              <a:rPr lang="fr-FR" altLang="fr-FR" sz="3200" b="1" dirty="0">
                <a:effectLst>
                  <a:outerShdw blurRad="38100" dist="38100" dir="2700000" algn="tl">
                    <a:srgbClr val="000000">
                      <a:alpha val="43137"/>
                    </a:srgbClr>
                  </a:outerShdw>
                </a:effectLst>
                <a:ea typeface="ＭＳ Ｐゴシック" charset="-128"/>
              </a:rPr>
              <a:t/>
            </a:r>
            <a:br>
              <a:rPr lang="fr-FR" altLang="fr-FR" sz="3200" b="1" dirty="0">
                <a:effectLst>
                  <a:outerShdw blurRad="38100" dist="38100" dir="2700000" algn="tl">
                    <a:srgbClr val="000000">
                      <a:alpha val="43137"/>
                    </a:srgbClr>
                  </a:outerShdw>
                </a:effectLst>
                <a:ea typeface="ＭＳ Ｐゴシック" charset="-128"/>
              </a:rPr>
            </a:br>
            <a:r>
              <a:rPr lang="fr-FR" altLang="fr-FR" sz="3200" b="1" dirty="0">
                <a:effectLst>
                  <a:outerShdw blurRad="38100" dist="38100" dir="2700000" algn="tl">
                    <a:srgbClr val="000000">
                      <a:alpha val="43137"/>
                    </a:srgbClr>
                  </a:outerShdw>
                </a:effectLst>
                <a:ea typeface="ＭＳ Ｐゴシック" charset="-128"/>
              </a:rPr>
              <a:t>Le parcours d’éducation artistique et culturel</a:t>
            </a:r>
            <a:br>
              <a:rPr lang="fr-FR" altLang="fr-FR" sz="3200" b="1" dirty="0">
                <a:effectLst>
                  <a:outerShdw blurRad="38100" dist="38100" dir="2700000" algn="tl">
                    <a:srgbClr val="000000">
                      <a:alpha val="43137"/>
                    </a:srgbClr>
                  </a:outerShdw>
                </a:effectLst>
                <a:ea typeface="ＭＳ Ｐゴシック" charset="-128"/>
              </a:rPr>
            </a:br>
            <a:endParaRPr lang="fr-FR" altLang="fr-FR" sz="3200" b="1" dirty="0">
              <a:effectLst>
                <a:outerShdw blurRad="38100" dist="38100" dir="2700000" algn="tl">
                  <a:srgbClr val="000000">
                    <a:alpha val="43137"/>
                  </a:srgbClr>
                </a:outerShdw>
              </a:effectLst>
              <a:ea typeface="ＭＳ Ｐゴシック" charset="-128"/>
            </a:endParaRPr>
          </a:p>
        </p:txBody>
      </p:sp>
      <p:sp>
        <p:nvSpPr>
          <p:cNvPr id="11" name="Rectangle 10"/>
          <p:cNvSpPr/>
          <p:nvPr/>
        </p:nvSpPr>
        <p:spPr>
          <a:xfrm>
            <a:off x="7104064" y="6453188"/>
            <a:ext cx="3240087" cy="4048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endParaRPr lang="fr-FR" altLang="fr-FR" sz="1000" b="1" i="1" dirty="0">
              <a:solidFill>
                <a:srgbClr val="000000"/>
              </a:solidFill>
              <a:cs typeface="Arial" panose="020B0604020202020204" pitchFamily="34" charset="0"/>
            </a:endParaRPr>
          </a:p>
        </p:txBody>
      </p:sp>
      <p:sp>
        <p:nvSpPr>
          <p:cNvPr id="21" name="Ellipse 20"/>
          <p:cNvSpPr/>
          <p:nvPr/>
        </p:nvSpPr>
        <p:spPr>
          <a:xfrm>
            <a:off x="3519444" y="3859996"/>
            <a:ext cx="5507181" cy="59057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endParaRPr lang="fr-FR" altLang="fr-FR" sz="1600" b="1" dirty="0">
              <a:solidFill>
                <a:srgbClr val="000000"/>
              </a:solidFill>
              <a:cs typeface="Arial" panose="020B0604020202020204" pitchFamily="34" charset="0"/>
            </a:endParaRPr>
          </a:p>
          <a:p>
            <a:pPr eaLnBrk="1" hangingPunct="1"/>
            <a:r>
              <a:rPr lang="fr-FR" altLang="fr-FR" sz="1400" b="1" i="1" dirty="0">
                <a:solidFill>
                  <a:srgbClr val="002060"/>
                </a:solidFill>
                <a:cs typeface="Arial" panose="020B0604020202020204" pitchFamily="34" charset="0"/>
              </a:rPr>
              <a:t>     </a:t>
            </a:r>
          </a:p>
          <a:p>
            <a:pPr eaLnBrk="1" hangingPunct="1"/>
            <a:endParaRPr lang="fr-FR" altLang="fr-FR" sz="1400" b="1" i="1" dirty="0">
              <a:solidFill>
                <a:srgbClr val="002060"/>
              </a:solidFill>
              <a:cs typeface="Arial" panose="020B0604020202020204" pitchFamily="34" charset="0"/>
            </a:endParaRPr>
          </a:p>
          <a:p>
            <a:pPr eaLnBrk="1" hangingPunct="1"/>
            <a:r>
              <a:rPr lang="fr-FR" altLang="fr-FR" sz="1400" b="1" i="1" dirty="0">
                <a:solidFill>
                  <a:srgbClr val="002060"/>
                </a:solidFill>
                <a:cs typeface="Arial" panose="020B0604020202020204" pitchFamily="34" charset="0"/>
              </a:rPr>
              <a:t>                             Dans la classe     		                  </a:t>
            </a:r>
          </a:p>
          <a:p>
            <a:pPr eaLnBrk="1" hangingPunct="1"/>
            <a:r>
              <a:rPr lang="fr-FR" altLang="fr-FR" sz="1400" b="1" i="1" dirty="0">
                <a:solidFill>
                  <a:srgbClr val="002060"/>
                </a:solidFill>
                <a:cs typeface="Arial" panose="020B0604020202020204" pitchFamily="34" charset="0"/>
              </a:rPr>
              <a:t>                                                           Hors la classe  </a:t>
            </a:r>
          </a:p>
          <a:p>
            <a:pPr eaLnBrk="1" hangingPunct="1"/>
            <a:r>
              <a:rPr lang="fr-FR" altLang="fr-FR" sz="1400" b="1" i="1" dirty="0">
                <a:solidFill>
                  <a:srgbClr val="002060"/>
                </a:solidFill>
                <a:cs typeface="Arial" panose="020B0604020202020204" pitchFamily="34" charset="0"/>
              </a:rPr>
              <a:t>              Vécu personnel…</a:t>
            </a:r>
          </a:p>
          <a:p>
            <a:pPr algn="ctr" eaLnBrk="1" hangingPunct="1"/>
            <a:endParaRPr lang="fr-FR" altLang="fr-FR" sz="1400" b="1" dirty="0">
              <a:solidFill>
                <a:srgbClr val="000000"/>
              </a:solidFill>
              <a:cs typeface="Arial" panose="020B0604020202020204" pitchFamily="34" charset="0"/>
            </a:endParaRPr>
          </a:p>
        </p:txBody>
      </p:sp>
      <p:grpSp>
        <p:nvGrpSpPr>
          <p:cNvPr id="59396" name="Grouper 4096"/>
          <p:cNvGrpSpPr>
            <a:grpSpLocks/>
          </p:cNvGrpSpPr>
          <p:nvPr/>
        </p:nvGrpSpPr>
        <p:grpSpPr bwMode="auto">
          <a:xfrm>
            <a:off x="9166225" y="1592251"/>
            <a:ext cx="1655762" cy="2016125"/>
            <a:chOff x="7380288" y="1844675"/>
            <a:chExt cx="1512887" cy="1944688"/>
          </a:xfrm>
        </p:grpSpPr>
        <p:sp>
          <p:nvSpPr>
            <p:cNvPr id="14" name="Rectangle 13"/>
            <p:cNvSpPr/>
            <p:nvPr/>
          </p:nvSpPr>
          <p:spPr>
            <a:xfrm>
              <a:off x="7380288" y="1844675"/>
              <a:ext cx="1512887" cy="194468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r">
                <a:defRPr/>
              </a:pPr>
              <a:endParaRPr lang="fr-FR" sz="1400" b="1" dirty="0">
                <a:solidFill>
                  <a:srgbClr val="FFC000"/>
                </a:solidFill>
              </a:endParaRPr>
            </a:p>
            <a:p>
              <a:pPr algn="r">
                <a:defRPr/>
              </a:pPr>
              <a:endParaRPr lang="fr-FR" sz="1400" b="1" dirty="0">
                <a:solidFill>
                  <a:srgbClr val="FFC000"/>
                </a:solidFill>
              </a:endParaRPr>
            </a:p>
            <a:p>
              <a:pPr>
                <a:defRPr/>
              </a:pPr>
              <a:r>
                <a:rPr lang="fr-FR" sz="1400" b="1" dirty="0">
                  <a:solidFill>
                    <a:srgbClr val="00B0F0"/>
                  </a:solidFill>
                </a:rPr>
                <a:t>A</a:t>
              </a:r>
            </a:p>
            <a:p>
              <a:pPr>
                <a:defRPr/>
              </a:pPr>
              <a:r>
                <a:rPr lang="fr-FR" sz="1400" b="1" dirty="0">
                  <a:solidFill>
                    <a:srgbClr val="00B0F0"/>
                  </a:solidFill>
                </a:rPr>
                <a:t>R</a:t>
              </a:r>
            </a:p>
            <a:p>
              <a:pPr>
                <a:defRPr/>
              </a:pPr>
              <a:r>
                <a:rPr lang="fr-FR" sz="1400" b="1" dirty="0">
                  <a:solidFill>
                    <a:srgbClr val="00B0F0"/>
                  </a:solidFill>
                </a:rPr>
                <a:t>T</a:t>
              </a:r>
            </a:p>
            <a:p>
              <a:pPr>
                <a:defRPr/>
              </a:pPr>
              <a:r>
                <a:rPr lang="fr-FR" sz="1400" b="1" dirty="0">
                  <a:solidFill>
                    <a:srgbClr val="00B0F0"/>
                  </a:solidFill>
                </a:rPr>
                <a:t>S</a:t>
              </a:r>
            </a:p>
            <a:p>
              <a:pPr algn="r">
                <a:defRPr/>
              </a:pPr>
              <a:endParaRPr lang="fr-FR" sz="500" b="1" dirty="0">
                <a:solidFill>
                  <a:srgbClr val="00B0F0"/>
                </a:solidFill>
              </a:endParaRPr>
            </a:p>
            <a:p>
              <a:pPr algn="r">
                <a:defRPr/>
              </a:pPr>
              <a:r>
                <a:rPr lang="fr-FR" sz="1400" b="1" dirty="0">
                  <a:solidFill>
                    <a:srgbClr val="00B0F0"/>
                  </a:solidFill>
                </a:rPr>
                <a:t>D</a:t>
              </a:r>
            </a:p>
            <a:p>
              <a:pPr algn="r">
                <a:defRPr/>
              </a:pPr>
              <a:r>
                <a:rPr lang="fr-FR" sz="1400" b="1" dirty="0">
                  <a:solidFill>
                    <a:srgbClr val="00B0F0"/>
                  </a:solidFill>
                </a:rPr>
                <a:t>U</a:t>
              </a:r>
            </a:p>
            <a:p>
              <a:pPr algn="r">
                <a:defRPr/>
              </a:pPr>
              <a:endParaRPr lang="fr-FR" sz="300" b="1" dirty="0">
                <a:solidFill>
                  <a:srgbClr val="00B0F0"/>
                </a:solidFill>
              </a:endParaRPr>
            </a:p>
            <a:p>
              <a:pPr>
                <a:defRPr/>
              </a:pPr>
              <a:r>
                <a:rPr lang="fr-FR" sz="1400" b="1" dirty="0">
                  <a:solidFill>
                    <a:srgbClr val="00B0F0"/>
                  </a:solidFill>
                </a:rPr>
                <a:t>SPECTACLE</a:t>
              </a:r>
            </a:p>
            <a:p>
              <a:pPr algn="r">
                <a:defRPr/>
              </a:pPr>
              <a:r>
                <a:rPr lang="fr-FR" sz="1400" b="1" dirty="0">
                  <a:solidFill>
                    <a:srgbClr val="00B0F0"/>
                  </a:solidFill>
                </a:rPr>
                <a:t> VIVANT</a:t>
              </a:r>
            </a:p>
            <a:p>
              <a:pPr algn="ctr">
                <a:defRPr/>
              </a:pPr>
              <a:endParaRPr lang="fr-FR" sz="500" b="1" dirty="0">
                <a:solidFill>
                  <a:srgbClr val="FFC000"/>
                </a:solidFill>
              </a:endParaRPr>
            </a:p>
            <a:p>
              <a:pPr algn="ctr">
                <a:defRPr/>
              </a:pPr>
              <a:endParaRPr lang="fr-FR" dirty="0"/>
            </a:p>
            <a:p>
              <a:pPr algn="ctr">
                <a:defRPr/>
              </a:pPr>
              <a:endParaRPr lang="fr-FR" sz="400" dirty="0"/>
            </a:p>
          </p:txBody>
        </p:sp>
        <p:pic>
          <p:nvPicPr>
            <p:cNvPr id="59419" name="Image 16" descr="C:\Users\Magnin\Desktop\cirque%20-%20Montchan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916113"/>
              <a:ext cx="10795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397" name="Grouper 4095"/>
          <p:cNvGrpSpPr>
            <a:grpSpLocks/>
          </p:cNvGrpSpPr>
          <p:nvPr/>
        </p:nvGrpSpPr>
        <p:grpSpPr bwMode="auto">
          <a:xfrm>
            <a:off x="5944658" y="1562359"/>
            <a:ext cx="1511300" cy="2016125"/>
            <a:chOff x="5795963" y="1844675"/>
            <a:chExt cx="1439862" cy="1944688"/>
          </a:xfrm>
        </p:grpSpPr>
        <p:sp>
          <p:nvSpPr>
            <p:cNvPr id="13" name="Rectangle 12"/>
            <p:cNvSpPr/>
            <p:nvPr/>
          </p:nvSpPr>
          <p:spPr>
            <a:xfrm>
              <a:off x="5795963" y="1844675"/>
              <a:ext cx="1439862" cy="1944688"/>
            </a:xfrm>
            <a:prstGeom prst="rect">
              <a:avLst/>
            </a:prstGeom>
            <a:ln>
              <a:solidFill>
                <a:srgbClr val="FF99CC"/>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sz="1400" b="1" dirty="0">
                <a:solidFill>
                  <a:srgbClr val="FF99CC"/>
                </a:solidFill>
              </a:endParaRPr>
            </a:p>
            <a:p>
              <a:pPr algn="ctr">
                <a:defRPr/>
              </a:pPr>
              <a:endParaRPr lang="fr-FR" sz="1400" b="1" dirty="0">
                <a:solidFill>
                  <a:srgbClr val="FF99CC"/>
                </a:solidFill>
              </a:endParaRPr>
            </a:p>
            <a:p>
              <a:pPr algn="ctr">
                <a:defRPr/>
              </a:pPr>
              <a:endParaRPr lang="fr-FR" sz="1400" b="1" dirty="0">
                <a:solidFill>
                  <a:srgbClr val="FF99CC"/>
                </a:solidFill>
              </a:endParaRPr>
            </a:p>
            <a:p>
              <a:pPr algn="ctr">
                <a:defRPr/>
              </a:pPr>
              <a:endParaRPr lang="fr-FR" sz="1400" b="1" dirty="0">
                <a:solidFill>
                  <a:srgbClr val="FF99CC"/>
                </a:solidFill>
              </a:endParaRPr>
            </a:p>
            <a:p>
              <a:pPr algn="ctr">
                <a:defRPr/>
              </a:pPr>
              <a:endParaRPr lang="fr-FR" sz="1400" b="1" dirty="0">
                <a:solidFill>
                  <a:srgbClr val="FF99CC"/>
                </a:solidFill>
              </a:endParaRPr>
            </a:p>
            <a:p>
              <a:pPr algn="ctr">
                <a:defRPr/>
              </a:pPr>
              <a:endParaRPr lang="fr-FR" sz="1400" b="1" dirty="0">
                <a:solidFill>
                  <a:srgbClr val="FF99CC"/>
                </a:solidFill>
              </a:endParaRPr>
            </a:p>
            <a:p>
              <a:pPr algn="ctr">
                <a:defRPr/>
              </a:pPr>
              <a:endParaRPr lang="fr-FR" sz="1400" b="1" dirty="0">
                <a:solidFill>
                  <a:srgbClr val="FF99CC"/>
                </a:solidFill>
              </a:endParaRPr>
            </a:p>
            <a:p>
              <a:pPr algn="ctr">
                <a:defRPr/>
              </a:pPr>
              <a:r>
                <a:rPr lang="fr-FR" sz="1400" b="1" dirty="0">
                  <a:solidFill>
                    <a:srgbClr val="FF99CC"/>
                  </a:solidFill>
                </a:rPr>
                <a:t>ARTS  </a:t>
              </a:r>
            </a:p>
            <a:p>
              <a:pPr algn="ctr">
                <a:defRPr/>
              </a:pPr>
              <a:endParaRPr lang="fr-FR" sz="1200" b="1" dirty="0">
                <a:solidFill>
                  <a:srgbClr val="FF99CC"/>
                </a:solidFill>
              </a:endParaRPr>
            </a:p>
            <a:p>
              <a:pPr algn="ctr">
                <a:defRPr/>
              </a:pPr>
              <a:endParaRPr lang="fr-FR" sz="1200" b="1" dirty="0">
                <a:solidFill>
                  <a:srgbClr val="FF99CC"/>
                </a:solidFill>
              </a:endParaRPr>
            </a:p>
            <a:p>
              <a:pPr algn="ctr">
                <a:defRPr/>
              </a:pPr>
              <a:endParaRPr lang="fr-FR" sz="1400" b="1" dirty="0">
                <a:solidFill>
                  <a:srgbClr val="FF99CC"/>
                </a:solidFill>
              </a:endParaRPr>
            </a:p>
            <a:p>
              <a:pPr algn="ctr">
                <a:defRPr/>
              </a:pPr>
              <a:endParaRPr lang="fr-FR" sz="1400" b="1" dirty="0">
                <a:solidFill>
                  <a:srgbClr val="FF99CC"/>
                </a:solidFill>
              </a:endParaRPr>
            </a:p>
            <a:p>
              <a:pPr algn="ctr">
                <a:defRPr/>
              </a:pPr>
              <a:endParaRPr lang="fr-FR" sz="1400" b="1" dirty="0">
                <a:solidFill>
                  <a:srgbClr val="FF99CC"/>
                </a:solidFill>
              </a:endParaRPr>
            </a:p>
            <a:p>
              <a:pPr algn="ctr">
                <a:defRPr/>
              </a:pPr>
              <a:endParaRPr lang="fr-FR" sz="1400" b="1" dirty="0">
                <a:solidFill>
                  <a:srgbClr val="FF99CC"/>
                </a:solidFill>
              </a:endParaRPr>
            </a:p>
            <a:p>
              <a:pPr algn="ctr">
                <a:defRPr/>
              </a:pPr>
              <a:r>
                <a:rPr lang="fr-FR" sz="1400" b="1" dirty="0">
                  <a:solidFill>
                    <a:srgbClr val="FF99CC"/>
                  </a:solidFill>
                </a:rPr>
                <a:t> </a:t>
              </a:r>
            </a:p>
            <a:p>
              <a:pPr algn="ctr">
                <a:defRPr/>
              </a:pPr>
              <a:r>
                <a:rPr lang="fr-FR" sz="1400" b="1" dirty="0">
                  <a:solidFill>
                    <a:srgbClr val="FF99CC"/>
                  </a:solidFill>
                </a:rPr>
                <a:t>DU    LANGAGE</a:t>
              </a:r>
            </a:p>
            <a:p>
              <a:pPr algn="ctr">
                <a:defRPr/>
              </a:pPr>
              <a:endParaRPr lang="fr-FR" sz="1400" dirty="0"/>
            </a:p>
            <a:p>
              <a:pPr algn="ctr">
                <a:defRPr/>
              </a:pPr>
              <a:endParaRPr lang="fr-FR" sz="1400" dirty="0"/>
            </a:p>
            <a:p>
              <a:pPr algn="ctr">
                <a:defRPr/>
              </a:pPr>
              <a:endParaRPr lang="fr-FR" sz="1400" dirty="0"/>
            </a:p>
            <a:p>
              <a:pPr algn="ctr">
                <a:defRPr/>
              </a:pPr>
              <a:endParaRPr lang="fr-FR" sz="1400" dirty="0"/>
            </a:p>
            <a:p>
              <a:pPr algn="ctr">
                <a:defRPr/>
              </a:pPr>
              <a:endParaRPr lang="fr-FR" sz="1400" dirty="0"/>
            </a:p>
            <a:p>
              <a:pPr algn="ctr">
                <a:defRPr/>
              </a:pPr>
              <a:endParaRPr lang="fr-FR" sz="1400" dirty="0"/>
            </a:p>
            <a:p>
              <a:pPr algn="ctr">
                <a:defRPr/>
              </a:pPr>
              <a:endParaRPr lang="fr-FR" sz="1400" dirty="0"/>
            </a:p>
            <a:p>
              <a:pPr algn="ctr">
                <a:defRPr/>
              </a:pPr>
              <a:endParaRPr lang="fr-FR" sz="1400" dirty="0"/>
            </a:p>
          </p:txBody>
        </p:sp>
        <p:pic>
          <p:nvPicPr>
            <p:cNvPr id="59417" name="Image 17" descr="C:\Users\Magnin\Desktop\Théâtre%20-%20T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205038"/>
              <a:ext cx="14398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398" name="Grouper 5"/>
          <p:cNvGrpSpPr>
            <a:grpSpLocks/>
          </p:cNvGrpSpPr>
          <p:nvPr/>
        </p:nvGrpSpPr>
        <p:grpSpPr bwMode="auto">
          <a:xfrm>
            <a:off x="1128713" y="1412876"/>
            <a:ext cx="1511300" cy="2016125"/>
            <a:chOff x="2700338" y="1844824"/>
            <a:chExt cx="1439862" cy="1872207"/>
          </a:xfrm>
        </p:grpSpPr>
        <p:sp>
          <p:nvSpPr>
            <p:cNvPr id="19" name="Rectangle 18"/>
            <p:cNvSpPr/>
            <p:nvPr/>
          </p:nvSpPr>
          <p:spPr>
            <a:xfrm>
              <a:off x="2700338" y="1844824"/>
              <a:ext cx="1439862" cy="1872207"/>
            </a:xfrm>
            <a:prstGeom prst="rect">
              <a:avLst/>
            </a:prstGeom>
            <a:ln>
              <a:solidFill>
                <a:srgbClr val="99FF33"/>
              </a:solidFill>
            </a:ln>
          </p:spPr>
          <p:style>
            <a:lnRef idx="2">
              <a:schemeClr val="accent6"/>
            </a:lnRef>
            <a:fillRef idx="1">
              <a:schemeClr val="lt1"/>
            </a:fillRef>
            <a:effectRef idx="0">
              <a:schemeClr val="accent6"/>
            </a:effectRef>
            <a:fontRef idx="minor">
              <a:schemeClr val="dk1"/>
            </a:fontRef>
          </p:style>
          <p:txBody>
            <a:bodyPr anchor="ctr">
              <a:scene3d>
                <a:camera prst="orthographicFront"/>
                <a:lightRig rig="threePt" dir="t"/>
              </a:scene3d>
              <a:sp3d extrusionH="57150">
                <a:extrusionClr>
                  <a:srgbClr val="99FF33"/>
                </a:extrusionClr>
              </a:sp3d>
            </a:bodyPr>
            <a:lstStyle/>
            <a:p>
              <a:pPr algn="ctr">
                <a:defRPr/>
              </a:pPr>
              <a:endParaRPr lang="fr-FR" dirty="0"/>
            </a:p>
            <a:p>
              <a:pPr algn="ctr">
                <a:defRPr/>
              </a:pPr>
              <a:r>
                <a:rPr lang="fr-FR" sz="1400" b="1" dirty="0">
                  <a:solidFill>
                    <a:srgbClr val="99FF33"/>
                  </a:solidFill>
                </a:rPr>
                <a:t>ARTS DE </a:t>
              </a:r>
            </a:p>
            <a:p>
              <a:pPr algn="ctr">
                <a:defRPr/>
              </a:pPr>
              <a:endParaRPr lang="fr-FR" sz="1400" b="1" dirty="0">
                <a:solidFill>
                  <a:srgbClr val="99FF33"/>
                </a:solidFill>
              </a:endParaRPr>
            </a:p>
            <a:p>
              <a:pPr algn="ctr">
                <a:defRPr/>
              </a:pPr>
              <a:endParaRPr lang="fr-FR" sz="1400" b="1" dirty="0">
                <a:solidFill>
                  <a:srgbClr val="99FF33"/>
                </a:solidFill>
              </a:endParaRPr>
            </a:p>
            <a:p>
              <a:pPr algn="ctr">
                <a:defRPr/>
              </a:pPr>
              <a:endParaRPr lang="fr-FR" sz="1400" b="1" dirty="0">
                <a:solidFill>
                  <a:srgbClr val="99FF33"/>
                </a:solidFill>
              </a:endParaRPr>
            </a:p>
            <a:p>
              <a:pPr algn="ctr">
                <a:defRPr/>
              </a:pPr>
              <a:endParaRPr lang="fr-FR" sz="1400" b="1" dirty="0">
                <a:solidFill>
                  <a:srgbClr val="99FF33"/>
                </a:solidFill>
              </a:endParaRPr>
            </a:p>
            <a:p>
              <a:pPr algn="ctr">
                <a:defRPr/>
              </a:pPr>
              <a:endParaRPr lang="fr-FR" sz="1400" b="1" dirty="0">
                <a:solidFill>
                  <a:srgbClr val="99FF33"/>
                </a:solidFill>
              </a:endParaRPr>
            </a:p>
            <a:p>
              <a:pPr algn="ctr">
                <a:defRPr/>
              </a:pPr>
              <a:endParaRPr lang="fr-FR" sz="1400" b="1" dirty="0">
                <a:solidFill>
                  <a:srgbClr val="99FF33"/>
                </a:solidFill>
              </a:endParaRPr>
            </a:p>
            <a:p>
              <a:pPr algn="ctr">
                <a:defRPr/>
              </a:pPr>
              <a:r>
                <a:rPr lang="fr-FR" sz="1400" b="1" dirty="0">
                  <a:solidFill>
                    <a:srgbClr val="99FF33"/>
                  </a:solidFill>
                </a:rPr>
                <a:t>L’ ESPACE</a:t>
              </a:r>
            </a:p>
            <a:p>
              <a:pPr algn="ctr">
                <a:defRPr/>
              </a:pPr>
              <a:endParaRPr lang="fr-FR" dirty="0"/>
            </a:p>
          </p:txBody>
        </p:sp>
        <p:pic>
          <p:nvPicPr>
            <p:cNvPr id="59415" name="Image 18" descr="C:\Users\Magnin\Desktop\archite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0338" y="2205038"/>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399" name="Grouper 4099"/>
          <p:cNvGrpSpPr>
            <a:grpSpLocks/>
          </p:cNvGrpSpPr>
          <p:nvPr/>
        </p:nvGrpSpPr>
        <p:grpSpPr bwMode="auto">
          <a:xfrm>
            <a:off x="4651375" y="4824168"/>
            <a:ext cx="2305050" cy="1801812"/>
            <a:chOff x="4643438" y="4508500"/>
            <a:chExt cx="1943100" cy="1441450"/>
          </a:xfrm>
        </p:grpSpPr>
        <p:sp>
          <p:nvSpPr>
            <p:cNvPr id="20" name="Rectangle 19"/>
            <p:cNvSpPr/>
            <p:nvPr/>
          </p:nvSpPr>
          <p:spPr>
            <a:xfrm>
              <a:off x="4643438" y="4508500"/>
              <a:ext cx="1943100" cy="1441450"/>
            </a:xfrm>
            <a:prstGeom prst="rect">
              <a:avLst/>
            </a:prstGeom>
            <a:ln>
              <a:solidFill>
                <a:srgbClr val="CC99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sz="1400" b="1" dirty="0">
                <a:solidFill>
                  <a:srgbClr val="996600"/>
                </a:solidFill>
              </a:endParaRPr>
            </a:p>
            <a:p>
              <a:pPr algn="ctr">
                <a:defRPr/>
              </a:pPr>
              <a:endParaRPr lang="fr-FR" sz="1400" b="1" dirty="0">
                <a:solidFill>
                  <a:srgbClr val="996600"/>
                </a:solidFill>
              </a:endParaRPr>
            </a:p>
            <a:p>
              <a:pPr algn="ctr">
                <a:defRPr/>
              </a:pPr>
              <a:r>
                <a:rPr lang="fr-FR" sz="1400" b="1" dirty="0">
                  <a:solidFill>
                    <a:srgbClr val="996600"/>
                  </a:solidFill>
                </a:rPr>
                <a:t>CULTURE SCIENTIFIQUE </a:t>
              </a:r>
            </a:p>
            <a:p>
              <a:pPr algn="ctr">
                <a:defRPr/>
              </a:pPr>
              <a:endParaRPr lang="fr-FR" sz="1400" b="1" dirty="0">
                <a:solidFill>
                  <a:srgbClr val="996600"/>
                </a:solidFill>
              </a:endParaRPr>
            </a:p>
            <a:p>
              <a:pPr algn="ctr">
                <a:defRPr/>
              </a:pPr>
              <a:endParaRPr lang="fr-FR" sz="1400" b="1" dirty="0">
                <a:solidFill>
                  <a:srgbClr val="996600"/>
                </a:solidFill>
              </a:endParaRPr>
            </a:p>
            <a:p>
              <a:pPr algn="ctr">
                <a:defRPr/>
              </a:pPr>
              <a:endParaRPr lang="fr-FR" sz="1400" b="1" dirty="0">
                <a:solidFill>
                  <a:srgbClr val="996600"/>
                </a:solidFill>
              </a:endParaRPr>
            </a:p>
            <a:p>
              <a:pPr algn="ctr">
                <a:defRPr/>
              </a:pPr>
              <a:endParaRPr lang="fr-FR" sz="1400" b="1" dirty="0">
                <a:solidFill>
                  <a:srgbClr val="996600"/>
                </a:solidFill>
              </a:endParaRPr>
            </a:p>
            <a:p>
              <a:pPr algn="ctr">
                <a:defRPr/>
              </a:pPr>
              <a:endParaRPr lang="fr-FR" sz="1400" b="1" dirty="0">
                <a:solidFill>
                  <a:srgbClr val="996600"/>
                </a:solidFill>
              </a:endParaRPr>
            </a:p>
            <a:p>
              <a:pPr algn="ctr">
                <a:defRPr/>
              </a:pPr>
              <a:endParaRPr lang="fr-FR" sz="1400" b="1" dirty="0">
                <a:solidFill>
                  <a:srgbClr val="996600"/>
                </a:solidFill>
              </a:endParaRPr>
            </a:p>
            <a:p>
              <a:pPr algn="ctr">
                <a:defRPr/>
              </a:pPr>
              <a:r>
                <a:rPr lang="fr-FR" sz="1400" b="1" dirty="0">
                  <a:solidFill>
                    <a:srgbClr val="996600"/>
                  </a:solidFill>
                </a:rPr>
                <a:t>et TECHNIQUE</a:t>
              </a:r>
            </a:p>
            <a:p>
              <a:pPr algn="ctr">
                <a:defRPr/>
              </a:pPr>
              <a:endParaRPr lang="fr-FR" dirty="0"/>
            </a:p>
            <a:p>
              <a:pPr algn="ctr">
                <a:defRPr/>
              </a:pPr>
              <a:endParaRPr lang="fr-FR" dirty="0"/>
            </a:p>
          </p:txBody>
        </p:sp>
        <p:pic>
          <p:nvPicPr>
            <p:cNvPr id="59412" name="Image 19" descr="C:\Users\Magnin\Desktop\CST%20CGénial.jpg"/>
            <p:cNvPicPr>
              <a:picLocks noChangeAspect="1" noChangeArrowheads="1"/>
            </p:cNvPicPr>
            <p:nvPr/>
          </p:nvPicPr>
          <p:blipFill>
            <a:blip r:embed="rId6">
              <a:extLst>
                <a:ext uri="{28A0092B-C50C-407E-A947-70E740481C1C}">
                  <a14:useLocalDpi xmlns:a14="http://schemas.microsoft.com/office/drawing/2010/main" val="0"/>
                </a:ext>
              </a:extLst>
            </a:blip>
            <a:srcRect l="30667" t="9381" r="12166" b="9534"/>
            <a:stretch>
              <a:fillRect/>
            </a:stretch>
          </p:blipFill>
          <p:spPr bwMode="auto">
            <a:xfrm>
              <a:off x="4716462" y="4738967"/>
              <a:ext cx="778826" cy="85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3" name="Image 20" descr="C:\Users\Magnin\Desktop\CST%20-%20éclipse.jpg"/>
            <p:cNvPicPr>
              <a:picLocks noChangeAspect="1" noChangeArrowheads="1"/>
            </p:cNvPicPr>
            <p:nvPr/>
          </p:nvPicPr>
          <p:blipFill>
            <a:blip r:embed="rId7">
              <a:extLst>
                <a:ext uri="{28A0092B-C50C-407E-A947-70E740481C1C}">
                  <a14:useLocalDpi xmlns:a14="http://schemas.microsoft.com/office/drawing/2010/main" val="0"/>
                </a:ext>
              </a:extLst>
            </a:blip>
            <a:srcRect l="18185" t="5380" r="24951"/>
            <a:stretch>
              <a:fillRect/>
            </a:stretch>
          </p:blipFill>
          <p:spPr bwMode="auto">
            <a:xfrm>
              <a:off x="5651500" y="4724400"/>
              <a:ext cx="7191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400" name="Grouper 6"/>
          <p:cNvGrpSpPr>
            <a:grpSpLocks/>
          </p:cNvGrpSpPr>
          <p:nvPr/>
        </p:nvGrpSpPr>
        <p:grpSpPr bwMode="auto">
          <a:xfrm>
            <a:off x="3519445" y="1412876"/>
            <a:ext cx="1511300" cy="2016125"/>
            <a:chOff x="4284663" y="1844675"/>
            <a:chExt cx="1439862" cy="1871663"/>
          </a:xfrm>
        </p:grpSpPr>
        <p:sp>
          <p:nvSpPr>
            <p:cNvPr id="16" name="Rectangle 15"/>
            <p:cNvSpPr/>
            <p:nvPr/>
          </p:nvSpPr>
          <p:spPr>
            <a:xfrm>
              <a:off x="4284663" y="1844675"/>
              <a:ext cx="1439862" cy="1871663"/>
            </a:xfrm>
            <a:prstGeom prst="rect">
              <a:avLst/>
            </a:prstGeom>
            <a:ln>
              <a:solidFill>
                <a:srgbClr val="7545A9"/>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1400" b="1" dirty="0">
                  <a:solidFill>
                    <a:schemeClr val="accent1">
                      <a:lumMod val="75000"/>
                    </a:schemeClr>
                  </a:solidFill>
                </a:rPr>
                <a:t>ARTS  </a:t>
              </a:r>
            </a:p>
            <a:p>
              <a:pPr algn="ctr">
                <a:defRPr/>
              </a:pPr>
              <a:endParaRPr lang="fr-FR" sz="1400" b="1" dirty="0">
                <a:solidFill>
                  <a:schemeClr val="accent1">
                    <a:lumMod val="75000"/>
                  </a:schemeClr>
                </a:solidFill>
              </a:endParaRPr>
            </a:p>
            <a:p>
              <a:pPr algn="ctr">
                <a:defRPr/>
              </a:pPr>
              <a:endParaRPr lang="fr-FR" sz="1400" b="1" dirty="0">
                <a:solidFill>
                  <a:schemeClr val="accent1">
                    <a:lumMod val="75000"/>
                  </a:schemeClr>
                </a:solidFill>
              </a:endParaRPr>
            </a:p>
            <a:p>
              <a:pPr algn="ctr">
                <a:defRPr/>
              </a:pPr>
              <a:endParaRPr lang="fr-FR" sz="1400" b="1" dirty="0">
                <a:solidFill>
                  <a:schemeClr val="accent1">
                    <a:lumMod val="75000"/>
                  </a:schemeClr>
                </a:solidFill>
              </a:endParaRPr>
            </a:p>
            <a:p>
              <a:pPr algn="ctr">
                <a:defRPr/>
              </a:pPr>
              <a:endParaRPr lang="fr-FR" sz="1400" b="1" dirty="0">
                <a:solidFill>
                  <a:schemeClr val="accent1">
                    <a:lumMod val="75000"/>
                  </a:schemeClr>
                </a:solidFill>
              </a:endParaRPr>
            </a:p>
            <a:p>
              <a:pPr algn="ctr">
                <a:defRPr/>
              </a:pPr>
              <a:endParaRPr lang="fr-FR" sz="1400" b="1" dirty="0">
                <a:solidFill>
                  <a:schemeClr val="accent1">
                    <a:lumMod val="75000"/>
                  </a:schemeClr>
                </a:solidFill>
              </a:endParaRPr>
            </a:p>
            <a:p>
              <a:pPr algn="ctr">
                <a:defRPr/>
              </a:pPr>
              <a:endParaRPr lang="fr-FR" sz="1400" b="1" dirty="0">
                <a:solidFill>
                  <a:schemeClr val="accent1">
                    <a:lumMod val="75000"/>
                  </a:schemeClr>
                </a:solidFill>
              </a:endParaRPr>
            </a:p>
            <a:p>
              <a:pPr algn="ctr">
                <a:defRPr/>
              </a:pPr>
              <a:r>
                <a:rPr lang="fr-FR" sz="1400" b="1" dirty="0">
                  <a:solidFill>
                    <a:schemeClr val="accent1">
                      <a:lumMod val="75000"/>
                    </a:schemeClr>
                  </a:solidFill>
                </a:rPr>
                <a:t>DU   SON</a:t>
              </a:r>
            </a:p>
          </p:txBody>
        </p:sp>
        <p:pic>
          <p:nvPicPr>
            <p:cNvPr id="59410" name="Image 21" descr="C:\Users\Magnin\Desktop\spectacle%20Nevers.jpg"/>
            <p:cNvPicPr>
              <a:picLocks noChangeAspect="1" noChangeArrowheads="1"/>
            </p:cNvPicPr>
            <p:nvPr/>
          </p:nvPicPr>
          <p:blipFill>
            <a:blip r:embed="rId8">
              <a:extLst>
                <a:ext uri="{28A0092B-C50C-407E-A947-70E740481C1C}">
                  <a14:useLocalDpi xmlns:a14="http://schemas.microsoft.com/office/drawing/2010/main" val="0"/>
                </a:ext>
              </a:extLst>
            </a:blip>
            <a:srcRect l="22408" b="3612"/>
            <a:stretch>
              <a:fillRect/>
            </a:stretch>
          </p:blipFill>
          <p:spPr bwMode="auto">
            <a:xfrm>
              <a:off x="4284663" y="2205038"/>
              <a:ext cx="14398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401" name="Grouper 4100"/>
          <p:cNvGrpSpPr>
            <a:grpSpLocks/>
          </p:cNvGrpSpPr>
          <p:nvPr/>
        </p:nvGrpSpPr>
        <p:grpSpPr bwMode="auto">
          <a:xfrm>
            <a:off x="9020893" y="4305839"/>
            <a:ext cx="1944688" cy="1584325"/>
            <a:chOff x="6732588" y="4365625"/>
            <a:chExt cx="1944687" cy="1584325"/>
          </a:xfrm>
        </p:grpSpPr>
        <p:sp>
          <p:nvSpPr>
            <p:cNvPr id="18" name="Rectangle 17"/>
            <p:cNvSpPr/>
            <p:nvPr/>
          </p:nvSpPr>
          <p:spPr>
            <a:xfrm>
              <a:off x="6732588" y="4365625"/>
              <a:ext cx="1944687" cy="1584325"/>
            </a:xfrm>
            <a:prstGeom prst="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dirty="0"/>
            </a:p>
            <a:p>
              <a:pPr algn="ctr">
                <a:defRPr/>
              </a:pPr>
              <a:endParaRPr lang="fr-FR" dirty="0"/>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r">
                <a:defRPr/>
              </a:pPr>
              <a:endParaRPr lang="fr-FR" sz="1400" b="1" dirty="0">
                <a:solidFill>
                  <a:srgbClr val="FFFF00"/>
                </a:solidFill>
              </a:endParaRPr>
            </a:p>
            <a:p>
              <a:pPr algn="r">
                <a:defRPr/>
              </a:pPr>
              <a:endParaRPr lang="fr-FR" sz="1400" b="1" dirty="0">
                <a:solidFill>
                  <a:srgbClr val="FFFF00"/>
                </a:solidFill>
              </a:endParaRPr>
            </a:p>
            <a:p>
              <a:pPr algn="r">
                <a:defRPr/>
              </a:pPr>
              <a:endParaRPr lang="fr-FR" sz="1400" b="1" dirty="0">
                <a:solidFill>
                  <a:srgbClr val="FFFF00"/>
                </a:solidFill>
              </a:endParaRPr>
            </a:p>
            <a:p>
              <a:pPr algn="r">
                <a:defRPr/>
              </a:pPr>
              <a:endParaRPr lang="fr-FR" sz="1400" b="1" dirty="0">
                <a:solidFill>
                  <a:srgbClr val="FFFF00"/>
                </a:solidFill>
              </a:endParaRPr>
            </a:p>
            <a:p>
              <a:pPr>
                <a:defRPr/>
              </a:pPr>
              <a:r>
                <a:rPr lang="fr-FR" sz="1400" b="1" dirty="0">
                  <a:solidFill>
                    <a:srgbClr val="660066"/>
                  </a:solidFill>
                </a:rPr>
                <a:t>ARTS</a:t>
              </a:r>
              <a:r>
                <a:rPr lang="fr-FR" sz="1400" b="1" dirty="0">
                  <a:solidFill>
                    <a:srgbClr val="FFFF00"/>
                  </a:solidFill>
                </a:rPr>
                <a:t> </a:t>
              </a:r>
            </a:p>
            <a:p>
              <a:pPr>
                <a:defRPr/>
              </a:pPr>
              <a:endParaRPr lang="fr-FR" sz="1400" b="1" dirty="0">
                <a:solidFill>
                  <a:srgbClr val="FFFF00"/>
                </a:solidFill>
              </a:endParaRPr>
            </a:p>
            <a:p>
              <a:pPr algn="ctr">
                <a:defRPr/>
              </a:pPr>
              <a:r>
                <a:rPr lang="fr-FR" sz="1400" b="1" dirty="0">
                  <a:solidFill>
                    <a:srgbClr val="660066"/>
                  </a:solidFill>
                </a:rPr>
                <a:t>DU</a:t>
              </a:r>
              <a:r>
                <a:rPr lang="fr-FR" sz="1400" b="1" dirty="0">
                  <a:solidFill>
                    <a:srgbClr val="FFFF00"/>
                  </a:solidFill>
                </a:rPr>
                <a:t> </a:t>
              </a:r>
            </a:p>
            <a:p>
              <a:pPr>
                <a:defRPr/>
              </a:pPr>
              <a:endParaRPr lang="fr-FR" sz="1400" b="1" dirty="0">
                <a:solidFill>
                  <a:srgbClr val="FFFF00"/>
                </a:solidFill>
              </a:endParaRPr>
            </a:p>
            <a:p>
              <a:pPr algn="r">
                <a:defRPr/>
              </a:pPr>
              <a:r>
                <a:rPr lang="fr-FR" sz="1400" b="1" dirty="0">
                  <a:solidFill>
                    <a:srgbClr val="660066"/>
                  </a:solidFill>
                </a:rPr>
                <a:t>VISUEL</a:t>
              </a: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sz="1400" b="1" dirty="0">
                <a:solidFill>
                  <a:srgbClr val="FFFF00"/>
                </a:solidFill>
              </a:endParaRPr>
            </a:p>
            <a:p>
              <a:pPr algn="ctr">
                <a:defRPr/>
              </a:pPr>
              <a:endParaRPr lang="fr-FR" dirty="0"/>
            </a:p>
            <a:p>
              <a:pPr algn="ctr">
                <a:defRPr/>
              </a:pPr>
              <a:endParaRPr lang="fr-FR" dirty="0"/>
            </a:p>
          </p:txBody>
        </p:sp>
        <p:pic>
          <p:nvPicPr>
            <p:cNvPr id="59407" name="Image 24" descr="C:\Users\Magnin\Desktop\arts%20visuels%20-%20rega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588" y="5229225"/>
              <a:ext cx="10080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Image 22" descr="C:\Users\Magnin\Desktop\arts%20visuels%20-%20court-métrag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1725" y="4365625"/>
              <a:ext cx="12239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402" name="Grouper 4098"/>
          <p:cNvGrpSpPr>
            <a:grpSpLocks/>
          </p:cNvGrpSpPr>
          <p:nvPr/>
        </p:nvGrpSpPr>
        <p:grpSpPr bwMode="auto">
          <a:xfrm>
            <a:off x="711157" y="3859996"/>
            <a:ext cx="2089150" cy="1800225"/>
            <a:chOff x="2700338" y="4365625"/>
            <a:chExt cx="1871662" cy="1584325"/>
          </a:xfrm>
        </p:grpSpPr>
        <p:sp>
          <p:nvSpPr>
            <p:cNvPr id="17" name="Rectangle 16"/>
            <p:cNvSpPr/>
            <p:nvPr/>
          </p:nvSpPr>
          <p:spPr>
            <a:xfrm>
              <a:off x="2700338" y="4365625"/>
              <a:ext cx="1871662" cy="1584325"/>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r">
                <a:defRPr/>
              </a:pPr>
              <a:r>
                <a:rPr lang="fr-FR" sz="1400" b="1" dirty="0">
                  <a:solidFill>
                    <a:srgbClr val="FFC000"/>
                  </a:solidFill>
                </a:rPr>
                <a:t>ARTS </a:t>
              </a:r>
            </a:p>
            <a:p>
              <a:pPr algn="r">
                <a:defRPr/>
              </a:pPr>
              <a:r>
                <a:rPr lang="fr-FR" sz="1400" b="1" dirty="0">
                  <a:solidFill>
                    <a:srgbClr val="FFC000"/>
                  </a:solidFill>
                </a:rPr>
                <a:t>DU </a:t>
              </a:r>
            </a:p>
            <a:p>
              <a:pPr algn="r">
                <a:defRPr/>
              </a:pPr>
              <a:r>
                <a:rPr lang="fr-FR" sz="1400" b="1" dirty="0">
                  <a:solidFill>
                    <a:srgbClr val="FFC000"/>
                  </a:solidFill>
                </a:rPr>
                <a:t>QUOTIDIEN</a:t>
              </a:r>
            </a:p>
            <a:p>
              <a:pPr algn="ctr">
                <a:defRPr/>
              </a:pPr>
              <a:endParaRPr lang="fr-FR" sz="1400" b="1" dirty="0">
                <a:solidFill>
                  <a:srgbClr val="FFC000"/>
                </a:solidFill>
              </a:endParaRPr>
            </a:p>
            <a:p>
              <a:pPr algn="ctr">
                <a:defRPr/>
              </a:pPr>
              <a:endParaRPr lang="fr-FR" sz="1400" b="1" dirty="0">
                <a:solidFill>
                  <a:srgbClr val="FFC000"/>
                </a:solidFill>
              </a:endParaRPr>
            </a:p>
            <a:p>
              <a:pPr algn="ctr">
                <a:defRPr/>
              </a:pPr>
              <a:endParaRPr lang="fr-FR" sz="1400" b="1" dirty="0">
                <a:solidFill>
                  <a:srgbClr val="FFC000"/>
                </a:solidFill>
              </a:endParaRPr>
            </a:p>
          </p:txBody>
        </p:sp>
        <p:pic>
          <p:nvPicPr>
            <p:cNvPr id="59404" name="Image 25" descr="C:\Users\Magnin\Desktop\p1060840.jpg"/>
            <p:cNvPicPr>
              <a:picLocks noChangeAspect="1" noChangeArrowheads="1"/>
            </p:cNvPicPr>
            <p:nvPr/>
          </p:nvPicPr>
          <p:blipFill>
            <a:blip r:embed="rId11">
              <a:extLst>
                <a:ext uri="{28A0092B-C50C-407E-A947-70E740481C1C}">
                  <a14:useLocalDpi xmlns:a14="http://schemas.microsoft.com/office/drawing/2010/main" val="0"/>
                </a:ext>
              </a:extLst>
            </a:blip>
            <a:srcRect b="12602"/>
            <a:stretch>
              <a:fillRect/>
            </a:stretch>
          </p:blipFill>
          <p:spPr bwMode="auto">
            <a:xfrm>
              <a:off x="2771775" y="4365625"/>
              <a:ext cx="7921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Image 26" descr="C:\Users\Magnin\Desktop\p106083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8038" y="5229225"/>
              <a:ext cx="115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73921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398"/>
                                        </p:tgtEl>
                                        <p:attrNameLst>
                                          <p:attrName>style.visibility</p:attrName>
                                        </p:attrNameLst>
                                      </p:cBhvr>
                                      <p:to>
                                        <p:strVal val="visible"/>
                                      </p:to>
                                    </p:set>
                                    <p:animEffect transition="in" filter="fade">
                                      <p:cBhvr>
                                        <p:cTn id="14" dur="1000"/>
                                        <p:tgtEl>
                                          <p:spTgt spid="59398"/>
                                        </p:tgtEl>
                                      </p:cBhvr>
                                    </p:animEffect>
                                    <p:anim calcmode="lin" valueType="num">
                                      <p:cBhvr>
                                        <p:cTn id="15" dur="1000" fill="hold"/>
                                        <p:tgtEl>
                                          <p:spTgt spid="59398"/>
                                        </p:tgtEl>
                                        <p:attrNameLst>
                                          <p:attrName>ppt_x</p:attrName>
                                        </p:attrNameLst>
                                      </p:cBhvr>
                                      <p:tavLst>
                                        <p:tav tm="0">
                                          <p:val>
                                            <p:strVal val="#ppt_x"/>
                                          </p:val>
                                        </p:tav>
                                        <p:tav tm="100000">
                                          <p:val>
                                            <p:strVal val="#ppt_x"/>
                                          </p:val>
                                        </p:tav>
                                      </p:tavLst>
                                    </p:anim>
                                    <p:anim calcmode="lin" valueType="num">
                                      <p:cBhvr>
                                        <p:cTn id="16" dur="1000" fill="hold"/>
                                        <p:tgtEl>
                                          <p:spTgt spid="593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9400"/>
                                        </p:tgtEl>
                                        <p:attrNameLst>
                                          <p:attrName>style.visibility</p:attrName>
                                        </p:attrNameLst>
                                      </p:cBhvr>
                                      <p:to>
                                        <p:strVal val="visible"/>
                                      </p:to>
                                    </p:set>
                                    <p:animEffect transition="in" filter="fade">
                                      <p:cBhvr>
                                        <p:cTn id="21" dur="1000"/>
                                        <p:tgtEl>
                                          <p:spTgt spid="59400"/>
                                        </p:tgtEl>
                                      </p:cBhvr>
                                    </p:animEffect>
                                    <p:anim calcmode="lin" valueType="num">
                                      <p:cBhvr>
                                        <p:cTn id="22" dur="1000" fill="hold"/>
                                        <p:tgtEl>
                                          <p:spTgt spid="59400"/>
                                        </p:tgtEl>
                                        <p:attrNameLst>
                                          <p:attrName>ppt_x</p:attrName>
                                        </p:attrNameLst>
                                      </p:cBhvr>
                                      <p:tavLst>
                                        <p:tav tm="0">
                                          <p:val>
                                            <p:strVal val="#ppt_x"/>
                                          </p:val>
                                        </p:tav>
                                        <p:tav tm="100000">
                                          <p:val>
                                            <p:strVal val="#ppt_x"/>
                                          </p:val>
                                        </p:tav>
                                      </p:tavLst>
                                    </p:anim>
                                    <p:anim calcmode="lin" valueType="num">
                                      <p:cBhvr>
                                        <p:cTn id="23" dur="1000" fill="hold"/>
                                        <p:tgtEl>
                                          <p:spTgt spid="5940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9397"/>
                                        </p:tgtEl>
                                        <p:attrNameLst>
                                          <p:attrName>style.visibility</p:attrName>
                                        </p:attrNameLst>
                                      </p:cBhvr>
                                      <p:to>
                                        <p:strVal val="visible"/>
                                      </p:to>
                                    </p:set>
                                    <p:animEffect transition="in" filter="fade">
                                      <p:cBhvr>
                                        <p:cTn id="28" dur="1000"/>
                                        <p:tgtEl>
                                          <p:spTgt spid="59397"/>
                                        </p:tgtEl>
                                      </p:cBhvr>
                                    </p:animEffect>
                                    <p:anim calcmode="lin" valueType="num">
                                      <p:cBhvr>
                                        <p:cTn id="29" dur="1000" fill="hold"/>
                                        <p:tgtEl>
                                          <p:spTgt spid="59397"/>
                                        </p:tgtEl>
                                        <p:attrNameLst>
                                          <p:attrName>ppt_x</p:attrName>
                                        </p:attrNameLst>
                                      </p:cBhvr>
                                      <p:tavLst>
                                        <p:tav tm="0">
                                          <p:val>
                                            <p:strVal val="#ppt_x"/>
                                          </p:val>
                                        </p:tav>
                                        <p:tav tm="100000">
                                          <p:val>
                                            <p:strVal val="#ppt_x"/>
                                          </p:val>
                                        </p:tav>
                                      </p:tavLst>
                                    </p:anim>
                                    <p:anim calcmode="lin" valueType="num">
                                      <p:cBhvr>
                                        <p:cTn id="30" dur="1000" fill="hold"/>
                                        <p:tgtEl>
                                          <p:spTgt spid="5939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9401"/>
                                        </p:tgtEl>
                                        <p:attrNameLst>
                                          <p:attrName>style.visibility</p:attrName>
                                        </p:attrNameLst>
                                      </p:cBhvr>
                                      <p:to>
                                        <p:strVal val="visible"/>
                                      </p:to>
                                    </p:set>
                                    <p:animEffect transition="in" filter="fade">
                                      <p:cBhvr>
                                        <p:cTn id="35" dur="1000"/>
                                        <p:tgtEl>
                                          <p:spTgt spid="59401"/>
                                        </p:tgtEl>
                                      </p:cBhvr>
                                    </p:animEffect>
                                    <p:anim calcmode="lin" valueType="num">
                                      <p:cBhvr>
                                        <p:cTn id="36" dur="1000" fill="hold"/>
                                        <p:tgtEl>
                                          <p:spTgt spid="59401"/>
                                        </p:tgtEl>
                                        <p:attrNameLst>
                                          <p:attrName>ppt_x</p:attrName>
                                        </p:attrNameLst>
                                      </p:cBhvr>
                                      <p:tavLst>
                                        <p:tav tm="0">
                                          <p:val>
                                            <p:strVal val="#ppt_x"/>
                                          </p:val>
                                        </p:tav>
                                        <p:tav tm="100000">
                                          <p:val>
                                            <p:strVal val="#ppt_x"/>
                                          </p:val>
                                        </p:tav>
                                      </p:tavLst>
                                    </p:anim>
                                    <p:anim calcmode="lin" valueType="num">
                                      <p:cBhvr>
                                        <p:cTn id="37" dur="1000" fill="hold"/>
                                        <p:tgtEl>
                                          <p:spTgt spid="5940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9396"/>
                                        </p:tgtEl>
                                        <p:attrNameLst>
                                          <p:attrName>style.visibility</p:attrName>
                                        </p:attrNameLst>
                                      </p:cBhvr>
                                      <p:to>
                                        <p:strVal val="visible"/>
                                      </p:to>
                                    </p:set>
                                    <p:animEffect transition="in" filter="fade">
                                      <p:cBhvr>
                                        <p:cTn id="42" dur="1000"/>
                                        <p:tgtEl>
                                          <p:spTgt spid="59396"/>
                                        </p:tgtEl>
                                      </p:cBhvr>
                                    </p:animEffect>
                                    <p:anim calcmode="lin" valueType="num">
                                      <p:cBhvr>
                                        <p:cTn id="43" dur="1000" fill="hold"/>
                                        <p:tgtEl>
                                          <p:spTgt spid="59396"/>
                                        </p:tgtEl>
                                        <p:attrNameLst>
                                          <p:attrName>ppt_x</p:attrName>
                                        </p:attrNameLst>
                                      </p:cBhvr>
                                      <p:tavLst>
                                        <p:tav tm="0">
                                          <p:val>
                                            <p:strVal val="#ppt_x"/>
                                          </p:val>
                                        </p:tav>
                                        <p:tav tm="100000">
                                          <p:val>
                                            <p:strVal val="#ppt_x"/>
                                          </p:val>
                                        </p:tav>
                                      </p:tavLst>
                                    </p:anim>
                                    <p:anim calcmode="lin" valueType="num">
                                      <p:cBhvr>
                                        <p:cTn id="44" dur="1000" fill="hold"/>
                                        <p:tgtEl>
                                          <p:spTgt spid="5939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9399"/>
                                        </p:tgtEl>
                                        <p:attrNameLst>
                                          <p:attrName>style.visibility</p:attrName>
                                        </p:attrNameLst>
                                      </p:cBhvr>
                                      <p:to>
                                        <p:strVal val="visible"/>
                                      </p:to>
                                    </p:set>
                                    <p:animEffect transition="in" filter="fade">
                                      <p:cBhvr>
                                        <p:cTn id="49" dur="1000"/>
                                        <p:tgtEl>
                                          <p:spTgt spid="59399"/>
                                        </p:tgtEl>
                                      </p:cBhvr>
                                    </p:animEffect>
                                    <p:anim calcmode="lin" valueType="num">
                                      <p:cBhvr>
                                        <p:cTn id="50" dur="1000" fill="hold"/>
                                        <p:tgtEl>
                                          <p:spTgt spid="59399"/>
                                        </p:tgtEl>
                                        <p:attrNameLst>
                                          <p:attrName>ppt_x</p:attrName>
                                        </p:attrNameLst>
                                      </p:cBhvr>
                                      <p:tavLst>
                                        <p:tav tm="0">
                                          <p:val>
                                            <p:strVal val="#ppt_x"/>
                                          </p:val>
                                        </p:tav>
                                        <p:tav tm="100000">
                                          <p:val>
                                            <p:strVal val="#ppt_x"/>
                                          </p:val>
                                        </p:tav>
                                      </p:tavLst>
                                    </p:anim>
                                    <p:anim calcmode="lin" valueType="num">
                                      <p:cBhvr>
                                        <p:cTn id="51" dur="1000" fill="hold"/>
                                        <p:tgtEl>
                                          <p:spTgt spid="5939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Une nouvelle organisation structurelle </a:t>
            </a:r>
            <a:br>
              <a:rPr lang="fr-FR" b="1" dirty="0">
                <a:effectLst>
                  <a:outerShdw blurRad="38100" dist="38100" dir="2700000" algn="tl">
                    <a:srgbClr val="000000">
                      <a:alpha val="43137"/>
                    </a:srgbClr>
                  </a:outerShdw>
                </a:effectLst>
              </a:rPr>
            </a:br>
            <a:r>
              <a:rPr lang="fr-FR" b="1" dirty="0">
                <a:effectLst>
                  <a:outerShdw blurRad="38100" dist="38100" dir="2700000" algn="tl">
                    <a:srgbClr val="000000">
                      <a:alpha val="43137"/>
                    </a:srgbClr>
                  </a:outerShdw>
                </a:effectLst>
              </a:rPr>
              <a:t>du collège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16404105"/>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837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9156701" y="6419850"/>
            <a:ext cx="822325" cy="285750"/>
          </a:xfrm>
          <a:prstGeom prst="rect">
            <a:avLst/>
          </a:prstGeom>
          <a:solidFill>
            <a:srgbClr val="729FCF"/>
          </a:solidFill>
          <a:ln>
            <a:noFill/>
          </a:ln>
        </p:spPr>
        <p:style>
          <a:lnRef idx="0">
            <a:scrgbClr r="0" g="0" b="0"/>
          </a:lnRef>
          <a:fillRef idx="0">
            <a:scrgbClr r="0" g="0" b="0"/>
          </a:fillRef>
          <a:effectRef idx="0">
            <a:scrgbClr r="0" g="0" b="0"/>
          </a:effectRef>
          <a:fontRef idx="minor"/>
        </p:style>
      </p:sp>
      <p:sp>
        <p:nvSpPr>
          <p:cNvPr id="131" name="CustomShape 2"/>
          <p:cNvSpPr/>
          <p:nvPr/>
        </p:nvSpPr>
        <p:spPr>
          <a:xfrm>
            <a:off x="7500938" y="3347234"/>
            <a:ext cx="3311525" cy="711200"/>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lIns="90000" tIns="45000" rIns="90000" bIns="45000"/>
          <a:lstStyle/>
          <a:p>
            <a:pPr algn="ctr">
              <a:defRPr/>
            </a:pPr>
            <a:r>
              <a:rPr lang="fr-FR" sz="2000" b="1" spc="-1" dirty="0">
                <a:uFill>
                  <a:solidFill>
                    <a:srgbClr val="FFFFFF"/>
                  </a:solidFill>
                </a:uFill>
                <a:latin typeface="Calibri"/>
              </a:rPr>
              <a:t>Consulter la charte en ligne :</a:t>
            </a:r>
            <a:endParaRPr dirty="0"/>
          </a:p>
          <a:p>
            <a:pPr algn="ctr">
              <a:defRPr/>
            </a:pPr>
            <a:r>
              <a:rPr lang="fr-FR" sz="2000" b="1" u="sng" spc="-1" dirty="0">
                <a:solidFill>
                  <a:srgbClr val="0000FF"/>
                </a:solidFill>
                <a:uFill>
                  <a:solidFill>
                    <a:srgbClr val="FFFFFF"/>
                  </a:solidFill>
                </a:uFill>
                <a:latin typeface="Calibri"/>
                <a:hlinkClick r:id="rId3"/>
              </a:rPr>
              <a:t>https://lc.cx/4iGh</a:t>
            </a:r>
            <a:endParaRPr dirty="0"/>
          </a:p>
        </p:txBody>
      </p:sp>
      <p:pic>
        <p:nvPicPr>
          <p:cNvPr id="5124" name="Image 131"/>
          <p:cNvPicPr>
            <a:picLocks noChangeAspect="1" noChangeArrowheads="1"/>
          </p:cNvPicPr>
          <p:nvPr/>
        </p:nvPicPr>
        <p:blipFill>
          <a:blip r:embed="rId4" cstate="print"/>
          <a:srcRect/>
          <a:stretch>
            <a:fillRect/>
          </a:stretch>
        </p:blipFill>
        <p:spPr bwMode="auto">
          <a:xfrm>
            <a:off x="3412200" y="642918"/>
            <a:ext cx="3799814" cy="5408632"/>
          </a:xfrm>
          <a:prstGeom prst="rect">
            <a:avLst/>
          </a:prstGeom>
          <a:noFill/>
          <a:ln w="9525">
            <a:noFill/>
            <a:miter lim="800000"/>
            <a:headEnd/>
            <a:tailEnd/>
          </a:ln>
        </p:spPr>
      </p:pic>
    </p:spTree>
    <p:extLst>
      <p:ext uri="{BB962C8B-B14F-4D97-AF65-F5344CB8AC3E}">
        <p14:creationId xmlns:p14="http://schemas.microsoft.com/office/powerpoint/2010/main" val="8227567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effectLst>
                  <a:outerShdw blurRad="38100" dist="38100" dir="2700000" algn="tl">
                    <a:srgbClr val="000000">
                      <a:alpha val="43137"/>
                    </a:srgbClr>
                  </a:outerShdw>
                </a:effectLst>
              </a:rPr>
              <a:t>Autre levier pédagogique: L’EMC</a:t>
            </a:r>
          </a:p>
        </p:txBody>
      </p:sp>
      <p:sp>
        <p:nvSpPr>
          <p:cNvPr id="3" name="Espace réservé du contenu 2"/>
          <p:cNvSpPr>
            <a:spLocks noGrp="1"/>
          </p:cNvSpPr>
          <p:nvPr>
            <p:ph idx="1"/>
          </p:nvPr>
        </p:nvSpPr>
        <p:spPr/>
        <p:txBody>
          <a:bodyPr>
            <a:normAutofit/>
          </a:bodyPr>
          <a:lstStyle/>
          <a:p>
            <a:r>
              <a:rPr lang="fr-FR" dirty="0"/>
              <a:t>C’est un enseignement qui a pour but de favoriser l’aptitude à vivre ensemble dans une société démocratique et qui vise l’acquisition d’une culture morale et civique et d’un esprit critique</a:t>
            </a:r>
          </a:p>
          <a:p>
            <a:r>
              <a:rPr lang="fr-FR" dirty="0"/>
              <a:t>Cette culture morale et civique privilégie la mise en activités des élèves</a:t>
            </a:r>
          </a:p>
          <a:p>
            <a:r>
              <a:rPr lang="fr-FR" dirty="0"/>
              <a:t>Qui s’inscrit dans le parcours citoyen de chaque élève de l’école élémentaire à la classe de terminale</a:t>
            </a:r>
          </a:p>
          <a:p>
            <a:pPr>
              <a:buFont typeface="Wingdings" panose="05000000000000000000" pitchFamily="2" charset="2"/>
              <a:buChar char="v"/>
            </a:pPr>
            <a:endParaRPr lang="fr-FR" dirty="0"/>
          </a:p>
          <a:p>
            <a:pPr>
              <a:buFont typeface="Wingdings" panose="05000000000000000000" pitchFamily="2" charset="2"/>
              <a:buChar char="v"/>
            </a:pPr>
            <a:endParaRPr lang="fr-FR" dirty="0"/>
          </a:p>
          <a:p>
            <a:endParaRPr lang="fr-FR" dirty="0"/>
          </a:p>
          <a:p>
            <a:endParaRPr lang="fr-FR" dirty="0"/>
          </a:p>
        </p:txBody>
      </p:sp>
    </p:spTree>
    <p:extLst>
      <p:ext uri="{BB962C8B-B14F-4D97-AF65-F5344CB8AC3E}">
        <p14:creationId xmlns:p14="http://schemas.microsoft.com/office/powerpoint/2010/main" val="3050126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Des valeurs, des savoirs, des pratiques</a:t>
            </a:r>
          </a:p>
        </p:txBody>
      </p:sp>
      <p:sp>
        <p:nvSpPr>
          <p:cNvPr id="3" name="Espace réservé du contenu 2"/>
          <p:cNvSpPr>
            <a:spLocks noGrp="1"/>
          </p:cNvSpPr>
          <p:nvPr>
            <p:ph idx="1"/>
          </p:nvPr>
        </p:nvSpPr>
        <p:spPr/>
        <p:txBody>
          <a:bodyPr/>
          <a:lstStyle/>
          <a:p>
            <a:r>
              <a:rPr lang="fr-FR" dirty="0"/>
              <a:t>Des valeurs</a:t>
            </a:r>
          </a:p>
          <a:p>
            <a:pPr lvl="1">
              <a:buFont typeface="Wingdings" pitchFamily="2" charset="2"/>
              <a:buChar char="Ø"/>
            </a:pPr>
            <a:r>
              <a:rPr lang="fr-FR" dirty="0"/>
              <a:t>Dignité de la personne humaine, liberté, égalité, fraternité , laïcité ( valeurs républicaines), esprit de justice, solidarité, refus des discriminations, respect</a:t>
            </a:r>
          </a:p>
          <a:p>
            <a:r>
              <a:rPr lang="fr-FR" dirty="0"/>
              <a:t>Des Savoirs</a:t>
            </a:r>
          </a:p>
          <a:p>
            <a:pPr lvl="1">
              <a:buFont typeface="Wingdings" pitchFamily="2" charset="2"/>
              <a:buChar char="Ø"/>
            </a:pPr>
            <a:r>
              <a:rPr lang="fr-FR" dirty="0"/>
              <a:t>Littéraires, scientifiques, juridiques, historiques, philosophiques</a:t>
            </a:r>
          </a:p>
          <a:p>
            <a:r>
              <a:rPr lang="fr-FR" dirty="0"/>
              <a:t>Des pratiques</a:t>
            </a:r>
          </a:p>
          <a:p>
            <a:pPr lvl="1">
              <a:buFont typeface="Wingdings" pitchFamily="2" charset="2"/>
              <a:buChar char="Ø"/>
            </a:pPr>
            <a:r>
              <a:rPr lang="fr-FR" dirty="0"/>
              <a:t>Mise en activité des élèves</a:t>
            </a:r>
          </a:p>
          <a:p>
            <a:endParaRPr lang="fr-FR" dirty="0"/>
          </a:p>
          <a:p>
            <a:endParaRPr lang="fr-FR" dirty="0"/>
          </a:p>
        </p:txBody>
      </p:sp>
    </p:spTree>
    <p:extLst>
      <p:ext uri="{BB962C8B-B14F-4D97-AF65-F5344CB8AC3E}">
        <p14:creationId xmlns:p14="http://schemas.microsoft.com/office/powerpoint/2010/main" val="2957806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Les 4 principes de l’EMC</a:t>
            </a: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v"/>
            </a:pPr>
            <a:r>
              <a:rPr lang="fr-FR" dirty="0"/>
              <a:t> Principe d’autonomie</a:t>
            </a:r>
          </a:p>
          <a:p>
            <a:pPr>
              <a:buFont typeface="Wingdings" panose="05000000000000000000" pitchFamily="2" charset="2"/>
              <a:buChar char="v"/>
            </a:pPr>
            <a:r>
              <a:rPr lang="fr-FR" dirty="0"/>
              <a:t> Principe de discipline</a:t>
            </a:r>
          </a:p>
          <a:p>
            <a:pPr>
              <a:buFont typeface="Wingdings" panose="05000000000000000000" pitchFamily="2" charset="2"/>
              <a:buChar char="v"/>
            </a:pPr>
            <a:r>
              <a:rPr lang="fr-FR" dirty="0"/>
              <a:t> Principe de coexistence des libertés</a:t>
            </a:r>
          </a:p>
          <a:p>
            <a:pPr>
              <a:buFont typeface="Wingdings" panose="05000000000000000000" pitchFamily="2" charset="2"/>
              <a:buChar char="v"/>
            </a:pPr>
            <a:r>
              <a:rPr lang="fr-FR" dirty="0"/>
              <a:t> Principe de la communauté des citoyens</a:t>
            </a:r>
          </a:p>
          <a:p>
            <a:endParaRPr lang="fr-FR" dirty="0"/>
          </a:p>
        </p:txBody>
      </p:sp>
    </p:spTree>
    <p:extLst>
      <p:ext uri="{BB962C8B-B14F-4D97-AF65-F5344CB8AC3E}">
        <p14:creationId xmlns:p14="http://schemas.microsoft.com/office/powerpoint/2010/main" val="3550508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Les modalités d’organisation</a:t>
            </a:r>
            <a:br>
              <a:rPr lang="fr-FR" b="1" dirty="0">
                <a:effectLst>
                  <a:outerShdw blurRad="38100" dist="38100" dir="2700000" algn="tl">
                    <a:srgbClr val="000000">
                      <a:alpha val="43137"/>
                    </a:srgbClr>
                  </a:outerShdw>
                </a:effectLst>
              </a:rPr>
            </a:br>
            <a:r>
              <a:rPr lang="fr-FR" dirty="0"/>
              <a:t> </a:t>
            </a:r>
          </a:p>
        </p:txBody>
      </p:sp>
      <p:sp>
        <p:nvSpPr>
          <p:cNvPr id="3" name="Espace réservé du contenu 2"/>
          <p:cNvSpPr>
            <a:spLocks noGrp="1"/>
          </p:cNvSpPr>
          <p:nvPr>
            <p:ph idx="1"/>
          </p:nvPr>
        </p:nvSpPr>
        <p:spPr/>
        <p:txBody>
          <a:bodyPr>
            <a:normAutofit/>
          </a:bodyPr>
          <a:lstStyle/>
          <a:p>
            <a:pPr marL="0" indent="0">
              <a:buNone/>
            </a:pPr>
            <a:r>
              <a:rPr lang="fr-FR" dirty="0"/>
              <a:t> </a:t>
            </a:r>
          </a:p>
          <a:p>
            <a:r>
              <a:rPr lang="fr-FR" dirty="0"/>
              <a:t>Recourt à des travaux interdisciplinaires </a:t>
            </a:r>
          </a:p>
          <a:p>
            <a:r>
              <a:rPr lang="fr-FR" dirty="0"/>
              <a:t>Les CPE, au même titre que les enseignants doivent faire vivre au moins un de ces 4 principes dans toutes les actions des projets qu’ils mènent.</a:t>
            </a:r>
          </a:p>
          <a:p>
            <a:r>
              <a:rPr lang="fr-FR" dirty="0"/>
              <a:t>Fait l’objet d’une évaluation du socle</a:t>
            </a:r>
          </a:p>
          <a:p>
            <a:r>
              <a:rPr lang="fr-FR" dirty="0"/>
              <a:t> Il est prévu sans doute une évaluation au DNB</a:t>
            </a:r>
          </a:p>
          <a:p>
            <a:endParaRPr lang="fr-FR" dirty="0"/>
          </a:p>
        </p:txBody>
      </p:sp>
    </p:spTree>
    <p:extLst>
      <p:ext uri="{BB962C8B-B14F-4D97-AF65-F5344CB8AC3E}">
        <p14:creationId xmlns:p14="http://schemas.microsoft.com/office/powerpoint/2010/main" val="3576593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effectLst>
                  <a:outerShdw blurRad="38100" dist="38100" dir="2700000" algn="tl">
                    <a:srgbClr val="000000">
                      <a:alpha val="43137"/>
                    </a:srgbClr>
                  </a:outerShdw>
                </a:effectLst>
              </a:rPr>
              <a:t>La dimension sensible (domaine 3 du socle)</a:t>
            </a:r>
          </a:p>
        </p:txBody>
      </p:sp>
      <p:sp>
        <p:nvSpPr>
          <p:cNvPr id="3" name="Espace réservé du contenu 2"/>
          <p:cNvSpPr>
            <a:spLocks noGrp="1"/>
          </p:cNvSpPr>
          <p:nvPr>
            <p:ph idx="1"/>
          </p:nvPr>
        </p:nvSpPr>
        <p:spPr/>
        <p:txBody>
          <a:bodyPr/>
          <a:lstStyle/>
          <a:p>
            <a:pPr marL="0" indent="0">
              <a:buNone/>
            </a:pPr>
            <a:endParaRPr lang="fr-FR" dirty="0"/>
          </a:p>
          <a:p>
            <a:r>
              <a:rPr lang="fr-FR" dirty="0"/>
              <a:t>Mettre en mot ses émotions , les identifier et les contrôler </a:t>
            </a:r>
          </a:p>
          <a:p>
            <a:r>
              <a:rPr lang="fr-FR" dirty="0"/>
              <a:t>Les discuter</a:t>
            </a:r>
          </a:p>
          <a:p>
            <a:r>
              <a:rPr lang="fr-FR" dirty="0"/>
              <a:t>Ecouter pour mieux comprendre celles d’autrui </a:t>
            </a:r>
          </a:p>
          <a:p>
            <a:pPr marL="0" indent="0">
              <a:buNone/>
            </a:pPr>
            <a:endParaRPr lang="fr-FR" dirty="0"/>
          </a:p>
        </p:txBody>
      </p:sp>
    </p:spTree>
    <p:extLst>
      <p:ext uri="{BB962C8B-B14F-4D97-AF65-F5344CB8AC3E}">
        <p14:creationId xmlns:p14="http://schemas.microsoft.com/office/powerpoint/2010/main" val="1366348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Dimension normative (domaine 3 du socle)</a:t>
            </a:r>
          </a:p>
        </p:txBody>
      </p:sp>
      <p:sp>
        <p:nvSpPr>
          <p:cNvPr id="3" name="Espace réservé du contenu 2"/>
          <p:cNvSpPr>
            <a:spLocks noGrp="1"/>
          </p:cNvSpPr>
          <p:nvPr>
            <p:ph idx="1"/>
          </p:nvPr>
        </p:nvSpPr>
        <p:spPr/>
        <p:txBody>
          <a:bodyPr/>
          <a:lstStyle/>
          <a:p>
            <a:r>
              <a:rPr lang="fr-FR" dirty="0"/>
              <a:t>Règles du vivre ensemble dans une société démocratique</a:t>
            </a:r>
          </a:p>
          <a:p>
            <a:r>
              <a:rPr lang="fr-FR" dirty="0"/>
              <a:t>Comprendre la règle</a:t>
            </a:r>
          </a:p>
          <a:p>
            <a:r>
              <a:rPr lang="fr-FR" dirty="0"/>
              <a:t>Faire vivre cette règle</a:t>
            </a:r>
          </a:p>
          <a:p>
            <a:endParaRPr lang="fr-FR" dirty="0"/>
          </a:p>
        </p:txBody>
      </p:sp>
    </p:spTree>
    <p:extLst>
      <p:ext uri="{BB962C8B-B14F-4D97-AF65-F5344CB8AC3E}">
        <p14:creationId xmlns:p14="http://schemas.microsoft.com/office/powerpoint/2010/main" val="3161011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Dimension cognitive (domaine 3 du socle)</a:t>
            </a:r>
          </a:p>
        </p:txBody>
      </p:sp>
      <p:sp>
        <p:nvSpPr>
          <p:cNvPr id="3" name="Espace réservé du contenu 2"/>
          <p:cNvSpPr>
            <a:spLocks noGrp="1"/>
          </p:cNvSpPr>
          <p:nvPr>
            <p:ph idx="1"/>
          </p:nvPr>
        </p:nvSpPr>
        <p:spPr/>
        <p:txBody>
          <a:bodyPr/>
          <a:lstStyle/>
          <a:p>
            <a:r>
              <a:rPr lang="fr-FR" dirty="0"/>
              <a:t>Développer le jugement critique</a:t>
            </a:r>
          </a:p>
          <a:p>
            <a:r>
              <a:rPr lang="fr-FR" dirty="0"/>
              <a:t>Etre capable de faire des choix et de les justifier</a:t>
            </a:r>
          </a:p>
          <a:p>
            <a:r>
              <a:rPr lang="fr-FR" dirty="0"/>
              <a:t>Travailler sur le langage</a:t>
            </a:r>
          </a:p>
          <a:p>
            <a:r>
              <a:rPr lang="fr-FR" dirty="0"/>
              <a:t>Etre capable de remettre en cause et modifier ses jugements initiaux</a:t>
            </a:r>
          </a:p>
          <a:p>
            <a:r>
              <a:rPr lang="fr-FR" dirty="0"/>
              <a:t>Différencier l’intérêt particulier de l’intérêt général</a:t>
            </a:r>
          </a:p>
        </p:txBody>
      </p:sp>
    </p:spTree>
    <p:extLst>
      <p:ext uri="{BB962C8B-B14F-4D97-AF65-F5344CB8AC3E}">
        <p14:creationId xmlns:p14="http://schemas.microsoft.com/office/powerpoint/2010/main" val="697371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Dimension pratique  (domaine 2 et 3 du socle)</a:t>
            </a:r>
          </a:p>
        </p:txBody>
      </p:sp>
      <p:sp>
        <p:nvSpPr>
          <p:cNvPr id="3" name="Espace réservé du contenu 2"/>
          <p:cNvSpPr>
            <a:spLocks noGrp="1"/>
          </p:cNvSpPr>
          <p:nvPr>
            <p:ph idx="1"/>
          </p:nvPr>
        </p:nvSpPr>
        <p:spPr/>
        <p:txBody>
          <a:bodyPr/>
          <a:lstStyle/>
          <a:p>
            <a:r>
              <a:rPr lang="fr-FR" dirty="0"/>
              <a:t>Mettre les élèves en situation d’apprentissage sur l’engagement citoyen individuel et collectif dans le cadre de la classe, l’établissement et la société</a:t>
            </a:r>
          </a:p>
        </p:txBody>
      </p:sp>
    </p:spTree>
    <p:extLst>
      <p:ext uri="{BB962C8B-B14F-4D97-AF65-F5344CB8AC3E}">
        <p14:creationId xmlns:p14="http://schemas.microsoft.com/office/powerpoint/2010/main" val="3654848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Atelier 2: Identifier les instances, actions et partenaires  au sein de l’EMC</a:t>
            </a:r>
          </a:p>
        </p:txBody>
      </p:sp>
      <p:sp>
        <p:nvSpPr>
          <p:cNvPr id="3" name="Espace réservé du contenu 2"/>
          <p:cNvSpPr>
            <a:spLocks noGrp="1"/>
          </p:cNvSpPr>
          <p:nvPr>
            <p:ph idx="1"/>
          </p:nvPr>
        </p:nvSpPr>
        <p:spPr/>
        <p:txBody>
          <a:bodyPr>
            <a:normAutofit lnSpcReduction="10000"/>
          </a:bodyPr>
          <a:lstStyle/>
          <a:p>
            <a:r>
              <a:rPr lang="fr-FR" dirty="0"/>
              <a:t>8 groupes (4 pour cycle 3 et 4 pour cycle 4) Chaque groupe travaille sur 1 des domaines de L’EMC cycle 3 et 4 (40 minutes)</a:t>
            </a:r>
          </a:p>
          <a:p>
            <a:r>
              <a:rPr lang="fr-FR" dirty="0"/>
              <a:t>Identification des actions et partenaires en fonction des connaissances, compétences et attitudes attendues des élèves dans le cadre de ce dispositif </a:t>
            </a:r>
          </a:p>
          <a:p>
            <a:r>
              <a:rPr lang="fr-FR" dirty="0"/>
              <a:t>Cela va permettre aux stagiaires de répertorier ce qu’ils font déjà et d’être du coup une force de proposition pour rentrer dans ce dispositif</a:t>
            </a:r>
          </a:p>
          <a:p>
            <a:r>
              <a:rPr lang="fr-FR" dirty="0"/>
              <a:t> Mise en commun. Un tableau récapitulatif sera rempli au fur et à mesure sous </a:t>
            </a:r>
            <a:r>
              <a:rPr lang="fr-FR" dirty="0" err="1"/>
              <a:t>padlet</a:t>
            </a:r>
            <a:r>
              <a:rPr lang="fr-FR" dirty="0"/>
              <a:t> ou carte mentale (entre 20 et 30 minutes)</a:t>
            </a:r>
          </a:p>
        </p:txBody>
      </p:sp>
    </p:spTree>
    <p:extLst>
      <p:ext uri="{BB962C8B-B14F-4D97-AF65-F5344CB8AC3E}">
        <p14:creationId xmlns:p14="http://schemas.microsoft.com/office/powerpoint/2010/main" val="61376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Les enjeux de la </a:t>
            </a:r>
            <a:r>
              <a:rPr lang="fr-FR" sz="4000" b="1" dirty="0">
                <a:effectLst>
                  <a:outerShdw blurRad="38100" dist="38100" dir="2700000" algn="tl">
                    <a:srgbClr val="000000">
                      <a:alpha val="43137"/>
                    </a:srgbClr>
                  </a:outerShdw>
                </a:effectLst>
              </a:rPr>
              <a:t>réforme</a:t>
            </a:r>
            <a:r>
              <a:rPr lang="fr-FR" b="1" dirty="0">
                <a:effectLst>
                  <a:outerShdw blurRad="38100" dist="38100" dir="2700000" algn="tl">
                    <a:srgbClr val="000000">
                      <a:alpha val="43137"/>
                    </a:srgbClr>
                  </a:outerShdw>
                </a:effectLst>
              </a:rPr>
              <a:t> du collège</a:t>
            </a:r>
          </a:p>
        </p:txBody>
      </p:sp>
      <p:sp>
        <p:nvSpPr>
          <p:cNvPr id="3" name="Espace réservé du contenu 2"/>
          <p:cNvSpPr>
            <a:spLocks noGrp="1"/>
          </p:cNvSpPr>
          <p:nvPr>
            <p:ph idx="1"/>
          </p:nvPr>
        </p:nvSpPr>
        <p:spPr/>
        <p:txBody>
          <a:bodyPr>
            <a:normAutofit/>
          </a:bodyPr>
          <a:lstStyle/>
          <a:p>
            <a:r>
              <a:rPr lang="fr-FR" dirty="0"/>
              <a:t>Renforcer l’acquisition des savoirs fondamentaux </a:t>
            </a:r>
          </a:p>
          <a:p>
            <a:r>
              <a:rPr lang="fr-FR" dirty="0"/>
              <a:t>Développer de nouvelles compétences  indispensables à la future insertion des collégiens et leur donner les clés de leur avenir personnel et professionnel</a:t>
            </a:r>
          </a:p>
          <a:p>
            <a:r>
              <a:rPr lang="fr-FR" dirty="0"/>
              <a:t>Réfléchir sur ses pratiques pour qu’elles soient au service de l’inclusion scolaire</a:t>
            </a:r>
          </a:p>
          <a:p>
            <a:endParaRPr lang="fr-FR" dirty="0"/>
          </a:p>
          <a:p>
            <a:endParaRPr lang="fr-FR" dirty="0"/>
          </a:p>
          <a:p>
            <a:pPr marL="0" indent="0">
              <a:buNone/>
            </a:pPr>
            <a:endParaRPr lang="fr-FR" dirty="0"/>
          </a:p>
        </p:txBody>
      </p:sp>
    </p:spTree>
    <p:extLst>
      <p:ext uri="{BB962C8B-B14F-4D97-AF65-F5344CB8AC3E}">
        <p14:creationId xmlns:p14="http://schemas.microsoft.com/office/powerpoint/2010/main" val="1980648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effectLst>
                  <a:outerShdw blurRad="38100" dist="38100" dir="2700000" algn="tl">
                    <a:srgbClr val="000000">
                      <a:alpha val="43137"/>
                    </a:srgbClr>
                  </a:outerShdw>
                </a:effectLst>
              </a:rPr>
              <a:t>Un exemple de situation d’apprentissage dans le cadre de l’EMC: Les ateliers philosophiques(collège Littré)</a:t>
            </a:r>
          </a:p>
        </p:txBody>
      </p:sp>
      <p:sp>
        <p:nvSpPr>
          <p:cNvPr id="3" name="Espace réservé du contenu 2"/>
          <p:cNvSpPr>
            <a:spLocks noGrp="1"/>
          </p:cNvSpPr>
          <p:nvPr>
            <p:ph sz="half" idx="1"/>
          </p:nvPr>
        </p:nvSpPr>
        <p:spPr/>
        <p:txBody>
          <a:bodyPr/>
          <a:lstStyle/>
          <a:p>
            <a:pPr marL="0" indent="0" algn="ctr">
              <a:buNone/>
            </a:pPr>
            <a:r>
              <a:rPr lang="fr-FR" b="1" dirty="0"/>
              <a:t>Plusieurs démarches possibles</a:t>
            </a:r>
          </a:p>
          <a:p>
            <a:pPr lvl="1"/>
            <a:r>
              <a:rPr lang="fr-FR" dirty="0"/>
              <a:t>Approche déductive</a:t>
            </a:r>
          </a:p>
          <a:p>
            <a:pPr lvl="1"/>
            <a:r>
              <a:rPr lang="fr-FR" dirty="0"/>
              <a:t>Approche inductive</a:t>
            </a:r>
          </a:p>
          <a:p>
            <a:pPr lvl="1"/>
            <a:r>
              <a:rPr lang="fr-FR" dirty="0"/>
              <a:t>Approche polémique</a:t>
            </a:r>
          </a:p>
          <a:p>
            <a:pPr marL="457200" lvl="1" indent="0">
              <a:buNone/>
            </a:pPr>
            <a:endParaRPr lang="fr-FR" dirty="0"/>
          </a:p>
          <a:p>
            <a:pPr lvl="1"/>
            <a:endParaRPr lang="fr-FR" dirty="0"/>
          </a:p>
        </p:txBody>
      </p:sp>
      <p:sp>
        <p:nvSpPr>
          <p:cNvPr id="4" name="Espace réservé du contenu 3"/>
          <p:cNvSpPr>
            <a:spLocks noGrp="1"/>
          </p:cNvSpPr>
          <p:nvPr>
            <p:ph sz="half" idx="2"/>
          </p:nvPr>
        </p:nvSpPr>
        <p:spPr/>
        <p:txBody>
          <a:bodyPr/>
          <a:lstStyle/>
          <a:p>
            <a:pPr marL="0" indent="0" algn="ctr">
              <a:buNone/>
            </a:pPr>
            <a:r>
              <a:rPr lang="fr-FR" b="1" dirty="0"/>
              <a:t>Différents supports pour amorcer la réflexion</a:t>
            </a:r>
          </a:p>
          <a:p>
            <a:pPr lvl="1"/>
            <a:r>
              <a:rPr lang="fr-FR" dirty="0"/>
              <a:t>Protolangage</a:t>
            </a:r>
          </a:p>
          <a:p>
            <a:pPr lvl="1"/>
            <a:r>
              <a:rPr lang="fr-FR" dirty="0"/>
              <a:t>Textes, fables</a:t>
            </a:r>
          </a:p>
          <a:p>
            <a:pPr lvl="1"/>
            <a:r>
              <a:rPr lang="fr-FR" dirty="0"/>
              <a:t>Vidéos, documentaires</a:t>
            </a:r>
          </a:p>
        </p:txBody>
      </p:sp>
    </p:spTree>
    <p:extLst>
      <p:ext uri="{BB962C8B-B14F-4D97-AF65-F5344CB8AC3E}">
        <p14:creationId xmlns:p14="http://schemas.microsoft.com/office/powerpoint/2010/main" val="2595501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effectLst>
                  <a:outerShdw blurRad="38100" dist="38100" dir="2700000" algn="tl">
                    <a:srgbClr val="000000">
                      <a:alpha val="43137"/>
                    </a:srgbClr>
                  </a:outerShdw>
                </a:effectLst>
              </a:rPr>
              <a:t>Un exemple de situation d’apprentissage dans le cadre de l’EMC: Les ateliers philosophiques(collège Littré)</a:t>
            </a:r>
          </a:p>
        </p:txBody>
      </p:sp>
      <p:sp>
        <p:nvSpPr>
          <p:cNvPr id="3" name="Espace réservé du contenu 2"/>
          <p:cNvSpPr>
            <a:spLocks noGrp="1"/>
          </p:cNvSpPr>
          <p:nvPr>
            <p:ph sz="half" idx="1"/>
          </p:nvPr>
        </p:nvSpPr>
        <p:spPr/>
        <p:txBody>
          <a:bodyPr/>
          <a:lstStyle/>
          <a:p>
            <a:pPr marL="0" indent="0" algn="ctr">
              <a:buNone/>
            </a:pPr>
            <a:r>
              <a:rPr lang="fr-FR" b="1" dirty="0"/>
              <a:t>Conditions matérielles</a:t>
            </a:r>
          </a:p>
          <a:p>
            <a:pPr lvl="1"/>
            <a:r>
              <a:rPr lang="fr-FR" dirty="0"/>
              <a:t>Dispositions</a:t>
            </a:r>
          </a:p>
          <a:p>
            <a:pPr lvl="1"/>
            <a:r>
              <a:rPr lang="fr-FR" dirty="0"/>
              <a:t>Place de l’adulte</a:t>
            </a:r>
          </a:p>
          <a:p>
            <a:pPr lvl="1"/>
            <a:r>
              <a:rPr lang="fr-FR" dirty="0"/>
              <a:t>Nombre d’élèves</a:t>
            </a:r>
          </a:p>
          <a:p>
            <a:pPr lvl="1"/>
            <a:r>
              <a:rPr lang="fr-FR" dirty="0"/>
              <a:t>Durée</a:t>
            </a:r>
          </a:p>
          <a:p>
            <a:pPr lvl="1"/>
            <a:endParaRPr lang="fr-FR" dirty="0"/>
          </a:p>
        </p:txBody>
      </p:sp>
      <p:sp>
        <p:nvSpPr>
          <p:cNvPr id="4" name="Espace réservé du contenu 3"/>
          <p:cNvSpPr>
            <a:spLocks noGrp="1"/>
          </p:cNvSpPr>
          <p:nvPr>
            <p:ph sz="half" idx="2"/>
          </p:nvPr>
        </p:nvSpPr>
        <p:spPr/>
        <p:txBody>
          <a:bodyPr/>
          <a:lstStyle/>
          <a:p>
            <a:pPr marL="457200" lvl="1" indent="0">
              <a:buNone/>
            </a:pPr>
            <a:r>
              <a:rPr lang="fr-FR" sz="2400" b="1" dirty="0"/>
              <a:t>Conditions institutionnelles</a:t>
            </a:r>
            <a:endParaRPr lang="fr-FR" dirty="0"/>
          </a:p>
          <a:p>
            <a:pPr lvl="1"/>
            <a:r>
              <a:rPr lang="fr-FR" dirty="0"/>
              <a:t>Prise de parole</a:t>
            </a:r>
          </a:p>
          <a:p>
            <a:pPr lvl="1"/>
            <a:r>
              <a:rPr lang="fr-FR" dirty="0"/>
              <a:t>Secrétaire de séance</a:t>
            </a:r>
          </a:p>
          <a:p>
            <a:pPr lvl="1"/>
            <a:r>
              <a:rPr lang="fr-FR" dirty="0"/>
              <a:t>Choix du sujet</a:t>
            </a:r>
          </a:p>
          <a:p>
            <a:pPr lvl="1"/>
            <a:r>
              <a:rPr lang="fr-FR" dirty="0"/>
              <a:t>Mémoire de la réflexion</a:t>
            </a:r>
          </a:p>
        </p:txBody>
      </p:sp>
    </p:spTree>
    <p:extLst>
      <p:ext uri="{BB962C8B-B14F-4D97-AF65-F5344CB8AC3E}">
        <p14:creationId xmlns:p14="http://schemas.microsoft.com/office/powerpoint/2010/main" val="8020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a:ln>
            <a:solidFill>
              <a:schemeClr val="bg1"/>
            </a:solidFill>
          </a:ln>
        </p:spPr>
        <p:txBody>
          <a:bodyPr>
            <a:noAutofit/>
          </a:bodyPr>
          <a:lstStyle/>
          <a:p>
            <a:r>
              <a:rPr lang="fr-FR" sz="2800" b="1" dirty="0">
                <a:effectLst>
                  <a:outerShdw blurRad="38100" dist="38100" dir="2700000" algn="tl">
                    <a:srgbClr val="000000">
                      <a:alpha val="43137"/>
                    </a:srgbClr>
                  </a:outerShdw>
                </a:effectLst>
              </a:rPr>
              <a:t>Un Exemple de projet dans le cadre de l’EMC</a:t>
            </a:r>
            <a:br>
              <a:rPr lang="fr-FR" sz="2800" b="1" dirty="0">
                <a:effectLst>
                  <a:outerShdw blurRad="38100" dist="38100" dir="2700000" algn="tl">
                    <a:srgbClr val="000000">
                      <a:alpha val="43137"/>
                    </a:srgbClr>
                  </a:outerShdw>
                </a:effectLst>
              </a:rPr>
            </a:br>
            <a:r>
              <a:rPr lang="fr-FR" sz="2800" b="1" dirty="0">
                <a:effectLst>
                  <a:outerShdw blurRad="38100" dist="38100" dir="2700000" algn="tl">
                    <a:srgbClr val="000000">
                      <a:alpha val="43137"/>
                    </a:srgbClr>
                  </a:outerShdw>
                </a:effectLst>
              </a:rPr>
              <a:t>Lutte contre les discriminations</a:t>
            </a:r>
            <a:br>
              <a:rPr lang="fr-FR" sz="2800" b="1" dirty="0">
                <a:effectLst>
                  <a:outerShdw blurRad="38100" dist="38100" dir="2700000" algn="tl">
                    <a:srgbClr val="000000">
                      <a:alpha val="43137"/>
                    </a:srgbClr>
                  </a:outerShdw>
                </a:effectLst>
              </a:rPr>
            </a:br>
            <a:r>
              <a:rPr lang="fr-FR" sz="2800" b="1" dirty="0">
                <a:effectLst>
                  <a:outerShdw blurRad="38100" dist="38100" dir="2700000" algn="tl">
                    <a:srgbClr val="000000">
                      <a:alpha val="43137"/>
                    </a:srgbClr>
                  </a:outerShdw>
                </a:effectLst>
              </a:rPr>
              <a:t> (vie scolaire/documentaliste et H/G)</a:t>
            </a:r>
          </a:p>
        </p:txBody>
      </p:sp>
      <p:sp>
        <p:nvSpPr>
          <p:cNvPr id="3" name="Espace réservé du contenu 2"/>
          <p:cNvSpPr>
            <a:spLocks noGrp="1"/>
          </p:cNvSpPr>
          <p:nvPr>
            <p:ph idx="1"/>
          </p:nvPr>
        </p:nvSpPr>
        <p:spPr/>
        <p:txBody>
          <a:bodyPr>
            <a:normAutofit fontScale="62500" lnSpcReduction="20000"/>
          </a:bodyPr>
          <a:lstStyle/>
          <a:p>
            <a:pPr marL="0" indent="0" algn="ctr">
              <a:buNone/>
            </a:pPr>
            <a:r>
              <a:rPr lang="fr-FR" dirty="0"/>
              <a:t>Projet qui permet de travailler les 4 principes de l’EMC</a:t>
            </a:r>
          </a:p>
          <a:p>
            <a:r>
              <a:rPr lang="fr-FR" dirty="0">
                <a:hlinkClick r:id="rId2" action="ppaction://hlinkfile"/>
              </a:rPr>
              <a:t>Lutte contre les discriminations (collège Littré H/G vie scolaire et documentation</a:t>
            </a:r>
            <a:r>
              <a:rPr lang="fr-FR" dirty="0"/>
              <a:t>)</a:t>
            </a:r>
          </a:p>
          <a:p>
            <a:r>
              <a:rPr lang="fr-FR" dirty="0">
                <a:hlinkClick r:id="rId3" action="ppaction://hlinkfile"/>
              </a:rPr>
              <a:t>discriminations </a:t>
            </a:r>
            <a:r>
              <a:rPr lang="fr-FR" dirty="0" err="1">
                <a:hlinkClick r:id="rId3" action="ppaction://hlinkfile"/>
              </a:rPr>
              <a:t>autoevaluation</a:t>
            </a:r>
            <a:r>
              <a:rPr lang="fr-FR" dirty="0">
                <a:hlinkClick r:id="rId3" action="ppaction://hlinkfile"/>
              </a:rPr>
              <a:t> élève.docx</a:t>
            </a:r>
            <a:endParaRPr lang="fr-FR" dirty="0"/>
          </a:p>
          <a:p>
            <a:r>
              <a:rPr lang="fr-FR" dirty="0">
                <a:hlinkClick r:id="rId4" action="ppaction://hlinkfile"/>
              </a:rPr>
              <a:t>lutte contre les discriminations questionnaire.docx</a:t>
            </a:r>
            <a:endParaRPr lang="fr-FR" dirty="0"/>
          </a:p>
          <a:p>
            <a:r>
              <a:rPr lang="fr-FR" dirty="0">
                <a:hlinkClick r:id="rId5"/>
              </a:rPr>
              <a:t>http://powtoon.com/embed/dWOqhtdMlVx/</a:t>
            </a:r>
            <a:endParaRPr lang="fr-FR" dirty="0"/>
          </a:p>
          <a:p>
            <a:r>
              <a:rPr lang="fr-FR" dirty="0">
                <a:hlinkClick r:id="rId6"/>
              </a:rPr>
              <a:t>http://powtoon.com/embed/fB7DzjYbtXI/</a:t>
            </a:r>
            <a:endParaRPr lang="fr-FR" dirty="0"/>
          </a:p>
          <a:p>
            <a:r>
              <a:rPr lang="fr-FR" dirty="0">
                <a:hlinkClick r:id="rId7"/>
              </a:rPr>
              <a:t>http://powtoon.com/embed/erQiMPVtg09/</a:t>
            </a:r>
            <a:endParaRPr lang="fr-FR" dirty="0"/>
          </a:p>
          <a:p>
            <a:r>
              <a:rPr lang="fr-FR" dirty="0">
                <a:hlinkClick r:id="rId8"/>
              </a:rPr>
              <a:t>http://powtoon.com/embed/b4O1mIhkcdL/</a:t>
            </a:r>
            <a:endParaRPr lang="fr-FR" dirty="0"/>
          </a:p>
          <a:p>
            <a:r>
              <a:rPr lang="fr-FR" dirty="0">
                <a:hlinkClick r:id="rId9"/>
              </a:rPr>
              <a:t>http://powtoon.com/embed/fOYTlU5AvjG/</a:t>
            </a:r>
            <a:endParaRPr lang="fr-FR" dirty="0"/>
          </a:p>
          <a:p>
            <a:r>
              <a:rPr lang="fr-FR" dirty="0">
                <a:hlinkClick r:id="rId10"/>
              </a:rPr>
              <a:t>https://www.powtoon.com/show/gmV5RM9BHjA/untitled1/</a:t>
            </a:r>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044957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7900" y="863378"/>
            <a:ext cx="9601196" cy="1303867"/>
          </a:xfrm>
        </p:spPr>
        <p:txBody>
          <a:bodyPr>
            <a:normAutofit fontScale="90000"/>
          </a:bodyPr>
          <a:lstStyle/>
          <a:p>
            <a:r>
              <a:rPr lang="fr-FR" sz="3600" b="1" dirty="0"/>
              <a:t>Un exemple de projet collaboration CPE et enseignant histoire/géographie</a:t>
            </a:r>
            <a:br>
              <a:rPr lang="fr-FR" sz="3600" b="1" dirty="0"/>
            </a:br>
            <a:r>
              <a:rPr lang="fr-FR" sz="3600" b="1" dirty="0"/>
              <a:t>« Faire vivre la laïcité au collège</a:t>
            </a:r>
            <a:r>
              <a:rPr lang="fr-FR" dirty="0"/>
              <a:t> »</a:t>
            </a:r>
          </a:p>
        </p:txBody>
      </p:sp>
      <p:sp>
        <p:nvSpPr>
          <p:cNvPr id="3" name="Espace réservé du contenu 2"/>
          <p:cNvSpPr>
            <a:spLocks noGrp="1"/>
          </p:cNvSpPr>
          <p:nvPr>
            <p:ph idx="1"/>
          </p:nvPr>
        </p:nvSpPr>
        <p:spPr/>
        <p:txBody>
          <a:bodyPr/>
          <a:lstStyle/>
          <a:p>
            <a:r>
              <a:rPr lang="fr-FR" dirty="0">
                <a:hlinkClick r:id="rId3" action="ppaction://hlinkfile"/>
              </a:rPr>
              <a:t>Fiche action</a:t>
            </a:r>
            <a:endParaRPr lang="fr-FR" dirty="0"/>
          </a:p>
          <a:p>
            <a:r>
              <a:rPr lang="fr-FR" dirty="0">
                <a:hlinkClick r:id="rId4" action="ppaction://hlinkfile"/>
              </a:rPr>
              <a:t>Critères de réussite</a:t>
            </a:r>
            <a:endParaRPr lang="fr-FR" dirty="0"/>
          </a:p>
          <a:p>
            <a:r>
              <a:rPr lang="fr-FR" dirty="0">
                <a:hlinkClick r:id="rId5" action="ppaction://hlinkfile"/>
              </a:rPr>
              <a:t>Autoévaluation</a:t>
            </a:r>
            <a:r>
              <a:rPr lang="fr-FR" dirty="0"/>
              <a:t> </a:t>
            </a:r>
          </a:p>
        </p:txBody>
      </p:sp>
    </p:spTree>
    <p:extLst>
      <p:ext uri="{BB962C8B-B14F-4D97-AF65-F5344CB8AC3E}">
        <p14:creationId xmlns:p14="http://schemas.microsoft.com/office/powerpoint/2010/main" val="3680004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t>Un exemple de projet collaboration CPE et enseignant histoire/français/EPS/PP</a:t>
            </a:r>
            <a:br>
              <a:rPr lang="fr-FR" sz="3600" b="1" dirty="0"/>
            </a:br>
            <a:r>
              <a:rPr lang="fr-FR" sz="3600" b="1" dirty="0"/>
              <a:t>« des mots pour te dire… »</a:t>
            </a:r>
            <a:endParaRPr lang="fr-FR" sz="3600" dirty="0"/>
          </a:p>
        </p:txBody>
      </p:sp>
      <p:sp>
        <p:nvSpPr>
          <p:cNvPr id="3" name="Espace réservé du contenu 2"/>
          <p:cNvSpPr>
            <a:spLocks noGrp="1"/>
          </p:cNvSpPr>
          <p:nvPr>
            <p:ph idx="1"/>
          </p:nvPr>
        </p:nvSpPr>
        <p:spPr/>
        <p:txBody>
          <a:bodyPr/>
          <a:lstStyle/>
          <a:p>
            <a:pPr marL="0" indent="0" algn="ctr">
              <a:buNone/>
            </a:pPr>
            <a:r>
              <a:rPr lang="fr-FR" b="1" dirty="0"/>
              <a:t>Dimension sensible de l’EMC</a:t>
            </a:r>
          </a:p>
          <a:p>
            <a:r>
              <a:rPr lang="fr-FR" dirty="0">
                <a:hlinkClick r:id="rId3" action="ppaction://hlinkfile"/>
              </a:rPr>
              <a:t>Fiche action</a:t>
            </a:r>
            <a:endParaRPr lang="fr-FR" dirty="0"/>
          </a:p>
          <a:p>
            <a:r>
              <a:rPr lang="fr-FR" dirty="0">
                <a:hlinkClick r:id="rId4" action="ppaction://hlinkfile"/>
              </a:rPr>
              <a:t>Critères d’évaluation du socle</a:t>
            </a:r>
            <a:endParaRPr lang="fr-FR" dirty="0"/>
          </a:p>
          <a:p>
            <a:r>
              <a:rPr lang="fr-FR" dirty="0">
                <a:hlinkClick r:id="rId5" action="ppaction://hlinkfile"/>
              </a:rPr>
              <a:t>Fiche autoévaluation élèves</a:t>
            </a:r>
            <a:endParaRPr lang="fr-FR" dirty="0"/>
          </a:p>
        </p:txBody>
      </p:sp>
    </p:spTree>
    <p:extLst>
      <p:ext uri="{BB962C8B-B14F-4D97-AF65-F5344CB8AC3E}">
        <p14:creationId xmlns:p14="http://schemas.microsoft.com/office/powerpoint/2010/main" val="2702312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Le conseil de vie collégienne</a:t>
            </a:r>
          </a:p>
        </p:txBody>
      </p:sp>
      <p:sp>
        <p:nvSpPr>
          <p:cNvPr id="3" name="Espace réservé du contenu 2"/>
          <p:cNvSpPr>
            <a:spLocks noGrp="1"/>
          </p:cNvSpPr>
          <p:nvPr>
            <p:ph idx="1"/>
          </p:nvPr>
        </p:nvSpPr>
        <p:spPr/>
        <p:txBody>
          <a:bodyPr>
            <a:normAutofit/>
          </a:bodyPr>
          <a:lstStyle/>
          <a:p>
            <a:r>
              <a:rPr lang="fr-FR" dirty="0"/>
              <a:t>L’esprit de cette instance est de rendre les collégiens acteurs de la vie de leur établissement</a:t>
            </a:r>
          </a:p>
          <a:p>
            <a:r>
              <a:rPr lang="fr-FR" dirty="0"/>
              <a:t>D’être force de proposition dans un cadre que chaque établissement définit.</a:t>
            </a:r>
          </a:p>
          <a:p>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3985" y="637557"/>
            <a:ext cx="8911687" cy="1280890"/>
          </a:xfrm>
        </p:spPr>
        <p:txBody>
          <a:bodyPr>
            <a:normAutofit/>
          </a:bodyPr>
          <a:lstStyle/>
          <a:p>
            <a:pPr algn="ctr"/>
            <a:r>
              <a:rPr lang="fr-FR" sz="4000" dirty="0">
                <a:effectLst>
                  <a:outerShdw blurRad="38100" dist="38100" dir="2700000" algn="tl">
                    <a:srgbClr val="000000">
                      <a:alpha val="43137"/>
                    </a:srgbClr>
                  </a:outerShdw>
                </a:effectLst>
              </a:rPr>
              <a:t>Pour favoriser l’engagement…</a:t>
            </a:r>
          </a:p>
        </p:txBody>
      </p:sp>
      <p:sp>
        <p:nvSpPr>
          <p:cNvPr id="3" name="Espace réservé du contenu 2"/>
          <p:cNvSpPr>
            <a:spLocks noGrp="1"/>
          </p:cNvSpPr>
          <p:nvPr>
            <p:ph idx="1"/>
          </p:nvPr>
        </p:nvSpPr>
        <p:spPr>
          <a:xfrm>
            <a:off x="1970647" y="2321859"/>
            <a:ext cx="8915400" cy="3777622"/>
          </a:xfrm>
        </p:spPr>
        <p:txBody>
          <a:bodyPr>
            <a:normAutofit fontScale="92500"/>
          </a:bodyPr>
          <a:lstStyle/>
          <a:p>
            <a:r>
              <a:rPr lang="fr-FR" sz="2800" dirty="0"/>
              <a:t>Pour encourager l’engagement des jeunes dans la vie du collège</a:t>
            </a:r>
          </a:p>
          <a:p>
            <a:pPr lvl="1">
              <a:buFont typeface="Wingdings" panose="05000000000000000000" pitchFamily="2" charset="2"/>
              <a:buChar char="Ø"/>
            </a:pPr>
            <a:r>
              <a:rPr lang="fr-FR" sz="2800" dirty="0"/>
              <a:t>Construire</a:t>
            </a:r>
          </a:p>
          <a:p>
            <a:pPr lvl="1">
              <a:buFont typeface="Wingdings" panose="05000000000000000000" pitchFamily="2" charset="2"/>
              <a:buChar char="Ø"/>
            </a:pPr>
            <a:r>
              <a:rPr lang="fr-FR" sz="2800" dirty="0"/>
              <a:t>Animer</a:t>
            </a:r>
          </a:p>
          <a:p>
            <a:pPr lvl="1">
              <a:buFont typeface="Wingdings" panose="05000000000000000000" pitchFamily="2" charset="2"/>
              <a:buChar char="Ø"/>
            </a:pPr>
            <a:r>
              <a:rPr lang="fr-FR" sz="2800" dirty="0"/>
              <a:t>Gérer</a:t>
            </a:r>
          </a:p>
          <a:p>
            <a:pPr lvl="1">
              <a:buFont typeface="Wingdings" panose="05000000000000000000" pitchFamily="2" charset="2"/>
              <a:buChar char="Ø"/>
            </a:pPr>
            <a:endParaRPr lang="fr-FR" sz="2800" dirty="0"/>
          </a:p>
          <a:p>
            <a:pPr marL="457200" lvl="1" indent="0">
              <a:buNone/>
            </a:pPr>
            <a:r>
              <a:rPr lang="fr-FR" sz="2800" dirty="0"/>
              <a:t>«</a:t>
            </a:r>
            <a:r>
              <a:rPr lang="fr-FR" sz="2800" b="1" i="1" dirty="0">
                <a:solidFill>
                  <a:srgbClr val="FF0000"/>
                </a:solidFill>
              </a:rPr>
              <a:t> S’engager c’est être utile pour soi, être utile pour les autres, être soi parmi les autres</a:t>
            </a:r>
            <a:r>
              <a:rPr lang="fr-FR" sz="2800" dirty="0"/>
              <a:t> » Noëlle </a:t>
            </a:r>
            <a:r>
              <a:rPr lang="fr-FR" sz="2800" dirty="0" err="1"/>
              <a:t>Diebold</a:t>
            </a:r>
            <a:endParaRPr lang="fr-FR" sz="2800" dirty="0"/>
          </a:p>
        </p:txBody>
      </p:sp>
    </p:spTree>
    <p:extLst>
      <p:ext uri="{BB962C8B-B14F-4D97-AF65-F5344CB8AC3E}">
        <p14:creationId xmlns:p14="http://schemas.microsoft.com/office/powerpoint/2010/main" val="474114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effectLst>
                  <a:outerShdw blurRad="38100" dist="38100" dir="2700000" algn="tl">
                    <a:srgbClr val="000000">
                      <a:alpha val="43137"/>
                    </a:srgbClr>
                  </a:outerShdw>
                </a:effectLst>
              </a:rPr>
              <a:t>…Dans un contexte institutionnel et législatif</a:t>
            </a:r>
          </a:p>
        </p:txBody>
      </p:sp>
      <p:sp>
        <p:nvSpPr>
          <p:cNvPr id="3" name="Espace réservé du contenu 2"/>
          <p:cNvSpPr>
            <a:spLocks noGrp="1"/>
          </p:cNvSpPr>
          <p:nvPr>
            <p:ph idx="1"/>
          </p:nvPr>
        </p:nvSpPr>
        <p:spPr/>
        <p:txBody>
          <a:bodyPr>
            <a:normAutofit/>
          </a:bodyPr>
          <a:lstStyle/>
          <a:p>
            <a:r>
              <a:rPr lang="fr-FR" sz="2000" dirty="0"/>
              <a:t>La loi d’orientation et de programmation pour la refondation de l’Ecole du 8 juillet 2013 </a:t>
            </a:r>
          </a:p>
          <a:p>
            <a:r>
              <a:rPr lang="fr-FR" sz="2000" dirty="0"/>
              <a:t> Les onze mesures pour une grande mobilisation de l’Ecole pour les valeurs de la République du 22 janvier 2015</a:t>
            </a:r>
          </a:p>
          <a:p>
            <a:r>
              <a:rPr lang="fr-FR" sz="2000" dirty="0"/>
              <a:t> La présentation de la réforme du collège « Mieux apprendre pour mieux réussir » du 11 mars 2015 </a:t>
            </a:r>
          </a:p>
          <a:p>
            <a:r>
              <a:rPr lang="fr-FR" sz="2000" dirty="0"/>
              <a:t>Le socle commun de connaissances, de compétences et de culture à la rentrée 2016 -</a:t>
            </a:r>
            <a:endParaRPr lang="fr-FR" dirty="0"/>
          </a:p>
        </p:txBody>
      </p:sp>
    </p:spTree>
    <p:extLst>
      <p:ext uri="{BB962C8B-B14F-4D97-AF65-F5344CB8AC3E}">
        <p14:creationId xmlns:p14="http://schemas.microsoft.com/office/powerpoint/2010/main" val="873641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effectLst>
                  <a:outerShdw blurRad="38100" dist="38100" dir="2700000" algn="tl">
                    <a:srgbClr val="000000">
                      <a:alpha val="43137"/>
                    </a:srgbClr>
                  </a:outerShdw>
                </a:effectLst>
              </a:rPr>
              <a:t>Objectif général: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une instance de dialogue</a:t>
            </a:r>
          </a:p>
        </p:txBody>
      </p:sp>
      <p:sp>
        <p:nvSpPr>
          <p:cNvPr id="3" name="Espace réservé du contenu 2"/>
          <p:cNvSpPr>
            <a:spLocks noGrp="1"/>
          </p:cNvSpPr>
          <p:nvPr>
            <p:ph idx="1"/>
          </p:nvPr>
        </p:nvSpPr>
        <p:spPr/>
        <p:txBody>
          <a:bodyPr/>
          <a:lstStyle/>
          <a:p>
            <a:r>
              <a:rPr lang="fr-FR" dirty="0"/>
              <a:t>Un espace d’écoute et d’expression consultatif qui émet des avis et des propositions (pouvoir d’initiative) pour améliorer la vie quotidienne des collégiens sur:</a:t>
            </a:r>
          </a:p>
          <a:p>
            <a:pPr lvl="2">
              <a:buFont typeface="Wingdings" panose="05000000000000000000" pitchFamily="2" charset="2"/>
              <a:buChar char="Ø"/>
            </a:pPr>
            <a:r>
              <a:rPr lang="fr-FR" dirty="0"/>
              <a:t>Leurs conditions de travail</a:t>
            </a:r>
          </a:p>
          <a:p>
            <a:pPr lvl="2">
              <a:buFont typeface="Wingdings" panose="05000000000000000000" pitchFamily="2" charset="2"/>
              <a:buChar char="Ø"/>
            </a:pPr>
            <a:r>
              <a:rPr lang="fr-FR" dirty="0"/>
              <a:t>Leur condition de vie</a:t>
            </a:r>
          </a:p>
        </p:txBody>
      </p:sp>
    </p:spTree>
    <p:extLst>
      <p:ext uri="{BB962C8B-B14F-4D97-AF65-F5344CB8AC3E}">
        <p14:creationId xmlns:p14="http://schemas.microsoft.com/office/powerpoint/2010/main" val="3358957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effectLst>
                  <a:outerShdw blurRad="38100" dist="38100" dir="2700000" algn="tl">
                    <a:srgbClr val="000000">
                      <a:alpha val="43137"/>
                    </a:srgbClr>
                  </a:outerShdw>
                </a:effectLst>
              </a:rPr>
              <a:t>Des objectifs éducatifs et pédagogiques</a:t>
            </a:r>
          </a:p>
        </p:txBody>
      </p:sp>
      <p:sp>
        <p:nvSpPr>
          <p:cNvPr id="3" name="Espace réservé du contenu 2"/>
          <p:cNvSpPr>
            <a:spLocks noGrp="1"/>
          </p:cNvSpPr>
          <p:nvPr>
            <p:ph idx="1"/>
          </p:nvPr>
        </p:nvSpPr>
        <p:spPr/>
        <p:txBody>
          <a:bodyPr>
            <a:normAutofit/>
          </a:bodyPr>
          <a:lstStyle/>
          <a:p>
            <a:endParaRPr lang="fr-FR" dirty="0"/>
          </a:p>
          <a:p>
            <a:r>
              <a:rPr lang="fr-FR" dirty="0"/>
              <a:t>Favoriser l'apprentissage des élèves à l’exercice de la vie collégienne et à la citoyenneté en associant les élèves au processus de décision pour leur faire prendre conscience que les décisions prises au sein du collège le sont en fonction de contraintes multiples et répondent très souvent à des objectifs particuliers</a:t>
            </a:r>
          </a:p>
          <a:p>
            <a:r>
              <a:rPr lang="fr-FR" dirty="0"/>
              <a:t>Faire vivre les valeurs de la République</a:t>
            </a:r>
          </a:p>
          <a:p>
            <a:endParaRPr lang="fr-FR" dirty="0"/>
          </a:p>
          <a:p>
            <a:endParaRPr lang="fr-FR" dirty="0"/>
          </a:p>
        </p:txBody>
      </p:sp>
    </p:spTree>
    <p:extLst>
      <p:ext uri="{BB962C8B-B14F-4D97-AF65-F5344CB8AC3E}">
        <p14:creationId xmlns:p14="http://schemas.microsoft.com/office/powerpoint/2010/main" val="16149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Les enjeux pour le CPE</a:t>
            </a:r>
          </a:p>
        </p:txBody>
      </p:sp>
      <p:sp>
        <p:nvSpPr>
          <p:cNvPr id="3" name="Espace réservé du contenu 2"/>
          <p:cNvSpPr>
            <a:spLocks noGrp="1"/>
          </p:cNvSpPr>
          <p:nvPr>
            <p:ph idx="1"/>
          </p:nvPr>
        </p:nvSpPr>
        <p:spPr/>
        <p:txBody>
          <a:bodyPr>
            <a:normAutofit/>
          </a:bodyPr>
          <a:lstStyle/>
          <a:p>
            <a:r>
              <a:rPr lang="fr-FR" dirty="0"/>
              <a:t>Une plus- value pour l’élève en terme de bien être dans l’établissement (climat d’établissement)</a:t>
            </a:r>
          </a:p>
          <a:p>
            <a:r>
              <a:rPr lang="fr-FR" dirty="0"/>
              <a:t> Une plus-value pour les enseignants (climat de classe)</a:t>
            </a:r>
          </a:p>
          <a:p>
            <a:r>
              <a:rPr lang="fr-FR" dirty="0"/>
              <a:t>Une plus-value pour les CPE: valorisation  et légitimité des compétences pédagogiques des CPE au sein de la communauté éducative</a:t>
            </a:r>
          </a:p>
          <a:p>
            <a:r>
              <a:rPr lang="fr-FR" dirty="0"/>
              <a:t>Délimiter, présenter et assumer son champ d’action dans la collaboration avec les enseignants</a:t>
            </a:r>
          </a:p>
          <a:p>
            <a:endParaRPr lang="fr-FR" dirty="0"/>
          </a:p>
          <a:p>
            <a:endParaRPr lang="fr-FR" dirty="0"/>
          </a:p>
        </p:txBody>
      </p:sp>
    </p:spTree>
    <p:extLst>
      <p:ext uri="{BB962C8B-B14F-4D97-AF65-F5344CB8AC3E}">
        <p14:creationId xmlns:p14="http://schemas.microsoft.com/office/powerpoint/2010/main" val="3100080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effectLst>
                  <a:outerShdw blurRad="38100" dist="38100" dir="2700000" algn="tl">
                    <a:srgbClr val="000000">
                      <a:alpha val="43137"/>
                    </a:srgbClr>
                  </a:outerShdw>
                </a:effectLst>
              </a:rPr>
              <a:t>Qui s’inscrivent dans…</a:t>
            </a:r>
          </a:p>
        </p:txBody>
      </p:sp>
      <p:sp>
        <p:nvSpPr>
          <p:cNvPr id="3" name="Espace réservé du contenu 2"/>
          <p:cNvSpPr>
            <a:spLocks noGrp="1"/>
          </p:cNvSpPr>
          <p:nvPr>
            <p:ph idx="1"/>
          </p:nvPr>
        </p:nvSpPr>
        <p:spPr/>
        <p:txBody>
          <a:bodyPr>
            <a:normAutofit/>
          </a:bodyPr>
          <a:lstStyle/>
          <a:p>
            <a:pPr algn="ctr"/>
            <a:r>
              <a:rPr lang="fr-FR" sz="3600" dirty="0">
                <a:effectLst>
                  <a:outerShdw blurRad="38100" dist="38100" dir="2700000" algn="tl">
                    <a:srgbClr val="000000">
                      <a:alpha val="43137"/>
                    </a:srgbClr>
                  </a:outerShdw>
                </a:effectLst>
              </a:rPr>
              <a:t>Le parcours citoyen</a:t>
            </a:r>
            <a:endParaRPr lang="fr-FR" sz="3600" dirty="0"/>
          </a:p>
          <a:p>
            <a:pPr algn="ctr"/>
            <a:r>
              <a:rPr lang="fr-FR" sz="3600" dirty="0"/>
              <a:t>L’EMC</a:t>
            </a:r>
          </a:p>
          <a:p>
            <a:pPr marL="228600" indent="-228600">
              <a:buFont typeface="+mj-lt"/>
              <a:buAutoNum type="arabicPeriod"/>
            </a:pPr>
            <a:endParaRPr lang="fr-FR" dirty="0"/>
          </a:p>
        </p:txBody>
      </p:sp>
    </p:spTree>
    <p:extLst>
      <p:ext uri="{BB962C8B-B14F-4D97-AF65-F5344CB8AC3E}">
        <p14:creationId xmlns:p14="http://schemas.microsoft.com/office/powerpoint/2010/main" val="3378787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effectLst>
                  <a:outerShdw blurRad="38100" dist="38100" dir="2700000" algn="tl">
                    <a:srgbClr val="000000">
                      <a:alpha val="43137"/>
                    </a:srgbClr>
                  </a:outerShdw>
                </a:effectLst>
              </a:rPr>
              <a:t>Les questions à se poser</a:t>
            </a:r>
          </a:p>
        </p:txBody>
      </p:sp>
      <p:sp>
        <p:nvSpPr>
          <p:cNvPr id="3" name="Espace réservé du contenu 2"/>
          <p:cNvSpPr>
            <a:spLocks noGrp="1"/>
          </p:cNvSpPr>
          <p:nvPr>
            <p:ph idx="1"/>
          </p:nvPr>
        </p:nvSpPr>
        <p:spPr/>
        <p:txBody>
          <a:bodyPr>
            <a:normAutofit fontScale="92500" lnSpcReduction="20000"/>
          </a:bodyPr>
          <a:lstStyle/>
          <a:p>
            <a:r>
              <a:rPr lang="fr-FR" dirty="0"/>
              <a:t>Sa composition</a:t>
            </a:r>
          </a:p>
          <a:p>
            <a:pPr lvl="2">
              <a:buFont typeface="Wingdings" panose="05000000000000000000" pitchFamily="2" charset="2"/>
              <a:buChar char="Ø"/>
            </a:pPr>
            <a:r>
              <a:rPr lang="fr-FR" dirty="0"/>
              <a:t>Qui</a:t>
            </a:r>
          </a:p>
          <a:p>
            <a:pPr lvl="2">
              <a:buFont typeface="Wingdings" panose="05000000000000000000" pitchFamily="2" charset="2"/>
              <a:buChar char="Ø"/>
            </a:pPr>
            <a:r>
              <a:rPr lang="fr-FR" dirty="0"/>
              <a:t>Combien</a:t>
            </a:r>
          </a:p>
          <a:p>
            <a:pPr lvl="2">
              <a:buFont typeface="Wingdings" panose="05000000000000000000" pitchFamily="2" charset="2"/>
              <a:buChar char="Ø"/>
            </a:pPr>
            <a:r>
              <a:rPr lang="fr-FR" dirty="0"/>
              <a:t>Adultes et collégiens</a:t>
            </a:r>
          </a:p>
          <a:p>
            <a:pPr marL="0" indent="0">
              <a:buNone/>
            </a:pPr>
            <a:endParaRPr lang="fr-FR" dirty="0"/>
          </a:p>
          <a:p>
            <a:r>
              <a:rPr lang="fr-FR" dirty="0"/>
              <a:t>Les modalités d’organisation</a:t>
            </a:r>
          </a:p>
          <a:p>
            <a:pPr lvl="2">
              <a:buFont typeface="Wingdings" panose="05000000000000000000" pitchFamily="2" charset="2"/>
              <a:buChar char="Ø"/>
            </a:pPr>
            <a:r>
              <a:rPr lang="fr-FR" dirty="0"/>
              <a:t>Nomination</a:t>
            </a:r>
          </a:p>
          <a:p>
            <a:pPr lvl="2">
              <a:buFont typeface="Wingdings" panose="05000000000000000000" pitchFamily="2" charset="2"/>
              <a:buChar char="Ø"/>
            </a:pPr>
            <a:r>
              <a:rPr lang="fr-FR" dirty="0"/>
              <a:t>Désignation</a:t>
            </a:r>
          </a:p>
          <a:p>
            <a:pPr lvl="2">
              <a:buFont typeface="Wingdings" panose="05000000000000000000" pitchFamily="2" charset="2"/>
              <a:buChar char="Ø"/>
            </a:pPr>
            <a:r>
              <a:rPr lang="fr-FR" dirty="0"/>
              <a:t>élection</a:t>
            </a:r>
          </a:p>
          <a:p>
            <a:endParaRPr lang="fr-FR" dirty="0"/>
          </a:p>
          <a:p>
            <a:pPr marL="0" indent="0">
              <a:buNone/>
            </a:pPr>
            <a:endParaRPr lang="fr-FR" dirty="0"/>
          </a:p>
          <a:p>
            <a:pPr lvl="2">
              <a:buFont typeface="Wingdings" panose="05000000000000000000" pitchFamily="2" charset="2"/>
              <a:buChar char="Ø"/>
            </a:pPr>
            <a:endParaRPr lang="fr-FR" dirty="0"/>
          </a:p>
        </p:txBody>
      </p:sp>
    </p:spTree>
    <p:extLst>
      <p:ext uri="{BB962C8B-B14F-4D97-AF65-F5344CB8AC3E}">
        <p14:creationId xmlns:p14="http://schemas.microsoft.com/office/powerpoint/2010/main" val="399978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effectLst>
                  <a:outerShdw blurRad="38100" dist="38100" dir="2700000" algn="tl">
                    <a:srgbClr val="000000">
                      <a:alpha val="43137"/>
                    </a:srgbClr>
                  </a:outerShdw>
                </a:effectLst>
              </a:rPr>
              <a:t>Les questions à se poser</a:t>
            </a:r>
          </a:p>
        </p:txBody>
      </p:sp>
      <p:sp>
        <p:nvSpPr>
          <p:cNvPr id="3" name="Espace réservé du contenu 2"/>
          <p:cNvSpPr>
            <a:spLocks noGrp="1"/>
          </p:cNvSpPr>
          <p:nvPr>
            <p:ph idx="1"/>
          </p:nvPr>
        </p:nvSpPr>
        <p:spPr/>
        <p:txBody>
          <a:bodyPr/>
          <a:lstStyle/>
          <a:p>
            <a:r>
              <a:rPr lang="fr-FR" dirty="0"/>
              <a:t>Son fonctionnement</a:t>
            </a:r>
          </a:p>
          <a:p>
            <a:pPr lvl="2">
              <a:buFont typeface="Wingdings" panose="05000000000000000000" pitchFamily="2" charset="2"/>
              <a:buChar char="Ø"/>
            </a:pPr>
            <a:r>
              <a:rPr lang="fr-FR" dirty="0"/>
              <a:t>Présidence</a:t>
            </a:r>
          </a:p>
          <a:p>
            <a:pPr lvl="2">
              <a:buFont typeface="Wingdings" panose="05000000000000000000" pitchFamily="2" charset="2"/>
              <a:buChar char="Ø"/>
            </a:pPr>
            <a:r>
              <a:rPr lang="fr-FR" dirty="0"/>
              <a:t>Modalités des réunions</a:t>
            </a:r>
          </a:p>
          <a:p>
            <a:pPr lvl="2">
              <a:buFont typeface="Wingdings" panose="05000000000000000000" pitchFamily="2" charset="2"/>
              <a:buChar char="Ø"/>
            </a:pPr>
            <a:r>
              <a:rPr lang="fr-FR" dirty="0"/>
              <a:t>Relation avec le CA (compte rendu)</a:t>
            </a:r>
          </a:p>
          <a:p>
            <a:pPr lvl="2">
              <a:buFont typeface="Wingdings" panose="05000000000000000000" pitchFamily="2" charset="2"/>
              <a:buChar char="Ø"/>
            </a:pPr>
            <a:r>
              <a:rPr lang="fr-FR" dirty="0"/>
              <a:t>Thématiques de travail et répartition au sein  de commissions</a:t>
            </a:r>
          </a:p>
          <a:p>
            <a:pPr lvl="2">
              <a:buFont typeface="Wingdings" panose="05000000000000000000" pitchFamily="2" charset="2"/>
              <a:buChar char="Ø"/>
            </a:pPr>
            <a:r>
              <a:rPr lang="fr-FR" dirty="0"/>
              <a:t>Inscription dans le projet d’établissement</a:t>
            </a:r>
          </a:p>
          <a:p>
            <a:pPr lvl="2">
              <a:buFont typeface="Wingdings" panose="05000000000000000000" pitchFamily="2" charset="2"/>
              <a:buChar char="Ø"/>
            </a:pPr>
            <a:r>
              <a:rPr lang="fr-FR" dirty="0"/>
              <a:t>Inscription dans le projet vie scolaire</a:t>
            </a:r>
          </a:p>
        </p:txBody>
      </p:sp>
    </p:spTree>
    <p:extLst>
      <p:ext uri="{BB962C8B-B14F-4D97-AF65-F5344CB8AC3E}">
        <p14:creationId xmlns:p14="http://schemas.microsoft.com/office/powerpoint/2010/main" val="3730314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effectLst>
                  <a:outerShdw blurRad="38100" dist="38100" dir="2700000" algn="tl">
                    <a:srgbClr val="000000">
                      <a:alpha val="43137"/>
                    </a:srgbClr>
                  </a:outerShdw>
                </a:effectLst>
              </a:rPr>
              <a:t>Attributions</a:t>
            </a:r>
          </a:p>
        </p:txBody>
      </p:sp>
      <p:sp>
        <p:nvSpPr>
          <p:cNvPr id="3" name="Espace réservé du contenu 2"/>
          <p:cNvSpPr>
            <a:spLocks noGrp="1"/>
          </p:cNvSpPr>
          <p:nvPr>
            <p:ph idx="1"/>
          </p:nvPr>
        </p:nvSpPr>
        <p:spPr/>
        <p:txBody>
          <a:bodyPr/>
          <a:lstStyle/>
          <a:p>
            <a:r>
              <a:rPr lang="fr-FR" dirty="0"/>
              <a:t>Améliorer les conditions de vie (demi-pension, salles d’étude, organisation du temps sur les pauses méridiennes, projets autour du vivre ensemble…</a:t>
            </a:r>
          </a:p>
          <a:p>
            <a:r>
              <a:rPr lang="fr-FR" dirty="0"/>
              <a:t>Dialoguer, échanger, débattre, rendre compte</a:t>
            </a:r>
          </a:p>
          <a:p>
            <a:r>
              <a:rPr lang="fr-FR" dirty="0"/>
              <a:t>Participer aux décisions de fonctionnement du collège</a:t>
            </a:r>
          </a:p>
          <a:p>
            <a:endParaRPr lang="fr-FR" dirty="0"/>
          </a:p>
        </p:txBody>
      </p:sp>
    </p:spTree>
    <p:extLst>
      <p:ext uri="{BB962C8B-B14F-4D97-AF65-F5344CB8AC3E}">
        <p14:creationId xmlns:p14="http://schemas.microsoft.com/office/powerpoint/2010/main" val="4290189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effectLst>
                  <a:outerShdw blurRad="38100" dist="38100" dir="2700000" algn="tl">
                    <a:srgbClr val="000000">
                      <a:alpha val="43137"/>
                    </a:srgbClr>
                  </a:outerShdw>
                </a:effectLst>
              </a:rPr>
              <a:t>La plus-value pour l’établissement</a:t>
            </a:r>
          </a:p>
        </p:txBody>
      </p:sp>
      <p:sp>
        <p:nvSpPr>
          <p:cNvPr id="3" name="Espace réservé du contenu 2"/>
          <p:cNvSpPr>
            <a:spLocks noGrp="1"/>
          </p:cNvSpPr>
          <p:nvPr>
            <p:ph idx="1"/>
          </p:nvPr>
        </p:nvSpPr>
        <p:spPr>
          <a:xfrm>
            <a:off x="1300162" y="2271182"/>
            <a:ext cx="9667872" cy="4301068"/>
          </a:xfrm>
        </p:spPr>
        <p:txBody>
          <a:bodyPr>
            <a:normAutofit fontScale="85000" lnSpcReduction="20000"/>
          </a:bodyPr>
          <a:lstStyle/>
          <a:p>
            <a:pPr marL="0" indent="0">
              <a:buNone/>
            </a:pPr>
            <a:endParaRPr lang="fr-FR" dirty="0"/>
          </a:p>
          <a:p>
            <a:r>
              <a:rPr lang="fr-FR" dirty="0"/>
              <a:t> meilleurs rapports élèves-adultes </a:t>
            </a:r>
          </a:p>
          <a:p>
            <a:r>
              <a:rPr lang="fr-FR" dirty="0"/>
              <a:t> meilleure implication des élèves dans la vie de leur collège</a:t>
            </a:r>
          </a:p>
          <a:p>
            <a:r>
              <a:rPr lang="fr-FR" dirty="0"/>
              <a:t>sentiment d’appartenance à l’établissement plus grand et renforcé</a:t>
            </a:r>
          </a:p>
          <a:p>
            <a:r>
              <a:rPr lang="fr-FR" dirty="0"/>
              <a:t> Une mobilisation plus forte des enseignants concernant les problématiques des élèves – </a:t>
            </a:r>
          </a:p>
          <a:p>
            <a:r>
              <a:rPr lang="fr-FR" dirty="0"/>
              <a:t>Validation de certaines compétences du socle : s’engager, s’intégrer, coopérer, prendre des initiatives –</a:t>
            </a:r>
          </a:p>
          <a:p>
            <a:r>
              <a:rPr lang="fr-FR" dirty="0"/>
              <a:t>Amélioration du cadre de vie et du bien être des élèves dans leur établissement –</a:t>
            </a:r>
          </a:p>
          <a:p>
            <a:r>
              <a:rPr lang="fr-FR" dirty="0"/>
              <a:t>Meilleure visibilité des actions des délégués –</a:t>
            </a:r>
          </a:p>
          <a:p>
            <a:r>
              <a:rPr lang="fr-FR" dirty="0"/>
              <a:t>Valorisation plus grande des projets et des réussites des élèves </a:t>
            </a:r>
          </a:p>
          <a:p>
            <a:r>
              <a:rPr lang="fr-FR" dirty="0"/>
              <a:t> Diminution des conflits entre les élèves</a:t>
            </a:r>
          </a:p>
        </p:txBody>
      </p:sp>
    </p:spTree>
    <p:extLst>
      <p:ext uri="{BB962C8B-B14F-4D97-AF65-F5344CB8AC3E}">
        <p14:creationId xmlns:p14="http://schemas.microsoft.com/office/powerpoint/2010/main" val="2827888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Pour résumer…</a:t>
            </a:r>
          </a:p>
        </p:txBody>
      </p:sp>
      <p:sp>
        <p:nvSpPr>
          <p:cNvPr id="3" name="Espace réservé du contenu 2"/>
          <p:cNvSpPr>
            <a:spLocks noGrp="1"/>
          </p:cNvSpPr>
          <p:nvPr>
            <p:ph idx="1"/>
          </p:nvPr>
        </p:nvSpPr>
        <p:spPr/>
        <p:txBody>
          <a:bodyPr/>
          <a:lstStyle/>
          <a:p>
            <a:r>
              <a:rPr lang="fr-FR" dirty="0">
                <a:hlinkClick r:id="rId2"/>
              </a:rPr>
              <a:t>https://www.powtoon.com/presentoons/eVmM9vR1p8W/edit/#/</a:t>
            </a:r>
            <a:endParaRPr lang="fr-FR" dirty="0"/>
          </a:p>
          <a:p>
            <a:endParaRPr lang="fr-FR" dirty="0"/>
          </a:p>
        </p:txBody>
      </p:sp>
    </p:spTree>
    <p:extLst>
      <p:ext uri="{BB962C8B-B14F-4D97-AF65-F5344CB8AC3E}">
        <p14:creationId xmlns:p14="http://schemas.microsoft.com/office/powerpoint/2010/main" val="2752282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a:effectLst>
                  <a:outerShdw blurRad="38100" dist="38100" dir="2700000" algn="tl">
                    <a:srgbClr val="000000">
                      <a:alpha val="43137"/>
                    </a:srgbClr>
                  </a:outerShdw>
                </a:effectLst>
              </a:rPr>
              <a:t>Autre entrée pédagogique: </a:t>
            </a:r>
            <a:br>
              <a:rPr lang="fr-FR" sz="3600" b="1" dirty="0">
                <a:effectLst>
                  <a:outerShdw blurRad="38100" dist="38100" dir="2700000" algn="tl">
                    <a:srgbClr val="000000">
                      <a:alpha val="43137"/>
                    </a:srgbClr>
                  </a:outerShdw>
                </a:effectLst>
              </a:rPr>
            </a:br>
            <a:r>
              <a:rPr lang="fr-FR" sz="3600" b="1" dirty="0">
                <a:effectLst>
                  <a:outerShdw blurRad="38100" dist="38100" dir="2700000" algn="tl">
                    <a:srgbClr val="000000">
                      <a:alpha val="43137"/>
                    </a:srgbClr>
                  </a:outerShdw>
                </a:effectLst>
              </a:rPr>
              <a:t>les EPI (enseignements pratiques interdisciplinaires)</a:t>
            </a:r>
          </a:p>
        </p:txBody>
      </p:sp>
      <p:sp>
        <p:nvSpPr>
          <p:cNvPr id="3" name="Espace réservé du contenu 2"/>
          <p:cNvSpPr>
            <a:spLocks noGrp="1"/>
          </p:cNvSpPr>
          <p:nvPr>
            <p:ph idx="1"/>
          </p:nvPr>
        </p:nvSpPr>
        <p:spPr/>
        <p:txBody>
          <a:bodyPr>
            <a:normAutofit fontScale="92500" lnSpcReduction="20000"/>
          </a:bodyPr>
          <a:lstStyle/>
          <a:p>
            <a:pPr marL="0" indent="0" algn="ctr">
              <a:buNone/>
            </a:pPr>
            <a:r>
              <a:rPr lang="fr-FR" dirty="0"/>
              <a:t>Les EPI portent sur 8 thématiques interdisciplinaires</a:t>
            </a:r>
          </a:p>
          <a:p>
            <a:pPr lvl="1" algn="ctr">
              <a:buFont typeface="Wingdings" panose="05000000000000000000" pitchFamily="2" charset="2"/>
              <a:buChar char="v"/>
            </a:pPr>
            <a:r>
              <a:rPr lang="fr-FR" dirty="0"/>
              <a:t> Transition écologique et développement durable</a:t>
            </a:r>
          </a:p>
          <a:p>
            <a:pPr lvl="1" algn="ctr">
              <a:buFont typeface="Wingdings" panose="05000000000000000000" pitchFamily="2" charset="2"/>
              <a:buChar char="v"/>
            </a:pPr>
            <a:r>
              <a:rPr lang="fr-FR" dirty="0"/>
              <a:t> Sciences technologie et société</a:t>
            </a:r>
          </a:p>
          <a:p>
            <a:pPr lvl="1" algn="ctr">
              <a:buFont typeface="Wingdings" panose="05000000000000000000" pitchFamily="2" charset="2"/>
              <a:buChar char="v"/>
            </a:pPr>
            <a:r>
              <a:rPr lang="fr-FR" dirty="0"/>
              <a:t> Corps, santé, bien être et sécurité</a:t>
            </a:r>
          </a:p>
          <a:p>
            <a:pPr lvl="1" algn="ctr">
              <a:buFont typeface="Wingdings" panose="05000000000000000000" pitchFamily="2" charset="2"/>
              <a:buChar char="v"/>
            </a:pPr>
            <a:r>
              <a:rPr lang="fr-FR" dirty="0"/>
              <a:t> information, communication, citoyenneté</a:t>
            </a:r>
          </a:p>
          <a:p>
            <a:pPr lvl="1" algn="ctr">
              <a:buFont typeface="Wingdings" panose="05000000000000000000" pitchFamily="2" charset="2"/>
              <a:buChar char="v"/>
            </a:pPr>
            <a:r>
              <a:rPr lang="fr-FR" dirty="0"/>
              <a:t> culture et création artistiques</a:t>
            </a:r>
          </a:p>
          <a:p>
            <a:pPr lvl="1" algn="ctr">
              <a:buFont typeface="Wingdings" panose="05000000000000000000" pitchFamily="2" charset="2"/>
              <a:buChar char="v"/>
            </a:pPr>
            <a:r>
              <a:rPr lang="fr-FR" dirty="0"/>
              <a:t> monde économique et professionnel</a:t>
            </a:r>
          </a:p>
          <a:p>
            <a:pPr lvl="1" algn="ctr">
              <a:buFont typeface="Wingdings" panose="05000000000000000000" pitchFamily="2" charset="2"/>
              <a:buChar char="v"/>
            </a:pPr>
            <a:r>
              <a:rPr lang="fr-FR" dirty="0"/>
              <a:t> Langues et cultures de l’antiquité</a:t>
            </a:r>
          </a:p>
          <a:p>
            <a:pPr lvl="1" algn="ctr">
              <a:buFont typeface="Wingdings" panose="05000000000000000000" pitchFamily="2" charset="2"/>
              <a:buChar char="v"/>
            </a:pPr>
            <a:r>
              <a:rPr lang="fr-FR" dirty="0"/>
              <a:t> Langues et cultures étrangères ou régionales</a:t>
            </a:r>
          </a:p>
        </p:txBody>
      </p:sp>
    </p:spTree>
    <p:extLst>
      <p:ext uri="{BB962C8B-B14F-4D97-AF65-F5344CB8AC3E}">
        <p14:creationId xmlns:p14="http://schemas.microsoft.com/office/powerpoint/2010/main" val="1290230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Les EPI</a:t>
            </a:r>
          </a:p>
        </p:txBody>
      </p:sp>
      <p:sp>
        <p:nvSpPr>
          <p:cNvPr id="3" name="Espace réservé du contenu 2"/>
          <p:cNvSpPr>
            <a:spLocks noGrp="1"/>
          </p:cNvSpPr>
          <p:nvPr>
            <p:ph idx="1"/>
          </p:nvPr>
        </p:nvSpPr>
        <p:spPr/>
        <p:txBody>
          <a:bodyPr>
            <a:normAutofit fontScale="92500" lnSpcReduction="20000"/>
          </a:bodyPr>
          <a:lstStyle/>
          <a:p>
            <a:r>
              <a:rPr lang="fr-FR" dirty="0"/>
              <a:t>Toutes les classes à partir du niveau 5</a:t>
            </a:r>
            <a:r>
              <a:rPr lang="fr-FR" baseline="30000" dirty="0"/>
              <a:t>ème</a:t>
            </a:r>
            <a:r>
              <a:rPr lang="fr-FR" dirty="0"/>
              <a:t> devront chaque année traiter 2 EPI </a:t>
            </a:r>
          </a:p>
          <a:p>
            <a:r>
              <a:rPr lang="fr-FR" dirty="0"/>
              <a:t>Fin de 3</a:t>
            </a:r>
            <a:r>
              <a:rPr lang="fr-FR" baseline="30000" dirty="0"/>
              <a:t>ème</a:t>
            </a:r>
            <a:r>
              <a:rPr lang="fr-FR" dirty="0"/>
              <a:t>, tous les élèves auront travaillé 6 EPI</a:t>
            </a:r>
          </a:p>
          <a:p>
            <a:r>
              <a:rPr lang="fr-FR" dirty="0"/>
              <a:t>Cet enseignement sera évalué par un  oral pour le DNB</a:t>
            </a:r>
          </a:p>
          <a:p>
            <a:r>
              <a:rPr lang="fr-FR" dirty="0"/>
              <a:t>L’EPI travaillé apparaîtra sur le nouveau bulletin</a:t>
            </a:r>
          </a:p>
          <a:p>
            <a:r>
              <a:rPr lang="fr-FR" dirty="0"/>
              <a:t>L’élève est évalué sur chaque projet au niveau du socle</a:t>
            </a:r>
          </a:p>
          <a:p>
            <a:r>
              <a:rPr lang="fr-FR" dirty="0"/>
              <a:t>Les EPI doivent contribuer à élaborer pour chaque élève son parcours citoyen, son parcours d’éducation artistique et culturelle et son parcours avenir)</a:t>
            </a:r>
          </a:p>
          <a:p>
            <a:r>
              <a:rPr lang="fr-FR" dirty="0"/>
              <a:t>Chaque projet doit au moins croiser deux disciplines</a:t>
            </a:r>
          </a:p>
        </p:txBody>
      </p:sp>
    </p:spTree>
    <p:extLst>
      <p:ext uri="{BB962C8B-B14F-4D97-AF65-F5344CB8AC3E}">
        <p14:creationId xmlns:p14="http://schemas.microsoft.com/office/powerpoint/2010/main" val="402837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oneTexte 3"/>
          <p:cNvSpPr txBox="1">
            <a:spLocks noChangeArrowheads="1"/>
          </p:cNvSpPr>
          <p:nvPr/>
        </p:nvSpPr>
        <p:spPr bwMode="auto">
          <a:xfrm>
            <a:off x="1992314" y="927101"/>
            <a:ext cx="8135937" cy="4901214"/>
          </a:xfrm>
          <a:prstGeom prst="rect">
            <a:avLst/>
          </a:prstGeom>
          <a:noFill/>
          <a:ln w="9525">
            <a:noFill/>
            <a:miter lim="800000"/>
            <a:headEnd/>
            <a:tailEnd/>
          </a:ln>
        </p:spPr>
        <p:txBody>
          <a:bodyPr>
            <a:spAutoFit/>
          </a:bodyPr>
          <a:lstStyle/>
          <a:p>
            <a:pPr eaLnBrk="1">
              <a:lnSpc>
                <a:spcPct val="93000"/>
              </a:lnSpc>
              <a:buClr>
                <a:srgbClr val="000000"/>
              </a:buClr>
              <a:buSzPct val="100000"/>
              <a:buFont typeface="Times New Roman" pitchFamily="18" charset="0"/>
              <a:buNone/>
            </a:pPr>
            <a:endParaRPr lang="fr-FR" altLang="fr-FR" sz="2400" dirty="0"/>
          </a:p>
          <a:p>
            <a:pPr eaLnBrk="1">
              <a:lnSpc>
                <a:spcPct val="93000"/>
              </a:lnSpc>
              <a:buClr>
                <a:srgbClr val="000000"/>
              </a:buClr>
              <a:buSzPct val="100000"/>
              <a:buFont typeface="Times New Roman" pitchFamily="18" charset="0"/>
              <a:buNone/>
            </a:pPr>
            <a:endParaRPr lang="fr-FR" altLang="fr-FR" sz="2400" dirty="0"/>
          </a:p>
          <a:p>
            <a:pPr eaLnBrk="1">
              <a:lnSpc>
                <a:spcPct val="93000"/>
              </a:lnSpc>
              <a:buClr>
                <a:srgbClr val="000000"/>
              </a:buClr>
              <a:buSzPct val="100000"/>
              <a:buFont typeface="Times New Roman" pitchFamily="18" charset="0"/>
              <a:buNone/>
            </a:pPr>
            <a:r>
              <a:rPr lang="fr-FR" altLang="fr-FR" sz="2400" dirty="0"/>
              <a:t>« Les enseignements pratiques interdisciplinaires concernent les </a:t>
            </a:r>
            <a:r>
              <a:rPr lang="fr-FR" altLang="fr-FR" sz="2400" b="1" dirty="0"/>
              <a:t>élèves du cycle 4</a:t>
            </a:r>
            <a:r>
              <a:rPr lang="fr-FR" altLang="fr-FR" sz="2400" dirty="0"/>
              <a:t>.</a:t>
            </a:r>
          </a:p>
          <a:p>
            <a:pPr eaLnBrk="1">
              <a:lnSpc>
                <a:spcPct val="93000"/>
              </a:lnSpc>
              <a:buClr>
                <a:srgbClr val="000000"/>
              </a:buClr>
              <a:buSzPct val="100000"/>
              <a:buFont typeface="Times New Roman" pitchFamily="18" charset="0"/>
              <a:buNone/>
            </a:pPr>
            <a:endParaRPr lang="fr-FR" altLang="fr-FR" sz="2400" dirty="0"/>
          </a:p>
          <a:p>
            <a:pPr eaLnBrk="1">
              <a:lnSpc>
                <a:spcPct val="93000"/>
              </a:lnSpc>
              <a:buClr>
                <a:srgbClr val="000000"/>
              </a:buClr>
              <a:buSzPct val="100000"/>
              <a:buFont typeface="Times New Roman" pitchFamily="18" charset="0"/>
              <a:buNone/>
            </a:pPr>
            <a:r>
              <a:rPr lang="fr-FR" altLang="fr-FR" sz="2400" dirty="0"/>
              <a:t>Ils permettent de construire et d'approfondir des connaissances et des compétences p</a:t>
            </a:r>
            <a:r>
              <a:rPr lang="fr-FR" altLang="fr-FR" sz="2400" b="1" dirty="0"/>
              <a:t>ar une démarche de projet conduisant à une réalisation concrète, individuelle ou collective </a:t>
            </a:r>
            <a:r>
              <a:rPr lang="fr-FR" altLang="fr-FR" sz="2400" dirty="0"/>
              <a:t>(qui peut prendre la forme d'une présentation orale ou écrite, de la constitution d'un livret ou d'un carnet, etc.). »</a:t>
            </a:r>
          </a:p>
          <a:p>
            <a:pPr eaLnBrk="1">
              <a:lnSpc>
                <a:spcPct val="93000"/>
              </a:lnSpc>
              <a:buClr>
                <a:srgbClr val="000000"/>
              </a:buClr>
              <a:buSzPct val="100000"/>
              <a:buFont typeface="Times New Roman" pitchFamily="18" charset="0"/>
              <a:buNone/>
            </a:pPr>
            <a:endParaRPr lang="fr-FR" altLang="fr-FR" sz="2400" dirty="0"/>
          </a:p>
          <a:p>
            <a:pPr algn="r" eaLnBrk="1">
              <a:lnSpc>
                <a:spcPct val="93000"/>
              </a:lnSpc>
              <a:buClr>
                <a:srgbClr val="000000"/>
              </a:buClr>
              <a:buSzPct val="100000"/>
              <a:buFont typeface="Times New Roman" pitchFamily="18" charset="0"/>
              <a:buNone/>
            </a:pPr>
            <a:r>
              <a:rPr lang="fr-FR" altLang="fr-FR" sz="2400" dirty="0"/>
              <a:t>Circulaire du 30 juin 2015</a:t>
            </a:r>
          </a:p>
          <a:p>
            <a:pPr eaLnBrk="1">
              <a:lnSpc>
                <a:spcPct val="93000"/>
              </a:lnSpc>
              <a:buClr>
                <a:srgbClr val="000000"/>
              </a:buClr>
              <a:buSzPct val="100000"/>
              <a:buFont typeface="Times New Roman" pitchFamily="18" charset="0"/>
              <a:buNone/>
            </a:pPr>
            <a:endParaRPr lang="fr-FR" altLang="fr-FR" sz="2400" dirty="0"/>
          </a:p>
          <a:p>
            <a:pPr eaLnBrk="1">
              <a:lnSpc>
                <a:spcPct val="93000"/>
              </a:lnSpc>
              <a:buClr>
                <a:srgbClr val="000000"/>
              </a:buClr>
              <a:buSzPct val="100000"/>
              <a:buFont typeface="Times New Roman" pitchFamily="18" charset="0"/>
              <a:buNone/>
            </a:pPr>
            <a:endParaRPr lang="fr-FR" altLang="fr-FR" sz="2400" dirty="0"/>
          </a:p>
        </p:txBody>
      </p:sp>
    </p:spTree>
    <p:extLst>
      <p:ext uri="{BB962C8B-B14F-4D97-AF65-F5344CB8AC3E}">
        <p14:creationId xmlns:p14="http://schemas.microsoft.com/office/powerpoint/2010/main" val="138255953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6672263" y="6165850"/>
            <a:ext cx="2657138" cy="349968"/>
          </a:xfrm>
          <a:prstGeom prst="rect">
            <a:avLst/>
          </a:prstGeom>
          <a:noFill/>
          <a:ln w="9525">
            <a:noFill/>
            <a:miter lim="800000"/>
            <a:headEnd/>
            <a:tailEnd/>
          </a:ln>
        </p:spPr>
        <p:txBody>
          <a:bodyPr wrap="none">
            <a:spAutoFit/>
          </a:bodyPr>
          <a:lstStyle/>
          <a:p>
            <a:pPr eaLnBrk="1">
              <a:lnSpc>
                <a:spcPct val="93000"/>
              </a:lnSpc>
              <a:buClr>
                <a:srgbClr val="000000"/>
              </a:buClr>
              <a:buSzPct val="100000"/>
              <a:buFont typeface="Times New Roman" pitchFamily="18" charset="0"/>
              <a:buNone/>
            </a:pPr>
            <a:r>
              <a:rPr lang="fr-FR" altLang="fr-FR" b="1"/>
              <a:t>Circulaire du 30 juin 2015</a:t>
            </a:r>
          </a:p>
        </p:txBody>
      </p:sp>
      <p:sp>
        <p:nvSpPr>
          <p:cNvPr id="3" name="Rectangle 2"/>
          <p:cNvSpPr/>
          <p:nvPr/>
        </p:nvSpPr>
        <p:spPr>
          <a:xfrm>
            <a:off x="1865313" y="1757363"/>
            <a:ext cx="2286000" cy="950912"/>
          </a:xfrm>
          <a:prstGeom prst="rect">
            <a:avLst/>
          </a:prstGeom>
          <a:solidFill>
            <a:schemeClr val="accent5">
              <a:lumMod val="20000"/>
              <a:lumOff val="80000"/>
            </a:schemeClr>
          </a:solidFill>
          <a:ln>
            <a:solidFill>
              <a:schemeClr val="accent2">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Toutes les disciplines d'enseignement </a:t>
            </a:r>
            <a:endParaRPr lang="fr-FR" dirty="0">
              <a:latin typeface="Arial" charset="0"/>
            </a:endParaRPr>
          </a:p>
        </p:txBody>
      </p:sp>
      <p:sp>
        <p:nvSpPr>
          <p:cNvPr id="4" name="Rectangle 3"/>
          <p:cNvSpPr/>
          <p:nvPr/>
        </p:nvSpPr>
        <p:spPr>
          <a:xfrm>
            <a:off x="4295775" y="920751"/>
            <a:ext cx="2286000" cy="665163"/>
          </a:xfrm>
          <a:prstGeom prst="rect">
            <a:avLst/>
          </a:prstGeom>
          <a:solidFill>
            <a:schemeClr val="accent5">
              <a:lumMod val="20000"/>
              <a:lumOff val="80000"/>
            </a:schemeClr>
          </a:solidFill>
          <a:ln>
            <a:solidFill>
              <a:schemeClr val="accent3">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Les professeurs documentalistes</a:t>
            </a:r>
            <a:endParaRPr lang="fr-FR" dirty="0">
              <a:latin typeface="Arial" charset="0"/>
            </a:endParaRPr>
          </a:p>
        </p:txBody>
      </p:sp>
      <p:sp>
        <p:nvSpPr>
          <p:cNvPr id="5" name="Rectangle 4"/>
          <p:cNvSpPr/>
          <p:nvPr/>
        </p:nvSpPr>
        <p:spPr>
          <a:xfrm>
            <a:off x="1865314" y="4252913"/>
            <a:ext cx="2574925" cy="1809750"/>
          </a:xfrm>
          <a:prstGeom prst="rect">
            <a:avLst/>
          </a:prstGeom>
          <a:solidFill>
            <a:schemeClr val="accent5">
              <a:lumMod val="20000"/>
              <a:lumOff val="80000"/>
            </a:schemeClr>
          </a:solidFill>
          <a:ln>
            <a:solidFill>
              <a:schemeClr val="accent2">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mise en œuvre du parcours citoyen, du parcours d'éducation artistique et culturelle ainsi que du parcours Avenir</a:t>
            </a:r>
            <a:endParaRPr lang="fr-FR" dirty="0">
              <a:latin typeface="Arial" charset="0"/>
            </a:endParaRPr>
          </a:p>
        </p:txBody>
      </p:sp>
      <p:sp>
        <p:nvSpPr>
          <p:cNvPr id="6" name="Rectangle 5"/>
          <p:cNvSpPr/>
          <p:nvPr/>
        </p:nvSpPr>
        <p:spPr>
          <a:xfrm>
            <a:off x="8169275" y="3319463"/>
            <a:ext cx="2286000" cy="1236662"/>
          </a:xfrm>
          <a:prstGeom prst="rect">
            <a:avLst/>
          </a:prstGeom>
          <a:solidFill>
            <a:schemeClr val="accent5">
              <a:lumMod val="20000"/>
              <a:lumOff val="80000"/>
            </a:schemeClr>
          </a:solidFill>
          <a:ln>
            <a:solidFill>
              <a:schemeClr val="accent3">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participation d'autres personnels de l'établissement </a:t>
            </a:r>
          </a:p>
        </p:txBody>
      </p:sp>
      <p:sp>
        <p:nvSpPr>
          <p:cNvPr id="12" name="Rectangle 11"/>
          <p:cNvSpPr/>
          <p:nvPr/>
        </p:nvSpPr>
        <p:spPr>
          <a:xfrm>
            <a:off x="7521576" y="5157789"/>
            <a:ext cx="1666875" cy="377825"/>
          </a:xfrm>
          <a:prstGeom prst="rect">
            <a:avLst/>
          </a:prstGeom>
          <a:solidFill>
            <a:schemeClr val="accent5">
              <a:lumMod val="20000"/>
              <a:lumOff val="80000"/>
            </a:schemeClr>
          </a:solidFill>
          <a:ln>
            <a:solidFill>
              <a:schemeClr val="accent3">
                <a:lumMod val="40000"/>
                <a:lumOff val="60000"/>
              </a:schemeClr>
            </a:solidFill>
          </a:ln>
        </p:spPr>
        <p:txBody>
          <a:bodyPr wrap="none">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partenariats.</a:t>
            </a:r>
          </a:p>
        </p:txBody>
      </p:sp>
      <p:sp>
        <p:nvSpPr>
          <p:cNvPr id="15" name="Rectangle 14"/>
          <p:cNvSpPr/>
          <p:nvPr/>
        </p:nvSpPr>
        <p:spPr>
          <a:xfrm>
            <a:off x="7896225" y="1281113"/>
            <a:ext cx="2286000" cy="950912"/>
          </a:xfrm>
          <a:prstGeom prst="rect">
            <a:avLst/>
          </a:prstGeom>
          <a:solidFill>
            <a:schemeClr val="accent5">
              <a:lumMod val="20000"/>
              <a:lumOff val="80000"/>
            </a:schemeClr>
          </a:solidFill>
          <a:ln>
            <a:solidFill>
              <a:schemeClr val="accent3">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les conseillers principaux d'éducation</a:t>
            </a:r>
            <a:endParaRPr lang="fr-FR" dirty="0">
              <a:solidFill>
                <a:prstClr val="white"/>
              </a:solidFill>
              <a:latin typeface="Arial" charset="0"/>
            </a:endParaRPr>
          </a:p>
        </p:txBody>
      </p:sp>
      <p:sp>
        <p:nvSpPr>
          <p:cNvPr id="16" name="Ellipse 15"/>
          <p:cNvSpPr/>
          <p:nvPr/>
        </p:nvSpPr>
        <p:spPr>
          <a:xfrm>
            <a:off x="4151314" y="2205039"/>
            <a:ext cx="3394075" cy="2016125"/>
          </a:xfrm>
          <a:prstGeom prst="ellipse">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endParaRPr lang="fr-FR"/>
          </a:p>
        </p:txBody>
      </p:sp>
      <p:sp>
        <p:nvSpPr>
          <p:cNvPr id="55306" name="ZoneTexte 16"/>
          <p:cNvSpPr txBox="1">
            <a:spLocks noChangeArrowheads="1"/>
          </p:cNvSpPr>
          <p:nvPr/>
        </p:nvSpPr>
        <p:spPr bwMode="auto">
          <a:xfrm>
            <a:off x="4800601" y="2660651"/>
            <a:ext cx="2232025" cy="950913"/>
          </a:xfrm>
          <a:prstGeom prst="rect">
            <a:avLst/>
          </a:prstGeom>
          <a:noFill/>
          <a:ln w="9525">
            <a:noFill/>
            <a:miter lim="800000"/>
            <a:headEnd/>
            <a:tailEnd/>
          </a:ln>
        </p:spPr>
        <p:txBody>
          <a:bodyPr>
            <a:spAutoFit/>
          </a:bodyPr>
          <a:lstStyle/>
          <a:p>
            <a:pPr algn="ctr" eaLnBrk="1">
              <a:lnSpc>
                <a:spcPct val="93000"/>
              </a:lnSpc>
              <a:buClr>
                <a:srgbClr val="000000"/>
              </a:buClr>
              <a:buSzPct val="100000"/>
              <a:buFont typeface="Times New Roman" pitchFamily="18" charset="0"/>
              <a:buNone/>
            </a:pPr>
            <a:r>
              <a:rPr lang="fr-FR" altLang="fr-FR" sz="2000" b="1" dirty="0">
                <a:effectLst>
                  <a:outerShdw blurRad="38100" dist="38100" dir="2700000" algn="tl">
                    <a:srgbClr val="000000">
                      <a:alpha val="43137"/>
                    </a:srgbClr>
                  </a:outerShdw>
                </a:effectLst>
              </a:rPr>
              <a:t>Enseignements pratiques interdisciplinaires</a:t>
            </a:r>
          </a:p>
        </p:txBody>
      </p:sp>
      <p:cxnSp>
        <p:nvCxnSpPr>
          <p:cNvPr id="19" name="Connecteur droit avec flèche 18"/>
          <p:cNvCxnSpPr>
            <a:endCxn id="4" idx="2"/>
          </p:cNvCxnSpPr>
          <p:nvPr/>
        </p:nvCxnSpPr>
        <p:spPr>
          <a:xfrm flipH="1" flipV="1">
            <a:off x="5438775" y="1585914"/>
            <a:ext cx="152400" cy="619125"/>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22" name="Connecteur droit avec flèche 21"/>
          <p:cNvCxnSpPr/>
          <p:nvPr/>
        </p:nvCxnSpPr>
        <p:spPr>
          <a:xfrm flipH="1" flipV="1">
            <a:off x="3648076" y="2660651"/>
            <a:ext cx="657225" cy="106363"/>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24" name="Connecteur droit avec flèche 23"/>
          <p:cNvCxnSpPr/>
          <p:nvPr/>
        </p:nvCxnSpPr>
        <p:spPr>
          <a:xfrm flipV="1">
            <a:off x="7213601" y="2205038"/>
            <a:ext cx="942975" cy="455612"/>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26" name="Connecteur droit avec flèche 25"/>
          <p:cNvCxnSpPr/>
          <p:nvPr/>
        </p:nvCxnSpPr>
        <p:spPr>
          <a:xfrm flipH="1">
            <a:off x="4370388" y="4021139"/>
            <a:ext cx="525462" cy="706437"/>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28" name="Connecteur droit avec flèche 27"/>
          <p:cNvCxnSpPr/>
          <p:nvPr/>
        </p:nvCxnSpPr>
        <p:spPr>
          <a:xfrm>
            <a:off x="6897688" y="4021139"/>
            <a:ext cx="787400" cy="904875"/>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30" name="Connecteur droit avec flèche 29"/>
          <p:cNvCxnSpPr/>
          <p:nvPr/>
        </p:nvCxnSpPr>
        <p:spPr>
          <a:xfrm flipV="1">
            <a:off x="7413626" y="3611563"/>
            <a:ext cx="849313" cy="0"/>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206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animBg="1"/>
      <p:bldP spid="15" grpId="0" animBg="1"/>
      <p:bldP spid="553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395539" y="715171"/>
            <a:ext cx="7423150" cy="720725"/>
          </a:xfrm>
        </p:spPr>
        <p:txBody>
          <a:bodyPr>
            <a:normAutofit fontScale="90000"/>
          </a:bodyPr>
          <a:lstStyle/>
          <a:p>
            <a:pPr eaLnBrk="1" hangingPunct="1">
              <a:defRPr/>
            </a:pPr>
            <a:r>
              <a:rPr lang="fr-FR" dirty="0"/>
              <a:t/>
            </a:r>
            <a:br>
              <a:rPr lang="fr-FR" dirty="0"/>
            </a:br>
            <a:r>
              <a:rPr lang="fr-FR" b="1" dirty="0">
                <a:effectLst>
                  <a:outerShdw blurRad="38100" dist="38100" dir="2700000" algn="tl">
                    <a:srgbClr val="000000">
                      <a:alpha val="43137"/>
                    </a:srgbClr>
                  </a:outerShdw>
                </a:effectLst>
                <a:cs typeface="+mj-cs"/>
              </a:rPr>
              <a:t>Un nouveau curriculum</a:t>
            </a:r>
            <a:br>
              <a:rPr lang="fr-FR" b="1" dirty="0">
                <a:effectLst>
                  <a:outerShdw blurRad="38100" dist="38100" dir="2700000" algn="tl">
                    <a:srgbClr val="000000">
                      <a:alpha val="43137"/>
                    </a:srgbClr>
                  </a:outerShdw>
                </a:effectLst>
                <a:cs typeface="+mj-cs"/>
              </a:rPr>
            </a:br>
            <a:endParaRPr lang="fr-FR" b="1" dirty="0">
              <a:effectLst>
                <a:outerShdw blurRad="38100" dist="38100" dir="2700000" algn="tl">
                  <a:srgbClr val="000000">
                    <a:alpha val="43137"/>
                  </a:srgbClr>
                </a:outerShdw>
              </a:effectLst>
              <a:cs typeface="+mj-cs"/>
            </a:endParaRPr>
          </a:p>
        </p:txBody>
      </p:sp>
      <p:sp>
        <p:nvSpPr>
          <p:cNvPr id="5" name="AutoShape 5"/>
          <p:cNvSpPr>
            <a:spLocks noChangeArrowheads="1"/>
          </p:cNvSpPr>
          <p:nvPr/>
        </p:nvSpPr>
        <p:spPr bwMode="auto">
          <a:xfrm>
            <a:off x="3949701" y="2309813"/>
            <a:ext cx="2157413" cy="1363662"/>
          </a:xfrm>
          <a:prstGeom prst="roundRect">
            <a:avLst>
              <a:gd name="adj" fmla="val 16667"/>
            </a:avLst>
          </a:prstGeom>
          <a:solidFill>
            <a:srgbClr val="7661FF"/>
          </a:solidFill>
          <a:ln>
            <a:noFill/>
          </a:ln>
          <a:extLst>
            <a:ext uri="{91240B29-F687-4F45-9708-019B960494DF}">
              <a14:hiddenLine xmlns:a14="http://schemas.microsoft.com/office/drawing/2010/main" w="19050">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spcAft>
                <a:spcPct val="20000"/>
              </a:spcAft>
            </a:pPr>
            <a:r>
              <a:rPr lang="fr-FR" altLang="fr-FR" sz="1800" b="1">
                <a:solidFill>
                  <a:srgbClr val="7B418E"/>
                </a:solidFill>
              </a:rPr>
              <a:t>Cycle 2</a:t>
            </a:r>
          </a:p>
          <a:p>
            <a:pPr algn="ctr" eaLnBrk="1" hangingPunct="1">
              <a:spcAft>
                <a:spcPct val="20000"/>
              </a:spcAft>
            </a:pPr>
            <a:r>
              <a:rPr lang="fr-FR" altLang="fr-FR" sz="1800" b="1">
                <a:solidFill>
                  <a:srgbClr val="7B418E"/>
                </a:solidFill>
              </a:rPr>
              <a:t>Apprentissages fondamentaux</a:t>
            </a:r>
          </a:p>
          <a:p>
            <a:pPr algn="ctr" eaLnBrk="1" hangingPunct="1">
              <a:spcAft>
                <a:spcPct val="20000"/>
              </a:spcAft>
            </a:pPr>
            <a:r>
              <a:rPr lang="fr-FR" altLang="fr-FR" sz="1800">
                <a:solidFill>
                  <a:srgbClr val="7B418E"/>
                </a:solidFill>
              </a:rPr>
              <a:t>CP  -  CE1  -  CE2</a:t>
            </a:r>
          </a:p>
        </p:txBody>
      </p:sp>
      <p:sp>
        <p:nvSpPr>
          <p:cNvPr id="7" name="AutoShape 6"/>
          <p:cNvSpPr>
            <a:spLocks noChangeArrowheads="1"/>
          </p:cNvSpPr>
          <p:nvPr/>
        </p:nvSpPr>
        <p:spPr bwMode="auto">
          <a:xfrm>
            <a:off x="8250239" y="2309814"/>
            <a:ext cx="2143125" cy="1362075"/>
          </a:xfrm>
          <a:prstGeom prst="roundRect">
            <a:avLst>
              <a:gd name="adj" fmla="val 16667"/>
            </a:avLst>
          </a:prstGeom>
          <a:solidFill>
            <a:srgbClr val="8BFFCA"/>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lnSpc>
                <a:spcPct val="150000"/>
              </a:lnSpc>
              <a:spcAft>
                <a:spcPct val="20000"/>
              </a:spcAft>
            </a:pPr>
            <a:r>
              <a:rPr lang="fr-FR" altLang="fr-FR" sz="1800" b="1">
                <a:solidFill>
                  <a:srgbClr val="7B418E"/>
                </a:solidFill>
              </a:rPr>
              <a:t>Cycle 4</a:t>
            </a:r>
          </a:p>
          <a:p>
            <a:pPr algn="ctr" eaLnBrk="1" hangingPunct="1">
              <a:lnSpc>
                <a:spcPct val="150000"/>
              </a:lnSpc>
              <a:spcAft>
                <a:spcPct val="20000"/>
              </a:spcAft>
            </a:pPr>
            <a:r>
              <a:rPr lang="fr-FR" altLang="fr-FR" sz="1800" b="1">
                <a:solidFill>
                  <a:srgbClr val="7B418E"/>
                </a:solidFill>
              </a:rPr>
              <a:t>Approfondissements</a:t>
            </a:r>
          </a:p>
          <a:p>
            <a:pPr algn="ctr" eaLnBrk="1" hangingPunct="1">
              <a:lnSpc>
                <a:spcPct val="150000"/>
              </a:lnSpc>
              <a:spcAft>
                <a:spcPct val="20000"/>
              </a:spcAft>
            </a:pPr>
            <a:r>
              <a:rPr lang="fr-FR" altLang="fr-FR" sz="1800">
                <a:solidFill>
                  <a:srgbClr val="7B418E"/>
                </a:solidFill>
              </a:rPr>
              <a:t>5</a:t>
            </a:r>
            <a:r>
              <a:rPr lang="fr-FR" altLang="fr-FR" sz="1800" baseline="30000">
                <a:solidFill>
                  <a:srgbClr val="7B418E"/>
                </a:solidFill>
              </a:rPr>
              <a:t>e</a:t>
            </a:r>
            <a:r>
              <a:rPr lang="fr-FR" altLang="fr-FR" sz="1800">
                <a:solidFill>
                  <a:srgbClr val="7B418E"/>
                </a:solidFill>
              </a:rPr>
              <a:t>  -  4</a:t>
            </a:r>
            <a:r>
              <a:rPr lang="fr-FR" altLang="fr-FR" sz="1800" baseline="30000">
                <a:solidFill>
                  <a:srgbClr val="7B418E"/>
                </a:solidFill>
              </a:rPr>
              <a:t>e</a:t>
            </a:r>
            <a:r>
              <a:rPr lang="fr-FR" altLang="fr-FR" sz="1800">
                <a:solidFill>
                  <a:srgbClr val="7B418E"/>
                </a:solidFill>
              </a:rPr>
              <a:t>  -  3</a:t>
            </a:r>
            <a:r>
              <a:rPr lang="fr-FR" altLang="fr-FR" sz="1800" baseline="30000">
                <a:solidFill>
                  <a:srgbClr val="7B418E"/>
                </a:solidFill>
              </a:rPr>
              <a:t>e</a:t>
            </a:r>
          </a:p>
        </p:txBody>
      </p:sp>
      <p:sp>
        <p:nvSpPr>
          <p:cNvPr id="8" name="AutoShape 7"/>
          <p:cNvSpPr>
            <a:spLocks noChangeArrowheads="1"/>
          </p:cNvSpPr>
          <p:nvPr/>
        </p:nvSpPr>
        <p:spPr bwMode="auto">
          <a:xfrm>
            <a:off x="6107114" y="2311400"/>
            <a:ext cx="2143125" cy="1360488"/>
          </a:xfrm>
          <a:prstGeom prst="roundRect">
            <a:avLst>
              <a:gd name="adj" fmla="val 16667"/>
            </a:avLst>
          </a:prstGeom>
          <a:solidFill>
            <a:srgbClr val="83B1FF"/>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lnSpc>
                <a:spcPct val="150000"/>
              </a:lnSpc>
              <a:spcAft>
                <a:spcPct val="20000"/>
              </a:spcAft>
            </a:pPr>
            <a:r>
              <a:rPr lang="fr-FR" altLang="fr-FR" sz="1800" b="1">
                <a:solidFill>
                  <a:srgbClr val="7B418E"/>
                </a:solidFill>
              </a:rPr>
              <a:t>Cycle 3</a:t>
            </a:r>
          </a:p>
          <a:p>
            <a:pPr algn="ctr" eaLnBrk="1" hangingPunct="1">
              <a:lnSpc>
                <a:spcPct val="150000"/>
              </a:lnSpc>
              <a:spcAft>
                <a:spcPct val="20000"/>
              </a:spcAft>
            </a:pPr>
            <a:r>
              <a:rPr lang="fr-FR" altLang="fr-FR" sz="1800" b="1">
                <a:solidFill>
                  <a:srgbClr val="7B418E"/>
                </a:solidFill>
              </a:rPr>
              <a:t>Consolidation</a:t>
            </a:r>
          </a:p>
          <a:p>
            <a:pPr algn="ctr" eaLnBrk="1" hangingPunct="1">
              <a:lnSpc>
                <a:spcPct val="150000"/>
              </a:lnSpc>
              <a:spcAft>
                <a:spcPct val="20000"/>
              </a:spcAft>
            </a:pPr>
            <a:r>
              <a:rPr lang="fr-FR" altLang="fr-FR" sz="1800">
                <a:solidFill>
                  <a:srgbClr val="7B418E"/>
                </a:solidFill>
              </a:rPr>
              <a:t>CM1  -  CM2  -  6</a:t>
            </a:r>
            <a:r>
              <a:rPr lang="fr-FR" altLang="fr-FR" sz="1800" baseline="30000">
                <a:solidFill>
                  <a:srgbClr val="7B418E"/>
                </a:solidFill>
              </a:rPr>
              <a:t>e</a:t>
            </a:r>
          </a:p>
        </p:txBody>
      </p:sp>
      <p:sp>
        <p:nvSpPr>
          <p:cNvPr id="9" name="AutoShape 27"/>
          <p:cNvSpPr>
            <a:spLocks noChangeArrowheads="1"/>
          </p:cNvSpPr>
          <p:nvPr/>
        </p:nvSpPr>
        <p:spPr bwMode="auto">
          <a:xfrm>
            <a:off x="1806576" y="2309814"/>
            <a:ext cx="2143125" cy="1362075"/>
          </a:xfrm>
          <a:prstGeom prst="roundRect">
            <a:avLst>
              <a:gd name="adj" fmla="val 16667"/>
            </a:avLst>
          </a:prstGeom>
          <a:solidFill>
            <a:srgbClr val="AC58FF"/>
          </a:solidFill>
          <a:ln>
            <a:noFill/>
          </a:ln>
          <a:extLst>
            <a:ext uri="{91240B29-F687-4F45-9708-019B960494DF}">
              <a14:hiddenLine xmlns:a14="http://schemas.microsoft.com/office/drawing/2010/main" w="19050">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spcAft>
                <a:spcPct val="20000"/>
              </a:spcAft>
            </a:pPr>
            <a:r>
              <a:rPr lang="fr-FR" altLang="fr-FR" sz="1800" b="1">
                <a:solidFill>
                  <a:srgbClr val="7B418E"/>
                </a:solidFill>
              </a:rPr>
              <a:t>Cycle 1</a:t>
            </a:r>
          </a:p>
          <a:p>
            <a:pPr algn="ctr" eaLnBrk="1" hangingPunct="1">
              <a:spcAft>
                <a:spcPct val="20000"/>
              </a:spcAft>
            </a:pPr>
            <a:r>
              <a:rPr lang="fr-FR" altLang="fr-FR" sz="1800" b="1">
                <a:solidFill>
                  <a:srgbClr val="7B418E"/>
                </a:solidFill>
              </a:rPr>
              <a:t>Apprentissages premiers</a:t>
            </a:r>
            <a:r>
              <a:rPr lang="fr-FR" altLang="fr-FR" sz="1800" b="1" i="1">
                <a:solidFill>
                  <a:srgbClr val="000000"/>
                </a:solidFill>
              </a:rPr>
              <a:t> </a:t>
            </a:r>
          </a:p>
          <a:p>
            <a:pPr algn="ctr" eaLnBrk="1" hangingPunct="1">
              <a:spcAft>
                <a:spcPct val="20000"/>
              </a:spcAft>
            </a:pPr>
            <a:r>
              <a:rPr lang="fr-FR" altLang="fr-FR" sz="1800">
                <a:solidFill>
                  <a:srgbClr val="7B418E"/>
                </a:solidFill>
              </a:rPr>
              <a:t>École maternelle</a:t>
            </a:r>
          </a:p>
        </p:txBody>
      </p:sp>
      <p:sp>
        <p:nvSpPr>
          <p:cNvPr id="10" name="Rectangle 9"/>
          <p:cNvSpPr>
            <a:spLocks noChangeArrowheads="1"/>
          </p:cNvSpPr>
          <p:nvPr/>
        </p:nvSpPr>
        <p:spPr bwMode="auto">
          <a:xfrm>
            <a:off x="2063750" y="5516564"/>
            <a:ext cx="8135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r>
              <a:rPr lang="fr-FR" altLang="fr-FR" sz="2000">
                <a:solidFill>
                  <a:srgbClr val="008000"/>
                </a:solidFill>
              </a:rPr>
              <a:t>Le cycle 3 est à cheval sur école et collège : </a:t>
            </a:r>
            <a:r>
              <a:rPr lang="fr-FR" altLang="fr-FR" sz="2000" b="1">
                <a:solidFill>
                  <a:srgbClr val="008000"/>
                </a:solidFill>
              </a:rPr>
              <a:t>une collaboration à renforcer</a:t>
            </a:r>
            <a:r>
              <a:rPr lang="fr-FR" altLang="fr-FR" sz="2000">
                <a:solidFill>
                  <a:srgbClr val="008000"/>
                </a:solidFill>
              </a:rPr>
              <a:t> dans le cadre, notamment, du </a:t>
            </a:r>
            <a:r>
              <a:rPr lang="fr-FR" altLang="fr-FR" sz="2000" b="1">
                <a:solidFill>
                  <a:srgbClr val="008000"/>
                </a:solidFill>
              </a:rPr>
              <a:t>conseil école-collège</a:t>
            </a:r>
            <a:r>
              <a:rPr lang="fr-FR" altLang="fr-FR" sz="2000">
                <a:solidFill>
                  <a:srgbClr val="008000"/>
                </a:solidFill>
              </a:rPr>
              <a:t>.</a:t>
            </a:r>
          </a:p>
        </p:txBody>
      </p:sp>
      <p:sp>
        <p:nvSpPr>
          <p:cNvPr id="11" name="Accolade ouvrante 10"/>
          <p:cNvSpPr/>
          <p:nvPr/>
        </p:nvSpPr>
        <p:spPr bwMode="auto">
          <a:xfrm rot="16200000">
            <a:off x="4529138" y="1041400"/>
            <a:ext cx="360362" cy="5868988"/>
          </a:xfrm>
          <a:prstGeom prst="leftBrace">
            <a:avLst/>
          </a:prstGeom>
          <a:noFill/>
          <a:ln w="19050" cap="flat" cmpd="sng" algn="ctr">
            <a:solidFill>
              <a:schemeClr val="accent1">
                <a:lumMod val="50000"/>
              </a:schemeClr>
            </a:solidFill>
            <a:prstDash val="solid"/>
            <a:round/>
            <a:headEnd type="none" w="med" len="med"/>
            <a:tailEnd type="none" w="med" len="med"/>
          </a:ln>
          <a:effectLst/>
          <a:extLst/>
        </p:spPr>
        <p:txBody>
          <a:bodyPr/>
          <a:lstStyle/>
          <a:p>
            <a:pPr>
              <a:defRPr/>
            </a:pPr>
            <a:endParaRPr lang="fr-FR" i="1">
              <a:latin typeface="Arial" pitchFamily="34" charset="0"/>
              <a:ea typeface="ＭＳ Ｐゴシック" charset="0"/>
              <a:cs typeface="ＭＳ Ｐゴシック" charset="0"/>
            </a:endParaRPr>
          </a:p>
        </p:txBody>
      </p:sp>
      <p:sp>
        <p:nvSpPr>
          <p:cNvPr id="12" name="Accolade ouvrante 11"/>
          <p:cNvSpPr/>
          <p:nvPr/>
        </p:nvSpPr>
        <p:spPr bwMode="auto">
          <a:xfrm rot="16200000">
            <a:off x="8874126" y="2601913"/>
            <a:ext cx="360362" cy="2747963"/>
          </a:xfrm>
          <a:prstGeom prst="leftBrace">
            <a:avLst/>
          </a:prstGeom>
          <a:noFill/>
          <a:ln w="19050" cap="flat" cmpd="sng" algn="ctr">
            <a:solidFill>
              <a:schemeClr val="accent1">
                <a:lumMod val="50000"/>
              </a:schemeClr>
            </a:solidFill>
            <a:prstDash val="solid"/>
            <a:round/>
            <a:headEnd type="none" w="med" len="med"/>
            <a:tailEnd type="none" w="med" len="med"/>
          </a:ln>
          <a:effectLst/>
          <a:extLst/>
        </p:spPr>
        <p:txBody>
          <a:bodyPr/>
          <a:lstStyle/>
          <a:p>
            <a:pPr>
              <a:defRPr/>
            </a:pPr>
            <a:endParaRPr lang="fr-FR" i="1">
              <a:latin typeface="Arial" pitchFamily="34" charset="0"/>
              <a:ea typeface="ＭＳ Ｐゴシック" charset="0"/>
              <a:cs typeface="ＭＳ Ｐゴシック" charset="0"/>
            </a:endParaRPr>
          </a:p>
        </p:txBody>
      </p:sp>
      <p:sp>
        <p:nvSpPr>
          <p:cNvPr id="13" name="ZoneTexte 12"/>
          <p:cNvSpPr txBox="1">
            <a:spLocks noChangeArrowheads="1"/>
          </p:cNvSpPr>
          <p:nvPr/>
        </p:nvSpPr>
        <p:spPr bwMode="auto">
          <a:xfrm>
            <a:off x="4224338" y="4159250"/>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r>
              <a:rPr lang="fr-FR" altLang="fr-FR" sz="1800">
                <a:solidFill>
                  <a:srgbClr val="800000"/>
                </a:solidFill>
              </a:rPr>
              <a:t>école</a:t>
            </a:r>
          </a:p>
        </p:txBody>
      </p:sp>
      <p:sp>
        <p:nvSpPr>
          <p:cNvPr id="14" name="ZoneTexte 13"/>
          <p:cNvSpPr txBox="1">
            <a:spLocks noChangeArrowheads="1"/>
          </p:cNvSpPr>
          <p:nvPr/>
        </p:nvSpPr>
        <p:spPr bwMode="auto">
          <a:xfrm>
            <a:off x="8501063" y="4159250"/>
            <a:ext cx="1008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r>
              <a:rPr lang="fr-FR" altLang="fr-FR" sz="1800">
                <a:solidFill>
                  <a:srgbClr val="800000"/>
                </a:solidFill>
              </a:rPr>
              <a:t>collège</a:t>
            </a:r>
          </a:p>
        </p:txBody>
      </p:sp>
      <p:sp>
        <p:nvSpPr>
          <p:cNvPr id="15" name="Accolade ouvrante 14"/>
          <p:cNvSpPr/>
          <p:nvPr/>
        </p:nvSpPr>
        <p:spPr bwMode="auto">
          <a:xfrm rot="5400000" flipV="1">
            <a:off x="2674938" y="954088"/>
            <a:ext cx="360363" cy="2160588"/>
          </a:xfrm>
          <a:prstGeom prst="leftBrace">
            <a:avLst/>
          </a:prstGeom>
          <a:noFill/>
          <a:ln w="19050" cap="flat" cmpd="sng" algn="ctr">
            <a:solidFill>
              <a:schemeClr val="accent1">
                <a:lumMod val="50000"/>
              </a:schemeClr>
            </a:solidFill>
            <a:prstDash val="solid"/>
            <a:round/>
            <a:headEnd type="none" w="med" len="med"/>
            <a:tailEnd type="none" w="med" len="med"/>
          </a:ln>
          <a:effectLst/>
          <a:extLst/>
        </p:spPr>
        <p:txBody>
          <a:bodyPr/>
          <a:lstStyle/>
          <a:p>
            <a:pPr>
              <a:defRPr/>
            </a:pPr>
            <a:endParaRPr lang="fr-FR" i="1">
              <a:latin typeface="Arial" pitchFamily="34" charset="0"/>
              <a:ea typeface="ＭＳ Ｐゴシック" charset="0"/>
              <a:cs typeface="ＭＳ Ｐゴシック" charset="0"/>
            </a:endParaRPr>
          </a:p>
        </p:txBody>
      </p:sp>
      <p:sp>
        <p:nvSpPr>
          <p:cNvPr id="16" name="Accolade ouvrante 15"/>
          <p:cNvSpPr/>
          <p:nvPr/>
        </p:nvSpPr>
        <p:spPr bwMode="auto">
          <a:xfrm rot="5400000" flipV="1">
            <a:off x="7011988" y="-1187449"/>
            <a:ext cx="360363" cy="6443662"/>
          </a:xfrm>
          <a:prstGeom prst="leftBrace">
            <a:avLst/>
          </a:prstGeom>
          <a:noFill/>
          <a:ln w="19050" cap="flat" cmpd="sng" algn="ctr">
            <a:solidFill>
              <a:schemeClr val="accent1">
                <a:lumMod val="50000"/>
              </a:schemeClr>
            </a:solidFill>
            <a:prstDash val="solid"/>
            <a:round/>
            <a:headEnd type="none" w="med" len="med"/>
            <a:tailEnd type="none" w="med" len="med"/>
          </a:ln>
          <a:effectLst/>
          <a:extLst/>
        </p:spPr>
        <p:txBody>
          <a:bodyPr/>
          <a:lstStyle/>
          <a:p>
            <a:pPr>
              <a:defRPr/>
            </a:pPr>
            <a:endParaRPr lang="fr-FR" i="1">
              <a:latin typeface="Arial" pitchFamily="34" charset="0"/>
              <a:ea typeface="ＭＳ Ｐゴシック" charset="0"/>
              <a:cs typeface="ＭＳ Ｐゴシック" charset="0"/>
            </a:endParaRPr>
          </a:p>
        </p:txBody>
      </p:sp>
      <p:sp>
        <p:nvSpPr>
          <p:cNvPr id="17" name="ZoneTexte 16"/>
          <p:cNvSpPr txBox="1">
            <a:spLocks noChangeArrowheads="1"/>
          </p:cNvSpPr>
          <p:nvPr/>
        </p:nvSpPr>
        <p:spPr bwMode="auto">
          <a:xfrm>
            <a:off x="1847851" y="1484314"/>
            <a:ext cx="208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r>
              <a:rPr lang="fr-FR" altLang="fr-FR" sz="1800">
                <a:solidFill>
                  <a:srgbClr val="800000"/>
                </a:solidFill>
              </a:rPr>
              <a:t>Rentrée 2015</a:t>
            </a:r>
          </a:p>
        </p:txBody>
      </p:sp>
      <p:sp>
        <p:nvSpPr>
          <p:cNvPr id="18" name="ZoneTexte 17"/>
          <p:cNvSpPr txBox="1">
            <a:spLocks noChangeArrowheads="1"/>
          </p:cNvSpPr>
          <p:nvPr/>
        </p:nvSpPr>
        <p:spPr bwMode="auto">
          <a:xfrm>
            <a:off x="6167438" y="1484314"/>
            <a:ext cx="208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r>
              <a:rPr lang="fr-FR" altLang="fr-FR" sz="1800">
                <a:solidFill>
                  <a:srgbClr val="800000"/>
                </a:solidFill>
              </a:rPr>
              <a:t>Rentrée 2016</a:t>
            </a:r>
          </a:p>
        </p:txBody>
      </p:sp>
      <p:grpSp>
        <p:nvGrpSpPr>
          <p:cNvPr id="26" name="Grouper 25"/>
          <p:cNvGrpSpPr>
            <a:grpSpLocks/>
          </p:cNvGrpSpPr>
          <p:nvPr/>
        </p:nvGrpSpPr>
        <p:grpSpPr bwMode="auto">
          <a:xfrm>
            <a:off x="7175501" y="3213101"/>
            <a:ext cx="2449513" cy="2016125"/>
            <a:chOff x="5652120" y="3212976"/>
            <a:chExt cx="2448272" cy="2015613"/>
          </a:xfrm>
        </p:grpSpPr>
        <p:sp>
          <p:nvSpPr>
            <p:cNvPr id="3" name="Étoile à 6 branches 2"/>
            <p:cNvSpPr>
              <a:spLocks/>
            </p:cNvSpPr>
            <p:nvPr/>
          </p:nvSpPr>
          <p:spPr bwMode="auto">
            <a:xfrm>
              <a:off x="5652120" y="4725480"/>
              <a:ext cx="504569" cy="503109"/>
            </a:xfrm>
            <a:custGeom>
              <a:avLst/>
              <a:gdLst>
                <a:gd name="T0" fmla="*/ 0 w 504569"/>
                <a:gd name="T1" fmla="*/ 125777 h 503109"/>
                <a:gd name="T2" fmla="*/ 168188 w 504569"/>
                <a:gd name="T3" fmla="*/ 125775 h 503109"/>
                <a:gd name="T4" fmla="*/ 252285 w 504569"/>
                <a:gd name="T5" fmla="*/ 0 h 503109"/>
                <a:gd name="T6" fmla="*/ 336381 w 504569"/>
                <a:gd name="T7" fmla="*/ 125775 h 503109"/>
                <a:gd name="T8" fmla="*/ 504569 w 504569"/>
                <a:gd name="T9" fmla="*/ 125777 h 503109"/>
                <a:gd name="T10" fmla="*/ 420477 w 504569"/>
                <a:gd name="T11" fmla="*/ 251555 h 503109"/>
                <a:gd name="T12" fmla="*/ 504569 w 504569"/>
                <a:gd name="T13" fmla="*/ 377332 h 503109"/>
                <a:gd name="T14" fmla="*/ 336381 w 504569"/>
                <a:gd name="T15" fmla="*/ 377334 h 503109"/>
                <a:gd name="T16" fmla="*/ 252285 w 504569"/>
                <a:gd name="T17" fmla="*/ 503109 h 503109"/>
                <a:gd name="T18" fmla="*/ 168188 w 504569"/>
                <a:gd name="T19" fmla="*/ 377334 h 503109"/>
                <a:gd name="T20" fmla="*/ 0 w 504569"/>
                <a:gd name="T21" fmla="*/ 377332 h 503109"/>
                <a:gd name="T22" fmla="*/ 84092 w 504569"/>
                <a:gd name="T23" fmla="*/ 251555 h 503109"/>
                <a:gd name="T24" fmla="*/ 0 w 504569"/>
                <a:gd name="T25" fmla="*/ 125777 h 503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569"/>
                <a:gd name="T40" fmla="*/ 0 h 503109"/>
                <a:gd name="T41" fmla="*/ 504569 w 504569"/>
                <a:gd name="T42" fmla="*/ 503109 h 503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569" h="503109">
                  <a:moveTo>
                    <a:pt x="0" y="125777"/>
                  </a:moveTo>
                  <a:lnTo>
                    <a:pt x="168188" y="125775"/>
                  </a:lnTo>
                  <a:lnTo>
                    <a:pt x="252285" y="0"/>
                  </a:lnTo>
                  <a:lnTo>
                    <a:pt x="336381" y="125775"/>
                  </a:lnTo>
                  <a:lnTo>
                    <a:pt x="504569" y="125777"/>
                  </a:lnTo>
                  <a:lnTo>
                    <a:pt x="420477" y="251555"/>
                  </a:lnTo>
                  <a:lnTo>
                    <a:pt x="504569" y="377332"/>
                  </a:lnTo>
                  <a:lnTo>
                    <a:pt x="336381" y="377334"/>
                  </a:lnTo>
                  <a:lnTo>
                    <a:pt x="252285" y="503109"/>
                  </a:lnTo>
                  <a:lnTo>
                    <a:pt x="168188" y="377334"/>
                  </a:lnTo>
                  <a:lnTo>
                    <a:pt x="0" y="377332"/>
                  </a:lnTo>
                  <a:lnTo>
                    <a:pt x="84092" y="251555"/>
                  </a:lnTo>
                  <a:lnTo>
                    <a:pt x="0" y="125777"/>
                  </a:lnTo>
                  <a:close/>
                </a:path>
              </a:pathLst>
            </a:custGeom>
            <a:solidFill>
              <a:srgbClr val="FF666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sz="800" dirty="0">
                  <a:solidFill>
                    <a:schemeClr val="lt1"/>
                  </a:solidFill>
                </a:rPr>
                <a:t>CPE</a:t>
              </a:r>
            </a:p>
          </p:txBody>
        </p:sp>
        <p:sp>
          <p:nvSpPr>
            <p:cNvPr id="19" name="Étoile à 6 branches 18"/>
            <p:cNvSpPr>
              <a:spLocks/>
            </p:cNvSpPr>
            <p:nvPr/>
          </p:nvSpPr>
          <p:spPr bwMode="auto">
            <a:xfrm>
              <a:off x="7595823" y="4725480"/>
              <a:ext cx="504569" cy="503109"/>
            </a:xfrm>
            <a:custGeom>
              <a:avLst/>
              <a:gdLst>
                <a:gd name="T0" fmla="*/ 0 w 504569"/>
                <a:gd name="T1" fmla="*/ 125777 h 503109"/>
                <a:gd name="T2" fmla="*/ 168188 w 504569"/>
                <a:gd name="T3" fmla="*/ 125775 h 503109"/>
                <a:gd name="T4" fmla="*/ 252285 w 504569"/>
                <a:gd name="T5" fmla="*/ 0 h 503109"/>
                <a:gd name="T6" fmla="*/ 336381 w 504569"/>
                <a:gd name="T7" fmla="*/ 125775 h 503109"/>
                <a:gd name="T8" fmla="*/ 504569 w 504569"/>
                <a:gd name="T9" fmla="*/ 125777 h 503109"/>
                <a:gd name="T10" fmla="*/ 420477 w 504569"/>
                <a:gd name="T11" fmla="*/ 251555 h 503109"/>
                <a:gd name="T12" fmla="*/ 504569 w 504569"/>
                <a:gd name="T13" fmla="*/ 377332 h 503109"/>
                <a:gd name="T14" fmla="*/ 336381 w 504569"/>
                <a:gd name="T15" fmla="*/ 377334 h 503109"/>
                <a:gd name="T16" fmla="*/ 252285 w 504569"/>
                <a:gd name="T17" fmla="*/ 503109 h 503109"/>
                <a:gd name="T18" fmla="*/ 168188 w 504569"/>
                <a:gd name="T19" fmla="*/ 377334 h 503109"/>
                <a:gd name="T20" fmla="*/ 0 w 504569"/>
                <a:gd name="T21" fmla="*/ 377332 h 503109"/>
                <a:gd name="T22" fmla="*/ 84092 w 504569"/>
                <a:gd name="T23" fmla="*/ 251555 h 503109"/>
                <a:gd name="T24" fmla="*/ 0 w 504569"/>
                <a:gd name="T25" fmla="*/ 125777 h 503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569"/>
                <a:gd name="T40" fmla="*/ 0 h 503109"/>
                <a:gd name="T41" fmla="*/ 504569 w 504569"/>
                <a:gd name="T42" fmla="*/ 503109 h 503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569" h="503109">
                  <a:moveTo>
                    <a:pt x="0" y="125777"/>
                  </a:moveTo>
                  <a:lnTo>
                    <a:pt x="168188" y="125775"/>
                  </a:lnTo>
                  <a:lnTo>
                    <a:pt x="252285" y="0"/>
                  </a:lnTo>
                  <a:lnTo>
                    <a:pt x="336381" y="125775"/>
                  </a:lnTo>
                  <a:lnTo>
                    <a:pt x="504569" y="125777"/>
                  </a:lnTo>
                  <a:lnTo>
                    <a:pt x="420477" y="251555"/>
                  </a:lnTo>
                  <a:lnTo>
                    <a:pt x="504569" y="377332"/>
                  </a:lnTo>
                  <a:lnTo>
                    <a:pt x="336381" y="377334"/>
                  </a:lnTo>
                  <a:lnTo>
                    <a:pt x="252285" y="503109"/>
                  </a:lnTo>
                  <a:lnTo>
                    <a:pt x="168188" y="377334"/>
                  </a:lnTo>
                  <a:lnTo>
                    <a:pt x="0" y="377332"/>
                  </a:lnTo>
                  <a:lnTo>
                    <a:pt x="84092" y="251555"/>
                  </a:lnTo>
                  <a:lnTo>
                    <a:pt x="0" y="125777"/>
                  </a:lnTo>
                  <a:close/>
                </a:path>
              </a:pathLst>
            </a:custGeom>
            <a:solidFill>
              <a:srgbClr val="FF666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sz="800" dirty="0">
                  <a:solidFill>
                    <a:schemeClr val="lt1"/>
                  </a:solidFill>
                </a:rPr>
                <a:t>CPE</a:t>
              </a:r>
            </a:p>
          </p:txBody>
        </p:sp>
        <p:cxnSp>
          <p:nvCxnSpPr>
            <p:cNvPr id="20" name="Connecteur droit 19"/>
            <p:cNvCxnSpPr>
              <a:cxnSpLocks noChangeShapeType="1"/>
              <a:endCxn id="3" idx="5"/>
            </p:cNvCxnSpPr>
            <p:nvPr/>
          </p:nvCxnSpPr>
          <p:spPr bwMode="auto">
            <a:xfrm flipH="1">
              <a:off x="5904405" y="3573247"/>
              <a:ext cx="179296" cy="1152232"/>
            </a:xfrm>
            <a:prstGeom prst="line">
              <a:avLst/>
            </a:prstGeom>
            <a:noFill/>
            <a:ln w="9525">
              <a:solidFill>
                <a:srgbClr val="FFCC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23"/>
            <p:cNvCxnSpPr>
              <a:cxnSpLocks noChangeShapeType="1"/>
              <a:endCxn id="19" idx="5"/>
            </p:cNvCxnSpPr>
            <p:nvPr/>
          </p:nvCxnSpPr>
          <p:spPr bwMode="auto">
            <a:xfrm flipH="1">
              <a:off x="7848107" y="3212976"/>
              <a:ext cx="107895" cy="1512504"/>
            </a:xfrm>
            <a:prstGeom prst="line">
              <a:avLst/>
            </a:prstGeom>
            <a:noFill/>
            <a:ln w="9525">
              <a:solidFill>
                <a:srgbClr val="FFCC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300414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5"/>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0" dur="1000" fill="hold"/>
                                        <p:tgtEl>
                                          <p:spTgt spid="1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6"/>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3"/>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0" dur="1000" fill="hold"/>
                                        <p:tgtEl>
                                          <p:spTgt spid="1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4"/>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0" dur="1000" fill="hold"/>
                                        <p:tgtEl>
                                          <p:spTgt spid="11"/>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1"/>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90" dur="1000" fill="hold"/>
                                        <p:tgtEl>
                                          <p:spTgt spid="9"/>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9"/>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0" dur="1000" fill="hold"/>
                                        <p:tgtEl>
                                          <p:spTgt spid="5"/>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5"/>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8"/>
                                        </p:tgtEl>
                                        <p:attrNameLst>
                                          <p:attrName>style.visibility</p:attrName>
                                        </p:attrNameLst>
                                      </p:cBhvr>
                                      <p:to>
                                        <p:strVal val="visible"/>
                                      </p:to>
                                    </p:set>
                                    <p:anim calcmode="lin" valueType="num">
                                      <p:cBhvr>
                                        <p:cTn id="10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10" dur="1000" fill="hold"/>
                                        <p:tgtEl>
                                          <p:spTgt spid="8"/>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8"/>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7"/>
                                        </p:tgtEl>
                                        <p:attrNameLst>
                                          <p:attrName>style.visibility</p:attrName>
                                        </p:attrNameLst>
                                      </p:cBhvr>
                                      <p:to>
                                        <p:strVal val="visible"/>
                                      </p:to>
                                    </p:set>
                                    <p:anim calcmode="lin" valueType="num">
                                      <p:cBhvr>
                                        <p:cTn id="1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0" dur="1000" fill="hold"/>
                                        <p:tgtEl>
                                          <p:spTgt spid="7"/>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7"/>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0" dur="1000" fill="hold"/>
                                        <p:tgtEl>
                                          <p:spTgt spid="10"/>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0"/>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6" presetClass="entr" presetSubtype="0" fill="hold" nodeType="click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80">
                                          <p:stCondLst>
                                            <p:cond delay="0"/>
                                          </p:stCondLst>
                                        </p:cTn>
                                        <p:tgtEl>
                                          <p:spTgt spid="26"/>
                                        </p:tgtEl>
                                      </p:cBhvr>
                                    </p:animEffect>
                                    <p:anim calcmode="lin" valueType="num">
                                      <p:cBhvr>
                                        <p:cTn id="14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45" dur="26">
                                          <p:stCondLst>
                                            <p:cond delay="650"/>
                                          </p:stCondLst>
                                        </p:cTn>
                                        <p:tgtEl>
                                          <p:spTgt spid="26"/>
                                        </p:tgtEl>
                                      </p:cBhvr>
                                      <p:to x="100000" y="60000"/>
                                    </p:animScale>
                                    <p:animScale>
                                      <p:cBhvr>
                                        <p:cTn id="146" dur="166" decel="50000">
                                          <p:stCondLst>
                                            <p:cond delay="676"/>
                                          </p:stCondLst>
                                        </p:cTn>
                                        <p:tgtEl>
                                          <p:spTgt spid="26"/>
                                        </p:tgtEl>
                                      </p:cBhvr>
                                      <p:to x="100000" y="100000"/>
                                    </p:animScale>
                                    <p:animScale>
                                      <p:cBhvr>
                                        <p:cTn id="147" dur="26">
                                          <p:stCondLst>
                                            <p:cond delay="1312"/>
                                          </p:stCondLst>
                                        </p:cTn>
                                        <p:tgtEl>
                                          <p:spTgt spid="26"/>
                                        </p:tgtEl>
                                      </p:cBhvr>
                                      <p:to x="100000" y="80000"/>
                                    </p:animScale>
                                    <p:animScale>
                                      <p:cBhvr>
                                        <p:cTn id="148" dur="166" decel="50000">
                                          <p:stCondLst>
                                            <p:cond delay="1338"/>
                                          </p:stCondLst>
                                        </p:cTn>
                                        <p:tgtEl>
                                          <p:spTgt spid="26"/>
                                        </p:tgtEl>
                                      </p:cBhvr>
                                      <p:to x="100000" y="100000"/>
                                    </p:animScale>
                                    <p:animScale>
                                      <p:cBhvr>
                                        <p:cTn id="149" dur="26">
                                          <p:stCondLst>
                                            <p:cond delay="1642"/>
                                          </p:stCondLst>
                                        </p:cTn>
                                        <p:tgtEl>
                                          <p:spTgt spid="26"/>
                                        </p:tgtEl>
                                      </p:cBhvr>
                                      <p:to x="100000" y="90000"/>
                                    </p:animScale>
                                    <p:animScale>
                                      <p:cBhvr>
                                        <p:cTn id="150" dur="166" decel="50000">
                                          <p:stCondLst>
                                            <p:cond delay="1668"/>
                                          </p:stCondLst>
                                        </p:cTn>
                                        <p:tgtEl>
                                          <p:spTgt spid="26"/>
                                        </p:tgtEl>
                                      </p:cBhvr>
                                      <p:to x="100000" y="100000"/>
                                    </p:animScale>
                                    <p:animScale>
                                      <p:cBhvr>
                                        <p:cTn id="151" dur="26">
                                          <p:stCondLst>
                                            <p:cond delay="1808"/>
                                          </p:stCondLst>
                                        </p:cTn>
                                        <p:tgtEl>
                                          <p:spTgt spid="26"/>
                                        </p:tgtEl>
                                      </p:cBhvr>
                                      <p:to x="100000" y="95000"/>
                                    </p:animScale>
                                    <p:animScale>
                                      <p:cBhvr>
                                        <p:cTn id="152"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p:bldP spid="11" grpId="0" animBg="1"/>
      <p:bldP spid="12" grpId="0" animBg="1"/>
      <p:bldP spid="13" grpId="0"/>
      <p:bldP spid="14" grpId="0"/>
      <p:bldP spid="15" grpId="0" animBg="1"/>
      <p:bldP spid="16" grpId="0" animBg="1"/>
      <p:bldP spid="17" grpId="0"/>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6672263" y="6165850"/>
            <a:ext cx="2657138" cy="349968"/>
          </a:xfrm>
          <a:prstGeom prst="rect">
            <a:avLst/>
          </a:prstGeom>
          <a:noFill/>
          <a:ln w="9525">
            <a:noFill/>
            <a:miter lim="800000"/>
            <a:headEnd/>
            <a:tailEnd/>
          </a:ln>
        </p:spPr>
        <p:txBody>
          <a:bodyPr wrap="none">
            <a:spAutoFit/>
          </a:bodyPr>
          <a:lstStyle/>
          <a:p>
            <a:pPr eaLnBrk="1">
              <a:lnSpc>
                <a:spcPct val="93000"/>
              </a:lnSpc>
              <a:buClr>
                <a:srgbClr val="000000"/>
              </a:buClr>
              <a:buSzPct val="100000"/>
              <a:buFont typeface="Times New Roman" pitchFamily="18" charset="0"/>
              <a:buNone/>
            </a:pPr>
            <a:r>
              <a:rPr lang="fr-FR" altLang="fr-FR" b="1"/>
              <a:t>Circulaire du 30 juin 2015</a:t>
            </a:r>
          </a:p>
        </p:txBody>
      </p:sp>
      <p:sp>
        <p:nvSpPr>
          <p:cNvPr id="7" name="Rectangle 6"/>
          <p:cNvSpPr/>
          <p:nvPr/>
        </p:nvSpPr>
        <p:spPr>
          <a:xfrm>
            <a:off x="7991475" y="3175001"/>
            <a:ext cx="2286000" cy="665163"/>
          </a:xfrm>
          <a:prstGeom prst="rect">
            <a:avLst/>
          </a:prstGeom>
          <a:solidFill>
            <a:schemeClr val="accent5">
              <a:lumMod val="20000"/>
              <a:lumOff val="80000"/>
            </a:schemeClr>
          </a:solidFill>
          <a:ln>
            <a:solidFill>
              <a:schemeClr val="accent4">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développer l'esprit créatif</a:t>
            </a:r>
            <a:endParaRPr lang="fr-FR" dirty="0">
              <a:latin typeface="Arial" charset="0"/>
            </a:endParaRPr>
          </a:p>
        </p:txBody>
      </p:sp>
      <p:sp>
        <p:nvSpPr>
          <p:cNvPr id="8" name="Rectangle 7"/>
          <p:cNvSpPr/>
          <p:nvPr/>
        </p:nvSpPr>
        <p:spPr>
          <a:xfrm>
            <a:off x="2706688" y="5067301"/>
            <a:ext cx="2286000" cy="665163"/>
          </a:xfrm>
          <a:prstGeom prst="rect">
            <a:avLst/>
          </a:prstGeom>
          <a:solidFill>
            <a:schemeClr val="accent5">
              <a:lumMod val="20000"/>
              <a:lumOff val="80000"/>
            </a:schemeClr>
          </a:solidFill>
          <a:ln>
            <a:solidFill>
              <a:schemeClr val="accent3">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un travail en équipe</a:t>
            </a:r>
            <a:endParaRPr lang="fr-FR" dirty="0">
              <a:latin typeface="Arial" charset="0"/>
            </a:endParaRPr>
          </a:p>
        </p:txBody>
      </p:sp>
      <p:sp>
        <p:nvSpPr>
          <p:cNvPr id="9" name="Rectangle 8"/>
          <p:cNvSpPr/>
          <p:nvPr/>
        </p:nvSpPr>
        <p:spPr>
          <a:xfrm>
            <a:off x="7751764" y="1125539"/>
            <a:ext cx="2179637" cy="377825"/>
          </a:xfrm>
          <a:prstGeom prst="rect">
            <a:avLst/>
          </a:prstGeom>
          <a:solidFill>
            <a:schemeClr val="accent5">
              <a:lumMod val="20000"/>
              <a:lumOff val="80000"/>
            </a:schemeClr>
          </a:solidFill>
          <a:ln>
            <a:solidFill>
              <a:schemeClr val="accent4">
                <a:lumMod val="40000"/>
                <a:lumOff val="60000"/>
              </a:schemeClr>
            </a:solidFill>
          </a:ln>
        </p:spPr>
        <p:txBody>
          <a:bodyPr wrap="none">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s'exprimer à l'oral</a:t>
            </a:r>
            <a:endParaRPr lang="fr-FR" dirty="0">
              <a:latin typeface="Arial" charset="0"/>
            </a:endParaRPr>
          </a:p>
        </p:txBody>
      </p:sp>
      <p:sp>
        <p:nvSpPr>
          <p:cNvPr id="10" name="Rectangle 9"/>
          <p:cNvSpPr/>
          <p:nvPr/>
        </p:nvSpPr>
        <p:spPr>
          <a:xfrm>
            <a:off x="6502400" y="4924426"/>
            <a:ext cx="2286000" cy="950913"/>
          </a:xfrm>
          <a:prstGeom prst="rect">
            <a:avLst/>
          </a:prstGeom>
          <a:solidFill>
            <a:schemeClr val="accent5">
              <a:lumMod val="20000"/>
              <a:lumOff val="80000"/>
            </a:schemeClr>
          </a:solidFill>
          <a:ln>
            <a:solidFill>
              <a:schemeClr val="accent4">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conduire un projet, individuel ou collectif</a:t>
            </a:r>
            <a:endParaRPr lang="fr-FR" dirty="0">
              <a:latin typeface="Arial" charset="0"/>
            </a:endParaRPr>
          </a:p>
        </p:txBody>
      </p:sp>
      <p:sp>
        <p:nvSpPr>
          <p:cNvPr id="11" name="Rectangle 10"/>
          <p:cNvSpPr/>
          <p:nvPr/>
        </p:nvSpPr>
        <p:spPr>
          <a:xfrm>
            <a:off x="1808163" y="912813"/>
            <a:ext cx="2286000" cy="950912"/>
          </a:xfrm>
          <a:prstGeom prst="rect">
            <a:avLst/>
          </a:prstGeom>
          <a:solidFill>
            <a:schemeClr val="accent5">
              <a:lumMod val="20000"/>
              <a:lumOff val="80000"/>
            </a:schemeClr>
          </a:solidFill>
          <a:ln>
            <a:solidFill>
              <a:schemeClr val="accent4">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mettre en pratique les langues vivantes étudiées</a:t>
            </a:r>
          </a:p>
        </p:txBody>
      </p:sp>
      <p:sp>
        <p:nvSpPr>
          <p:cNvPr id="13" name="Rectangle 12"/>
          <p:cNvSpPr/>
          <p:nvPr/>
        </p:nvSpPr>
        <p:spPr>
          <a:xfrm>
            <a:off x="1563688" y="3105151"/>
            <a:ext cx="2286000" cy="665163"/>
          </a:xfrm>
          <a:prstGeom prst="rect">
            <a:avLst/>
          </a:prstGeom>
          <a:solidFill>
            <a:schemeClr val="accent5">
              <a:lumMod val="20000"/>
              <a:lumOff val="80000"/>
            </a:schemeClr>
          </a:solidFill>
          <a:ln>
            <a:solidFill>
              <a:schemeClr val="accent4">
                <a:lumMod val="40000"/>
                <a:lumOff val="60000"/>
              </a:schemeClr>
            </a:solidFill>
          </a:ln>
        </p:spPr>
        <p:txBody>
          <a:bodyPr>
            <a:spAutoFit/>
          </a:bodyPr>
          <a:lstStyle/>
          <a:p>
            <a:pPr eaLnBrk="1">
              <a:lnSpc>
                <a:spcPct val="93000"/>
              </a:lnSpc>
              <a:buClr>
                <a:srgbClr val="000000"/>
              </a:buClr>
              <a:buSzPct val="100000"/>
              <a:buFont typeface="Times New Roman" panose="02020603050405020304" pitchFamily="18" charset="0"/>
              <a:buNone/>
              <a:defRPr/>
            </a:pPr>
            <a:r>
              <a:rPr lang="fr-FR" altLang="fr-FR" sz="2000" dirty="0">
                <a:solidFill>
                  <a:prstClr val="black"/>
                </a:solidFill>
                <a:latin typeface="Arial" charset="0"/>
              </a:rPr>
              <a:t>les outils numériques. </a:t>
            </a:r>
            <a:endParaRPr lang="fr-FR" dirty="0">
              <a:latin typeface="Arial" charset="0"/>
            </a:endParaRPr>
          </a:p>
        </p:txBody>
      </p:sp>
      <p:sp>
        <p:nvSpPr>
          <p:cNvPr id="17" name="Ellipse 16"/>
          <p:cNvSpPr/>
          <p:nvPr/>
        </p:nvSpPr>
        <p:spPr>
          <a:xfrm>
            <a:off x="4076701" y="1863726"/>
            <a:ext cx="3394075" cy="2016125"/>
          </a:xfrm>
          <a:prstGeom prst="ellipse">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endParaRPr lang="fr-FR"/>
          </a:p>
        </p:txBody>
      </p:sp>
      <p:sp>
        <p:nvSpPr>
          <p:cNvPr id="57354" name="Rectangle 13"/>
          <p:cNvSpPr>
            <a:spLocks noChangeArrowheads="1"/>
          </p:cNvSpPr>
          <p:nvPr/>
        </p:nvSpPr>
        <p:spPr bwMode="auto">
          <a:xfrm>
            <a:off x="4630738" y="2490788"/>
            <a:ext cx="2286000" cy="779462"/>
          </a:xfrm>
          <a:prstGeom prst="rect">
            <a:avLst/>
          </a:prstGeom>
          <a:noFill/>
          <a:ln w="9525">
            <a:noFill/>
            <a:miter lim="800000"/>
            <a:headEnd/>
            <a:tailEnd/>
          </a:ln>
        </p:spPr>
        <p:txBody>
          <a:bodyPr>
            <a:spAutoFit/>
          </a:bodyPr>
          <a:lstStyle/>
          <a:p>
            <a:pPr algn="ctr" eaLnBrk="1">
              <a:lnSpc>
                <a:spcPct val="93000"/>
              </a:lnSpc>
              <a:buClr>
                <a:srgbClr val="000000"/>
              </a:buClr>
              <a:buSzPct val="100000"/>
              <a:buFont typeface="Times New Roman" pitchFamily="18" charset="0"/>
              <a:buNone/>
            </a:pPr>
            <a:r>
              <a:rPr lang="fr-FR" altLang="fr-FR" sz="2400" b="1" dirty="0">
                <a:solidFill>
                  <a:srgbClr val="000000"/>
                </a:solidFill>
                <a:effectLst>
                  <a:outerShdw blurRad="38100" dist="38100" dir="2700000" algn="tl">
                    <a:srgbClr val="000000">
                      <a:alpha val="43137"/>
                    </a:srgbClr>
                  </a:outerShdw>
                </a:effectLst>
              </a:rPr>
              <a:t>des temps privilégiés pour </a:t>
            </a:r>
            <a:endParaRPr lang="fr-FR" altLang="fr-FR" sz="2400" b="1" dirty="0">
              <a:effectLst>
                <a:outerShdw blurRad="38100" dist="38100" dir="2700000" algn="tl">
                  <a:srgbClr val="000000">
                    <a:alpha val="43137"/>
                  </a:srgbClr>
                </a:outerShdw>
              </a:effectLst>
            </a:endParaRPr>
          </a:p>
        </p:txBody>
      </p:sp>
      <p:cxnSp>
        <p:nvCxnSpPr>
          <p:cNvPr id="18" name="Connecteur droit avec flèche 17"/>
          <p:cNvCxnSpPr/>
          <p:nvPr/>
        </p:nvCxnSpPr>
        <p:spPr>
          <a:xfrm flipH="1" flipV="1">
            <a:off x="4094164" y="1503364"/>
            <a:ext cx="758825" cy="503237"/>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20" name="Connecteur droit avec flèche 19"/>
          <p:cNvCxnSpPr/>
          <p:nvPr/>
        </p:nvCxnSpPr>
        <p:spPr>
          <a:xfrm flipV="1">
            <a:off x="6829426" y="1503364"/>
            <a:ext cx="815975" cy="561975"/>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22" name="Connecteur droit avec flèche 21"/>
          <p:cNvCxnSpPr/>
          <p:nvPr/>
        </p:nvCxnSpPr>
        <p:spPr>
          <a:xfrm>
            <a:off x="6672263" y="3770313"/>
            <a:ext cx="565150" cy="882650"/>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25" name="Connecteur droit avec flèche 24"/>
          <p:cNvCxnSpPr/>
          <p:nvPr/>
        </p:nvCxnSpPr>
        <p:spPr>
          <a:xfrm flipH="1">
            <a:off x="4473576" y="3852863"/>
            <a:ext cx="519113" cy="944562"/>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28" name="Connecteur droit avec flèche 27"/>
          <p:cNvCxnSpPr/>
          <p:nvPr/>
        </p:nvCxnSpPr>
        <p:spPr>
          <a:xfrm flipH="1">
            <a:off x="3432175" y="3176589"/>
            <a:ext cx="806450" cy="238125"/>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31" name="Connecteur droit avec flèche 30"/>
          <p:cNvCxnSpPr/>
          <p:nvPr/>
        </p:nvCxnSpPr>
        <p:spPr>
          <a:xfrm>
            <a:off x="7359650" y="3219450"/>
            <a:ext cx="577850" cy="287338"/>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4474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5735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1642467" y="401760"/>
            <a:ext cx="6960185" cy="89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600" b="1" spc="-1" dirty="0">
                <a:solidFill>
                  <a:srgbClr val="3465A4"/>
                </a:solidFill>
                <a:uFill>
                  <a:solidFill>
                    <a:srgbClr val="FFFFFF"/>
                  </a:solidFill>
                </a:uFill>
                <a:latin typeface="Calibri"/>
                <a:ea typeface="DejaVu Sans"/>
              </a:rPr>
              <a:t>                    Apprendre en projet </a:t>
            </a:r>
            <a:endParaRPr dirty="0"/>
          </a:p>
        </p:txBody>
      </p:sp>
      <p:sp>
        <p:nvSpPr>
          <p:cNvPr id="164" name="CustomShape 2"/>
          <p:cNvSpPr/>
          <p:nvPr/>
        </p:nvSpPr>
        <p:spPr>
          <a:xfrm>
            <a:off x="1513200" y="2530080"/>
            <a:ext cx="9033480" cy="933120"/>
          </a:xfrm>
          <a:prstGeom prst="rightArrow">
            <a:avLst>
              <a:gd name="adj1" fmla="val 50000"/>
              <a:gd name="adj2" fmla="val 131714"/>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txBody>
          <a:bodyPr lIns="90000" tIns="45000" rIns="90000" bIns="45000" anchor="ctr"/>
          <a:lstStyle/>
          <a:p>
            <a:pPr algn="ctr">
              <a:lnSpc>
                <a:spcPct val="100000"/>
              </a:lnSpc>
            </a:pPr>
            <a:r>
              <a:rPr lang="fr-FR" spc="-1">
                <a:solidFill>
                  <a:srgbClr val="FFFFFF"/>
                </a:solidFill>
                <a:uFill>
                  <a:solidFill>
                    <a:srgbClr val="FFFFFF"/>
                  </a:solidFill>
                </a:uFill>
                <a:latin typeface="Arial"/>
                <a:ea typeface="DejaVu Sans"/>
              </a:rPr>
              <a:t> </a:t>
            </a:r>
            <a:endParaRPr/>
          </a:p>
        </p:txBody>
      </p:sp>
      <p:sp>
        <p:nvSpPr>
          <p:cNvPr id="165" name="CustomShape 3"/>
          <p:cNvSpPr/>
          <p:nvPr/>
        </p:nvSpPr>
        <p:spPr>
          <a:xfrm>
            <a:off x="4836000" y="2989440"/>
            <a:ext cx="573120" cy="105120"/>
          </a:xfrm>
          <a:prstGeom prst="rightArrow">
            <a:avLst>
              <a:gd name="adj1" fmla="val 50000"/>
              <a:gd name="adj2" fmla="val 50000"/>
            </a:avLst>
          </a:prstGeom>
          <a:ln>
            <a:round/>
          </a:ln>
        </p:spPr>
        <p:style>
          <a:lnRef idx="2">
            <a:schemeClr val="dk1">
              <a:shade val="50000"/>
            </a:schemeClr>
          </a:lnRef>
          <a:fillRef idx="1">
            <a:schemeClr val="dk1"/>
          </a:fillRef>
          <a:effectRef idx="0">
            <a:schemeClr val="dk1"/>
          </a:effectRef>
          <a:fontRef idx="minor"/>
        </p:style>
      </p:sp>
      <p:sp>
        <p:nvSpPr>
          <p:cNvPr id="166" name="CustomShape 4"/>
          <p:cNvSpPr/>
          <p:nvPr/>
        </p:nvSpPr>
        <p:spPr>
          <a:xfrm>
            <a:off x="3396000" y="2808000"/>
            <a:ext cx="774360" cy="36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000" b="1" spc="-1">
                <a:solidFill>
                  <a:srgbClr val="000000"/>
                </a:solidFill>
                <a:uFill>
                  <a:solidFill>
                    <a:srgbClr val="FFFFFF"/>
                  </a:solidFill>
                </a:uFill>
                <a:latin typeface="Calibri"/>
                <a:ea typeface="DejaVu Sans"/>
              </a:rPr>
              <a:t>Projet</a:t>
            </a:r>
            <a:endParaRPr/>
          </a:p>
        </p:txBody>
      </p:sp>
      <p:sp>
        <p:nvSpPr>
          <p:cNvPr id="167" name="CustomShape 5"/>
          <p:cNvSpPr/>
          <p:nvPr/>
        </p:nvSpPr>
        <p:spPr>
          <a:xfrm>
            <a:off x="5844000" y="2808000"/>
            <a:ext cx="2589480" cy="50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b="1" spc="-1">
                <a:solidFill>
                  <a:srgbClr val="000000"/>
                </a:solidFill>
                <a:uFill>
                  <a:solidFill>
                    <a:srgbClr val="FFFFFF"/>
                  </a:solidFill>
                </a:uFill>
                <a:latin typeface="Calibri"/>
                <a:ea typeface="DejaVu Sans"/>
              </a:rPr>
              <a:t>Production</a:t>
            </a:r>
            <a:endParaRPr/>
          </a:p>
        </p:txBody>
      </p:sp>
      <p:sp>
        <p:nvSpPr>
          <p:cNvPr id="168" name="CustomShape 6"/>
          <p:cNvSpPr/>
          <p:nvPr/>
        </p:nvSpPr>
        <p:spPr>
          <a:xfrm>
            <a:off x="3180000" y="1368000"/>
            <a:ext cx="4245480" cy="636480"/>
          </a:xfrm>
          <a:prstGeom prst="rect">
            <a:avLst/>
          </a:prstGeom>
          <a:ln>
            <a:round/>
          </a:ln>
        </p:spPr>
        <p:style>
          <a:lnRef idx="2">
            <a:schemeClr val="accent3"/>
          </a:lnRef>
          <a:fillRef idx="1">
            <a:schemeClr val="lt1"/>
          </a:fillRef>
          <a:effectRef idx="0">
            <a:schemeClr val="accent3"/>
          </a:effectRef>
          <a:fontRef idx="minor"/>
        </p:style>
        <p:txBody>
          <a:bodyPr lIns="90000" tIns="45000" rIns="90000" bIns="45000"/>
          <a:lstStyle/>
          <a:p>
            <a:pPr algn="ctr">
              <a:lnSpc>
                <a:spcPct val="100000"/>
              </a:lnSpc>
            </a:pPr>
            <a:r>
              <a:rPr lang="fr-FR" b="1" spc="-1">
                <a:solidFill>
                  <a:srgbClr val="000000"/>
                </a:solidFill>
                <a:uFill>
                  <a:solidFill>
                    <a:srgbClr val="FFFFFF"/>
                  </a:solidFill>
                </a:uFill>
                <a:latin typeface="Calibri"/>
                <a:ea typeface="DejaVu Sans"/>
              </a:rPr>
              <a:t>Séquences d’apprentissage </a:t>
            </a:r>
            <a:endParaRPr/>
          </a:p>
          <a:p>
            <a:pPr algn="ctr">
              <a:lnSpc>
                <a:spcPct val="100000"/>
              </a:lnSpc>
            </a:pPr>
            <a:r>
              <a:rPr lang="fr-FR" b="1" spc="-1">
                <a:solidFill>
                  <a:srgbClr val="000000"/>
                </a:solidFill>
                <a:uFill>
                  <a:solidFill>
                    <a:srgbClr val="FFFFFF"/>
                  </a:solidFill>
                </a:uFill>
                <a:latin typeface="Calibri"/>
                <a:ea typeface="DejaVu Sans"/>
              </a:rPr>
              <a:t>nécessitées par le projet</a:t>
            </a:r>
            <a:endParaRPr/>
          </a:p>
        </p:txBody>
      </p:sp>
      <p:sp>
        <p:nvSpPr>
          <p:cNvPr id="169" name="CustomShape 7"/>
          <p:cNvSpPr/>
          <p:nvPr/>
        </p:nvSpPr>
        <p:spPr>
          <a:xfrm>
            <a:off x="3703440" y="2158920"/>
            <a:ext cx="360" cy="502920"/>
          </a:xfrm>
          <a:custGeom>
            <a:avLst/>
            <a:gdLst/>
            <a:ahLst/>
            <a:cxnLst/>
            <a:rect l="l" t="t" r="r" b="b"/>
            <a:pathLst>
              <a:path w="21601" h="21601">
                <a:moveTo>
                  <a:pt x="0" y="0"/>
                </a:moveTo>
                <a:lnTo>
                  <a:pt x="21600" y="21600"/>
                </a:lnTo>
              </a:path>
            </a:pathLst>
          </a:custGeom>
          <a:noFill/>
          <a:ln w="38160">
            <a:solidFill>
              <a:schemeClr val="accent3"/>
            </a:solidFill>
            <a:round/>
            <a:tailEnd type="arrow" w="med" len="med"/>
          </a:ln>
        </p:spPr>
        <p:style>
          <a:lnRef idx="1">
            <a:schemeClr val="accent1"/>
          </a:lnRef>
          <a:fillRef idx="0">
            <a:schemeClr val="accent1"/>
          </a:fillRef>
          <a:effectRef idx="0">
            <a:schemeClr val="accent1"/>
          </a:effectRef>
          <a:fontRef idx="minor"/>
        </p:style>
      </p:sp>
      <p:sp>
        <p:nvSpPr>
          <p:cNvPr id="170" name="CustomShape 8"/>
          <p:cNvSpPr/>
          <p:nvPr/>
        </p:nvSpPr>
        <p:spPr>
          <a:xfrm>
            <a:off x="4619640" y="2160000"/>
            <a:ext cx="360" cy="502920"/>
          </a:xfrm>
          <a:custGeom>
            <a:avLst/>
            <a:gdLst/>
            <a:ahLst/>
            <a:cxnLst/>
            <a:rect l="l" t="t" r="r" b="b"/>
            <a:pathLst>
              <a:path w="21601" h="21601">
                <a:moveTo>
                  <a:pt x="0" y="0"/>
                </a:moveTo>
                <a:lnTo>
                  <a:pt x="21600" y="21600"/>
                </a:lnTo>
              </a:path>
            </a:pathLst>
          </a:custGeom>
          <a:noFill/>
          <a:ln w="38160">
            <a:solidFill>
              <a:schemeClr val="accent3"/>
            </a:solidFill>
            <a:round/>
            <a:tailEnd type="arrow" w="med" len="med"/>
          </a:ln>
        </p:spPr>
        <p:style>
          <a:lnRef idx="1">
            <a:schemeClr val="accent1"/>
          </a:lnRef>
          <a:fillRef idx="0">
            <a:schemeClr val="accent1"/>
          </a:fillRef>
          <a:effectRef idx="0">
            <a:schemeClr val="accent1"/>
          </a:effectRef>
          <a:fontRef idx="minor"/>
        </p:style>
      </p:sp>
      <p:sp>
        <p:nvSpPr>
          <p:cNvPr id="171" name="CustomShape 9"/>
          <p:cNvSpPr/>
          <p:nvPr/>
        </p:nvSpPr>
        <p:spPr>
          <a:xfrm>
            <a:off x="5987640" y="2160000"/>
            <a:ext cx="360" cy="502920"/>
          </a:xfrm>
          <a:custGeom>
            <a:avLst/>
            <a:gdLst/>
            <a:ahLst/>
            <a:cxnLst/>
            <a:rect l="l" t="t" r="r" b="b"/>
            <a:pathLst>
              <a:path w="21601" h="21601">
                <a:moveTo>
                  <a:pt x="0" y="0"/>
                </a:moveTo>
                <a:lnTo>
                  <a:pt x="21600" y="21600"/>
                </a:lnTo>
              </a:path>
            </a:pathLst>
          </a:custGeom>
          <a:noFill/>
          <a:ln w="38160">
            <a:solidFill>
              <a:schemeClr val="accent3"/>
            </a:solidFill>
            <a:round/>
            <a:tailEnd type="arrow" w="med" len="med"/>
          </a:ln>
        </p:spPr>
        <p:style>
          <a:lnRef idx="1">
            <a:schemeClr val="accent1"/>
          </a:lnRef>
          <a:fillRef idx="0">
            <a:schemeClr val="accent1"/>
          </a:fillRef>
          <a:effectRef idx="0">
            <a:schemeClr val="accent1"/>
          </a:effectRef>
          <a:fontRef idx="minor"/>
        </p:style>
      </p:sp>
      <p:sp>
        <p:nvSpPr>
          <p:cNvPr id="172" name="CustomShape 10"/>
          <p:cNvSpPr/>
          <p:nvPr/>
        </p:nvSpPr>
        <p:spPr>
          <a:xfrm>
            <a:off x="7032360" y="2160000"/>
            <a:ext cx="360" cy="502920"/>
          </a:xfrm>
          <a:custGeom>
            <a:avLst/>
            <a:gdLst/>
            <a:ahLst/>
            <a:cxnLst/>
            <a:rect l="l" t="t" r="r" b="b"/>
            <a:pathLst>
              <a:path w="21601" h="21601">
                <a:moveTo>
                  <a:pt x="0" y="0"/>
                </a:moveTo>
                <a:lnTo>
                  <a:pt x="21600" y="21600"/>
                </a:lnTo>
              </a:path>
            </a:pathLst>
          </a:custGeom>
          <a:noFill/>
          <a:ln w="38160">
            <a:solidFill>
              <a:schemeClr val="accent3"/>
            </a:solidFill>
            <a:round/>
            <a:tailEnd type="arrow" w="med" len="med"/>
          </a:ln>
        </p:spPr>
        <p:style>
          <a:lnRef idx="1">
            <a:schemeClr val="accent1"/>
          </a:lnRef>
          <a:fillRef idx="0">
            <a:schemeClr val="accent1"/>
          </a:fillRef>
          <a:effectRef idx="0">
            <a:schemeClr val="accent1"/>
          </a:effectRef>
          <a:fontRef idx="minor"/>
        </p:style>
      </p:sp>
      <p:sp>
        <p:nvSpPr>
          <p:cNvPr id="173" name="CustomShape 11"/>
          <p:cNvSpPr/>
          <p:nvPr/>
        </p:nvSpPr>
        <p:spPr>
          <a:xfrm>
            <a:off x="1884000" y="2232000"/>
            <a:ext cx="1653840" cy="558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300" b="1" spc="-1">
                <a:solidFill>
                  <a:srgbClr val="000000"/>
                </a:solidFill>
                <a:uFill>
                  <a:solidFill>
                    <a:srgbClr val="FFFFFF"/>
                  </a:solidFill>
                </a:uFill>
                <a:latin typeface="Calibri"/>
                <a:ea typeface="DejaVu Sans"/>
              </a:rPr>
              <a:t>Situation problème ou</a:t>
            </a:r>
            <a:endParaRPr/>
          </a:p>
          <a:p>
            <a:pPr>
              <a:lnSpc>
                <a:spcPct val="100000"/>
              </a:lnSpc>
            </a:pPr>
            <a:r>
              <a:rPr lang="fr-FR" sz="1300" b="1" spc="-1">
                <a:solidFill>
                  <a:srgbClr val="000000"/>
                </a:solidFill>
                <a:uFill>
                  <a:solidFill>
                    <a:srgbClr val="FFFFFF"/>
                  </a:solidFill>
                </a:uFill>
                <a:latin typeface="Calibri"/>
                <a:ea typeface="DejaVu Sans"/>
              </a:rPr>
              <a:t>Situation déclenchante</a:t>
            </a:r>
            <a:endParaRPr/>
          </a:p>
        </p:txBody>
      </p:sp>
      <p:sp>
        <p:nvSpPr>
          <p:cNvPr id="174" name="CustomShape 12"/>
          <p:cNvSpPr/>
          <p:nvPr/>
        </p:nvSpPr>
        <p:spPr>
          <a:xfrm>
            <a:off x="4665000" y="2376000"/>
            <a:ext cx="600840" cy="209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000" spc="-1">
                <a:solidFill>
                  <a:srgbClr val="000000"/>
                </a:solidFill>
                <a:uFill>
                  <a:solidFill>
                    <a:srgbClr val="FFFFFF"/>
                  </a:solidFill>
                </a:uFill>
                <a:latin typeface="Calibri"/>
                <a:ea typeface="DejaVu Sans"/>
              </a:rPr>
              <a:t>Sit. Prob</a:t>
            </a:r>
            <a:r>
              <a:rPr lang="fr-FR" sz="800" spc="-1">
                <a:solidFill>
                  <a:srgbClr val="000000"/>
                </a:solidFill>
                <a:uFill>
                  <a:solidFill>
                    <a:srgbClr val="FFFFFF"/>
                  </a:solidFill>
                </a:uFill>
                <a:latin typeface="Arial"/>
                <a:ea typeface="DejaVu Sans"/>
              </a:rPr>
              <a:t>.</a:t>
            </a:r>
            <a:endParaRPr/>
          </a:p>
        </p:txBody>
      </p:sp>
      <p:sp>
        <p:nvSpPr>
          <p:cNvPr id="175" name="CustomShape 13"/>
          <p:cNvSpPr/>
          <p:nvPr/>
        </p:nvSpPr>
        <p:spPr>
          <a:xfrm>
            <a:off x="1620120" y="3933000"/>
            <a:ext cx="1341720" cy="816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pc="-1" dirty="0">
                <a:solidFill>
                  <a:srgbClr val="000000"/>
                </a:solidFill>
                <a:uFill>
                  <a:solidFill>
                    <a:srgbClr val="FFFFFF"/>
                  </a:solidFill>
                </a:uFill>
                <a:latin typeface="Calibri"/>
                <a:ea typeface="DejaVu Sans"/>
              </a:rPr>
              <a:t>Origine du projet</a:t>
            </a:r>
            <a:endParaRPr dirty="0"/>
          </a:p>
          <a:p>
            <a:pPr marL="216000" indent="-216000">
              <a:buFont typeface="Arial"/>
              <a:buChar char="•"/>
            </a:pPr>
            <a:r>
              <a:rPr lang="fr-FR" sz="1400" b="1" spc="-1" dirty="0">
                <a:solidFill>
                  <a:srgbClr val="000000"/>
                </a:solidFill>
                <a:uFill>
                  <a:solidFill>
                    <a:srgbClr val="FFFFFF"/>
                  </a:solidFill>
                </a:uFill>
                <a:latin typeface="Calibri"/>
                <a:ea typeface="DejaVu Sans"/>
              </a:rPr>
              <a:t>Élèves</a:t>
            </a:r>
            <a:endParaRPr dirty="0"/>
          </a:p>
          <a:p>
            <a:pPr marL="216000" indent="-216000">
              <a:buFont typeface="Arial"/>
              <a:buChar char="•"/>
            </a:pPr>
            <a:r>
              <a:rPr lang="fr-FR" sz="1400" b="1" spc="-1" dirty="0">
                <a:solidFill>
                  <a:srgbClr val="000000"/>
                </a:solidFill>
                <a:uFill>
                  <a:solidFill>
                    <a:srgbClr val="FFFFFF"/>
                  </a:solidFill>
                </a:uFill>
                <a:latin typeface="Calibri"/>
                <a:ea typeface="DejaVu Sans"/>
              </a:rPr>
              <a:t>Professeurs </a:t>
            </a:r>
            <a:r>
              <a:rPr lang="fr-FR" sz="1400" b="1" spc="-1" dirty="0">
                <a:solidFill>
                  <a:srgbClr val="FF0000"/>
                </a:solidFill>
                <a:uFill>
                  <a:solidFill>
                    <a:srgbClr val="FFFFFF"/>
                  </a:solidFill>
                </a:uFill>
                <a:latin typeface="Calibri"/>
                <a:ea typeface="DejaVu Sans"/>
              </a:rPr>
              <a:t>CPE</a:t>
            </a:r>
            <a:endParaRPr b="1" dirty="0">
              <a:solidFill>
                <a:srgbClr val="FF0000"/>
              </a:solidFill>
            </a:endParaRPr>
          </a:p>
          <a:p>
            <a:pPr marL="216000" indent="-216000">
              <a:buFont typeface="Arial"/>
              <a:buChar char="•"/>
            </a:pPr>
            <a:r>
              <a:rPr lang="fr-FR" sz="1400" b="1" spc="-1" dirty="0">
                <a:solidFill>
                  <a:srgbClr val="000000"/>
                </a:solidFill>
                <a:uFill>
                  <a:solidFill>
                    <a:srgbClr val="FFFFFF"/>
                  </a:solidFill>
                </a:uFill>
                <a:latin typeface="Calibri"/>
                <a:ea typeface="DejaVu Sans"/>
              </a:rPr>
              <a:t>Environnement</a:t>
            </a:r>
            <a:endParaRPr dirty="0"/>
          </a:p>
        </p:txBody>
      </p:sp>
      <p:sp>
        <p:nvSpPr>
          <p:cNvPr id="176" name="CustomShape 14"/>
          <p:cNvSpPr/>
          <p:nvPr/>
        </p:nvSpPr>
        <p:spPr>
          <a:xfrm flipV="1">
            <a:off x="2244000" y="3237840"/>
            <a:ext cx="360" cy="640800"/>
          </a:xfrm>
          <a:custGeom>
            <a:avLst/>
            <a:gdLst/>
            <a:ahLst/>
            <a:cxnLst/>
            <a:rect l="l" t="t" r="r" b="b"/>
            <a:pathLst>
              <a:path w="21601" h="21601">
                <a:moveTo>
                  <a:pt x="0" y="0"/>
                </a:moveTo>
                <a:lnTo>
                  <a:pt x="21600" y="21600"/>
                </a:lnTo>
              </a:path>
            </a:pathLst>
          </a:custGeom>
          <a:noFill/>
          <a:ln w="38160">
            <a:solidFill>
              <a:srgbClr val="0070C0"/>
            </a:solidFill>
            <a:round/>
            <a:tailEnd type="arrow" w="med" len="med"/>
          </a:ln>
        </p:spPr>
        <p:style>
          <a:lnRef idx="1">
            <a:schemeClr val="accent1"/>
          </a:lnRef>
          <a:fillRef idx="0">
            <a:schemeClr val="accent1"/>
          </a:fillRef>
          <a:effectRef idx="0">
            <a:schemeClr val="accent1"/>
          </a:effectRef>
          <a:fontRef idx="minor"/>
        </p:style>
      </p:sp>
      <p:sp>
        <p:nvSpPr>
          <p:cNvPr id="177" name="CustomShape 15"/>
          <p:cNvSpPr/>
          <p:nvPr/>
        </p:nvSpPr>
        <p:spPr>
          <a:xfrm flipV="1">
            <a:off x="3180000" y="3237840"/>
            <a:ext cx="360" cy="2013840"/>
          </a:xfrm>
          <a:custGeom>
            <a:avLst/>
            <a:gdLst/>
            <a:ahLst/>
            <a:cxnLst/>
            <a:rect l="l" t="t" r="r" b="b"/>
            <a:pathLst>
              <a:path w="21601" h="21601">
                <a:moveTo>
                  <a:pt x="0" y="0"/>
                </a:moveTo>
                <a:lnTo>
                  <a:pt x="21600" y="21600"/>
                </a:lnTo>
              </a:path>
            </a:pathLst>
          </a:custGeom>
          <a:noFill/>
          <a:ln w="38160">
            <a:solidFill>
              <a:srgbClr val="0070C0"/>
            </a:solidFill>
            <a:round/>
            <a:tailEnd type="arrow" w="med" len="med"/>
          </a:ln>
        </p:spPr>
        <p:style>
          <a:lnRef idx="1">
            <a:schemeClr val="accent1"/>
          </a:lnRef>
          <a:fillRef idx="0">
            <a:schemeClr val="accent1"/>
          </a:fillRef>
          <a:effectRef idx="0">
            <a:schemeClr val="accent1"/>
          </a:effectRef>
          <a:fontRef idx="minor"/>
        </p:style>
      </p:sp>
      <p:sp>
        <p:nvSpPr>
          <p:cNvPr id="178" name="CustomShape 16"/>
          <p:cNvSpPr/>
          <p:nvPr/>
        </p:nvSpPr>
        <p:spPr>
          <a:xfrm>
            <a:off x="1884000" y="5184000"/>
            <a:ext cx="2701080" cy="1307880"/>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pc="-1">
                <a:solidFill>
                  <a:srgbClr val="000000"/>
                </a:solidFill>
                <a:uFill>
                  <a:solidFill>
                    <a:srgbClr val="FFFFFF"/>
                  </a:solidFill>
                </a:uFill>
                <a:latin typeface="Calibri"/>
                <a:ea typeface="DejaVu Sans"/>
              </a:rPr>
              <a:t>Situation inductrice</a:t>
            </a:r>
            <a:endParaRPr/>
          </a:p>
          <a:p>
            <a:pPr marL="216000" indent="-216000">
              <a:buFont typeface="Arial"/>
              <a:buChar char="•"/>
            </a:pPr>
            <a:r>
              <a:rPr lang="fr-FR" sz="1400" spc="-1">
                <a:solidFill>
                  <a:srgbClr val="000000"/>
                </a:solidFill>
                <a:uFill>
                  <a:solidFill>
                    <a:srgbClr val="FFFFFF"/>
                  </a:solidFill>
                </a:uFill>
                <a:latin typeface="Calibri"/>
                <a:ea typeface="DejaVu Sans"/>
              </a:rPr>
              <a:t>Adhésion des formés</a:t>
            </a:r>
            <a:endParaRPr/>
          </a:p>
          <a:p>
            <a:pPr marL="216000" indent="-216000">
              <a:buFont typeface="Arial"/>
              <a:buChar char="•"/>
            </a:pPr>
            <a:r>
              <a:rPr lang="fr-FR" sz="1400" spc="-1">
                <a:solidFill>
                  <a:srgbClr val="000000"/>
                </a:solidFill>
                <a:uFill>
                  <a:solidFill>
                    <a:srgbClr val="FFFFFF"/>
                  </a:solidFill>
                </a:uFill>
                <a:latin typeface="Calibri"/>
                <a:ea typeface="DejaVu Sans"/>
              </a:rPr>
              <a:t>Impulsion d’une dynamique</a:t>
            </a:r>
            <a:endParaRPr/>
          </a:p>
          <a:p>
            <a:pPr marL="216000" indent="-216000">
              <a:buFont typeface="Arial"/>
              <a:buChar char="•"/>
            </a:pPr>
            <a:r>
              <a:rPr lang="fr-FR" sz="1400" spc="-1">
                <a:solidFill>
                  <a:srgbClr val="000000"/>
                </a:solidFill>
                <a:uFill>
                  <a:solidFill>
                    <a:srgbClr val="FFFFFF"/>
                  </a:solidFill>
                </a:uFill>
                <a:latin typeface="Calibri"/>
                <a:ea typeface="DejaVu Sans"/>
              </a:rPr>
              <a:t>Détermination des objectifs visés</a:t>
            </a:r>
            <a:endParaRPr/>
          </a:p>
          <a:p>
            <a:pPr>
              <a:lnSpc>
                <a:spcPct val="100000"/>
              </a:lnSpc>
            </a:pPr>
            <a:r>
              <a:rPr lang="fr-FR" sz="1400" spc="-1">
                <a:solidFill>
                  <a:srgbClr val="000000"/>
                </a:solidFill>
                <a:uFill>
                  <a:solidFill>
                    <a:srgbClr val="FFFFFF"/>
                  </a:solidFill>
                </a:uFill>
                <a:latin typeface="Calibri"/>
                <a:ea typeface="DejaVu Sans"/>
              </a:rPr>
              <a:t>     (Notamment conceptuels)</a:t>
            </a:r>
            <a:endParaRPr/>
          </a:p>
          <a:p>
            <a:pPr>
              <a:lnSpc>
                <a:spcPct val="100000"/>
              </a:lnSpc>
            </a:pPr>
            <a:endParaRPr/>
          </a:p>
        </p:txBody>
      </p:sp>
      <p:sp>
        <p:nvSpPr>
          <p:cNvPr id="179" name="CustomShape 17"/>
          <p:cNvSpPr/>
          <p:nvPr/>
        </p:nvSpPr>
        <p:spPr>
          <a:xfrm>
            <a:off x="3540000" y="4185360"/>
            <a:ext cx="4245480" cy="636480"/>
          </a:xfrm>
          <a:prstGeom prst="rect">
            <a:avLst/>
          </a:prstGeom>
          <a:ln>
            <a:round/>
          </a:ln>
        </p:spPr>
        <p:style>
          <a:lnRef idx="2">
            <a:schemeClr val="accent3"/>
          </a:lnRef>
          <a:fillRef idx="1">
            <a:schemeClr val="lt1"/>
          </a:fillRef>
          <a:effectRef idx="0">
            <a:schemeClr val="accent3"/>
          </a:effectRef>
          <a:fontRef idx="minor"/>
        </p:style>
        <p:txBody>
          <a:bodyPr lIns="90000" tIns="45000" rIns="90000" bIns="45000"/>
          <a:lstStyle/>
          <a:p>
            <a:pPr algn="ctr">
              <a:lnSpc>
                <a:spcPct val="100000"/>
              </a:lnSpc>
            </a:pPr>
            <a:r>
              <a:rPr lang="fr-FR" b="1" spc="-1" dirty="0">
                <a:solidFill>
                  <a:srgbClr val="FF0000"/>
                </a:solidFill>
                <a:uFill>
                  <a:solidFill>
                    <a:srgbClr val="FFFFFF"/>
                  </a:solidFill>
                </a:uFill>
                <a:latin typeface="Calibri"/>
                <a:ea typeface="DejaVu Sans"/>
              </a:rPr>
              <a:t>Moments de cogestion du projet</a:t>
            </a:r>
            <a:endParaRPr dirty="0">
              <a:solidFill>
                <a:srgbClr val="FF0000"/>
              </a:solidFill>
            </a:endParaRPr>
          </a:p>
          <a:p>
            <a:pPr algn="ctr">
              <a:lnSpc>
                <a:spcPct val="100000"/>
              </a:lnSpc>
            </a:pPr>
            <a:r>
              <a:rPr lang="fr-FR" b="1" spc="-1" dirty="0">
                <a:solidFill>
                  <a:srgbClr val="000000"/>
                </a:solidFill>
                <a:uFill>
                  <a:solidFill>
                    <a:srgbClr val="FFFFFF"/>
                  </a:solidFill>
                </a:uFill>
                <a:latin typeface="Calibri"/>
                <a:ea typeface="DejaVu Sans"/>
              </a:rPr>
              <a:t>éventuellement situation de relance</a:t>
            </a:r>
            <a:endParaRPr dirty="0"/>
          </a:p>
        </p:txBody>
      </p:sp>
      <p:sp>
        <p:nvSpPr>
          <p:cNvPr id="180" name="CustomShape 18"/>
          <p:cNvSpPr/>
          <p:nvPr/>
        </p:nvSpPr>
        <p:spPr>
          <a:xfrm flipV="1">
            <a:off x="4043640" y="3198240"/>
            <a:ext cx="360" cy="973440"/>
          </a:xfrm>
          <a:custGeom>
            <a:avLst/>
            <a:gdLst/>
            <a:ahLst/>
            <a:cxnLst/>
            <a:rect l="l" t="t" r="r" b="b"/>
            <a:pathLst>
              <a:path w="21601" h="21601">
                <a:moveTo>
                  <a:pt x="0" y="0"/>
                </a:moveTo>
                <a:lnTo>
                  <a:pt x="21600" y="21600"/>
                </a:lnTo>
              </a:path>
            </a:pathLst>
          </a:custGeom>
          <a:noFill/>
          <a:ln w="38160">
            <a:solidFill>
              <a:schemeClr val="accent3"/>
            </a:solidFill>
            <a:custDash>
              <a:ds d="300000" sp="100000"/>
            </a:custDash>
            <a:round/>
            <a:tailEnd type="arrow" w="med" len="med"/>
          </a:ln>
        </p:spPr>
        <p:style>
          <a:lnRef idx="1">
            <a:schemeClr val="accent1"/>
          </a:lnRef>
          <a:fillRef idx="0">
            <a:schemeClr val="accent1"/>
          </a:fillRef>
          <a:effectRef idx="0">
            <a:schemeClr val="accent1"/>
          </a:effectRef>
          <a:fontRef idx="minor"/>
        </p:style>
      </p:sp>
      <p:sp>
        <p:nvSpPr>
          <p:cNvPr id="181" name="CustomShape 19"/>
          <p:cNvSpPr/>
          <p:nvPr/>
        </p:nvSpPr>
        <p:spPr>
          <a:xfrm flipV="1">
            <a:off x="5628000" y="3207600"/>
            <a:ext cx="360" cy="973440"/>
          </a:xfrm>
          <a:custGeom>
            <a:avLst/>
            <a:gdLst/>
            <a:ahLst/>
            <a:cxnLst/>
            <a:rect l="l" t="t" r="r" b="b"/>
            <a:pathLst>
              <a:path w="21601" h="21601">
                <a:moveTo>
                  <a:pt x="0" y="0"/>
                </a:moveTo>
                <a:lnTo>
                  <a:pt x="21600" y="21600"/>
                </a:lnTo>
              </a:path>
            </a:pathLst>
          </a:custGeom>
          <a:noFill/>
          <a:ln w="38160">
            <a:solidFill>
              <a:schemeClr val="accent3"/>
            </a:solidFill>
            <a:custDash>
              <a:ds d="300000" sp="100000"/>
            </a:custDash>
            <a:round/>
            <a:tailEnd type="arrow" w="med" len="med"/>
          </a:ln>
        </p:spPr>
        <p:style>
          <a:lnRef idx="1">
            <a:schemeClr val="accent1"/>
          </a:lnRef>
          <a:fillRef idx="0">
            <a:schemeClr val="accent1"/>
          </a:fillRef>
          <a:effectRef idx="0">
            <a:schemeClr val="accent1"/>
          </a:effectRef>
          <a:fontRef idx="minor"/>
        </p:style>
      </p:sp>
      <p:sp>
        <p:nvSpPr>
          <p:cNvPr id="182" name="CustomShape 20"/>
          <p:cNvSpPr/>
          <p:nvPr/>
        </p:nvSpPr>
        <p:spPr>
          <a:xfrm flipV="1">
            <a:off x="6923640" y="3237840"/>
            <a:ext cx="360" cy="973440"/>
          </a:xfrm>
          <a:custGeom>
            <a:avLst/>
            <a:gdLst/>
            <a:ahLst/>
            <a:cxnLst/>
            <a:rect l="l" t="t" r="r" b="b"/>
            <a:pathLst>
              <a:path w="21601" h="21601">
                <a:moveTo>
                  <a:pt x="0" y="0"/>
                </a:moveTo>
                <a:lnTo>
                  <a:pt x="21600" y="21600"/>
                </a:lnTo>
              </a:path>
            </a:pathLst>
          </a:custGeom>
          <a:noFill/>
          <a:ln w="38160">
            <a:solidFill>
              <a:schemeClr val="accent3"/>
            </a:solidFill>
            <a:custDash>
              <a:ds d="300000" sp="100000"/>
            </a:custDash>
            <a:round/>
            <a:tailEnd type="arrow" w="med" len="med"/>
          </a:ln>
        </p:spPr>
        <p:style>
          <a:lnRef idx="1">
            <a:schemeClr val="accent1"/>
          </a:lnRef>
          <a:fillRef idx="0">
            <a:schemeClr val="accent1"/>
          </a:fillRef>
          <a:effectRef idx="0">
            <a:schemeClr val="accent1"/>
          </a:effectRef>
          <a:fontRef idx="minor"/>
        </p:style>
      </p:sp>
      <p:sp>
        <p:nvSpPr>
          <p:cNvPr id="183" name="CustomShape 21"/>
          <p:cNvSpPr/>
          <p:nvPr/>
        </p:nvSpPr>
        <p:spPr>
          <a:xfrm>
            <a:off x="8245560" y="3222720"/>
            <a:ext cx="360" cy="1839600"/>
          </a:xfrm>
          <a:custGeom>
            <a:avLst/>
            <a:gdLst/>
            <a:ahLst/>
            <a:cxnLst/>
            <a:rect l="l" t="t" r="r" b="b"/>
            <a:pathLst>
              <a:path w="21601" h="21601">
                <a:moveTo>
                  <a:pt x="0" y="0"/>
                </a:moveTo>
                <a:lnTo>
                  <a:pt x="21600" y="21600"/>
                </a:lnTo>
              </a:path>
            </a:pathLst>
          </a:custGeom>
          <a:noFill/>
          <a:ln w="38160">
            <a:solidFill>
              <a:schemeClr val="bg1"/>
            </a:solidFill>
            <a:round/>
            <a:tailEnd type="arrow" w="med" len="med"/>
          </a:ln>
        </p:spPr>
        <p:style>
          <a:lnRef idx="1">
            <a:schemeClr val="accent1"/>
          </a:lnRef>
          <a:fillRef idx="0">
            <a:schemeClr val="accent1"/>
          </a:fillRef>
          <a:effectRef idx="0">
            <a:schemeClr val="accent1"/>
          </a:effectRef>
          <a:fontRef idx="minor"/>
        </p:style>
      </p:sp>
      <p:sp>
        <p:nvSpPr>
          <p:cNvPr id="184" name="CustomShape 22"/>
          <p:cNvSpPr/>
          <p:nvPr/>
        </p:nvSpPr>
        <p:spPr>
          <a:xfrm>
            <a:off x="6991320" y="5112000"/>
            <a:ext cx="2517840" cy="1077840"/>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pc="-1">
                <a:solidFill>
                  <a:srgbClr val="000000"/>
                </a:solidFill>
                <a:uFill>
                  <a:solidFill>
                    <a:srgbClr val="FFFFFF"/>
                  </a:solidFill>
                </a:uFill>
                <a:latin typeface="Calibri"/>
                <a:ea typeface="DejaVu Sans"/>
              </a:rPr>
              <a:t>Présentation du produit </a:t>
            </a:r>
            <a:endParaRPr/>
          </a:p>
          <a:p>
            <a:pPr>
              <a:lnSpc>
                <a:spcPct val="100000"/>
              </a:lnSpc>
            </a:pPr>
            <a:r>
              <a:rPr lang="fr-FR" sz="1400" b="1" spc="-1">
                <a:solidFill>
                  <a:srgbClr val="000000"/>
                </a:solidFill>
                <a:uFill>
                  <a:solidFill>
                    <a:srgbClr val="FFFFFF"/>
                  </a:solidFill>
                </a:uFill>
                <a:latin typeface="Calibri"/>
                <a:ea typeface="DejaVu Sans"/>
              </a:rPr>
              <a:t>à un public</a:t>
            </a:r>
            <a:endParaRPr/>
          </a:p>
          <a:p>
            <a:pPr marL="216000" indent="-216000">
              <a:buFont typeface="Arial"/>
              <a:buChar char="•"/>
            </a:pPr>
            <a:r>
              <a:rPr lang="fr-FR" sz="1400" spc="-1">
                <a:solidFill>
                  <a:srgbClr val="000000"/>
                </a:solidFill>
                <a:uFill>
                  <a:solidFill>
                    <a:srgbClr val="FFFFFF"/>
                  </a:solidFill>
                </a:uFill>
                <a:latin typeface="Calibri"/>
                <a:ea typeface="DejaVu Sans"/>
              </a:rPr>
              <a:t>Effet de feed-back</a:t>
            </a:r>
            <a:endParaRPr/>
          </a:p>
          <a:p>
            <a:pPr marL="216000" indent="-216000">
              <a:buFont typeface="Arial"/>
              <a:buChar char="•"/>
            </a:pPr>
            <a:r>
              <a:rPr lang="fr-FR" sz="1400" spc="-1">
                <a:solidFill>
                  <a:srgbClr val="000000"/>
                </a:solidFill>
                <a:uFill>
                  <a:solidFill>
                    <a:srgbClr val="FFFFFF"/>
                  </a:solidFill>
                </a:uFill>
                <a:latin typeface="Calibri"/>
                <a:ea typeface="DejaVu Sans"/>
              </a:rPr>
              <a:t>Évaluation  individuelle </a:t>
            </a:r>
            <a:endParaRPr/>
          </a:p>
          <a:p>
            <a:pPr>
              <a:lnSpc>
                <a:spcPct val="100000"/>
              </a:lnSpc>
            </a:pPr>
            <a:endParaRPr/>
          </a:p>
        </p:txBody>
      </p:sp>
      <p:sp>
        <p:nvSpPr>
          <p:cNvPr id="185" name="CustomShape 23"/>
          <p:cNvSpPr/>
          <p:nvPr/>
        </p:nvSpPr>
        <p:spPr>
          <a:xfrm flipV="1">
            <a:off x="8867640" y="2013840"/>
            <a:ext cx="360" cy="1149840"/>
          </a:xfrm>
          <a:custGeom>
            <a:avLst/>
            <a:gdLst/>
            <a:ahLst/>
            <a:cxnLst/>
            <a:rect l="l" t="t" r="r" b="b"/>
            <a:pathLst>
              <a:path w="21601" h="21601">
                <a:moveTo>
                  <a:pt x="0" y="0"/>
                </a:moveTo>
                <a:lnTo>
                  <a:pt x="21600" y="21600"/>
                </a:lnTo>
              </a:path>
            </a:pathLst>
          </a:custGeom>
          <a:noFill/>
          <a:ln w="38160">
            <a:solidFill>
              <a:schemeClr val="bg1"/>
            </a:solidFill>
            <a:custDash>
              <a:ds d="300000" sp="100000"/>
            </a:custDash>
            <a:round/>
            <a:tailEnd type="arrow" w="med" len="med"/>
          </a:ln>
        </p:spPr>
        <p:style>
          <a:lnRef idx="1">
            <a:schemeClr val="accent1"/>
          </a:lnRef>
          <a:fillRef idx="0">
            <a:schemeClr val="accent1"/>
          </a:fillRef>
          <a:effectRef idx="0">
            <a:schemeClr val="accent1"/>
          </a:effectRef>
          <a:fontRef idx="minor"/>
        </p:style>
      </p:sp>
      <p:sp>
        <p:nvSpPr>
          <p:cNvPr id="186" name="CustomShape 24"/>
          <p:cNvSpPr/>
          <p:nvPr/>
        </p:nvSpPr>
        <p:spPr>
          <a:xfrm>
            <a:off x="8292000" y="1368000"/>
            <a:ext cx="1653840" cy="75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300" b="1" spc="-1">
                <a:solidFill>
                  <a:srgbClr val="000000"/>
                </a:solidFill>
                <a:uFill>
                  <a:solidFill>
                    <a:srgbClr val="FFFFFF"/>
                  </a:solidFill>
                </a:uFill>
                <a:latin typeface="Calibri"/>
                <a:ea typeface="DejaVu Sans"/>
              </a:rPr>
              <a:t>Situation de </a:t>
            </a:r>
            <a:endParaRPr/>
          </a:p>
          <a:p>
            <a:pPr>
              <a:lnSpc>
                <a:spcPct val="100000"/>
              </a:lnSpc>
            </a:pPr>
            <a:r>
              <a:rPr lang="fr-FR" sz="1300" b="1" spc="-1">
                <a:solidFill>
                  <a:srgbClr val="000000"/>
                </a:solidFill>
                <a:uFill>
                  <a:solidFill>
                    <a:srgbClr val="FFFFFF"/>
                  </a:solidFill>
                </a:uFill>
                <a:latin typeface="Calibri"/>
                <a:ea typeface="DejaVu Sans"/>
              </a:rPr>
              <a:t>réinvestissement</a:t>
            </a:r>
            <a:endParaRPr/>
          </a:p>
          <a:p>
            <a:pPr>
              <a:lnSpc>
                <a:spcPct val="100000"/>
              </a:lnSpc>
            </a:pPr>
            <a:r>
              <a:rPr lang="fr-FR" sz="1300" b="1" spc="-1">
                <a:solidFill>
                  <a:srgbClr val="000000"/>
                </a:solidFill>
                <a:uFill>
                  <a:solidFill>
                    <a:srgbClr val="FFFFFF"/>
                  </a:solidFill>
                </a:uFill>
                <a:latin typeface="Calibri"/>
                <a:ea typeface="DejaVu Sans"/>
              </a:rPr>
              <a:t> des acquisitions</a:t>
            </a:r>
            <a:r>
              <a:rPr lang="fr-FR" sz="1100" spc="-1">
                <a:solidFill>
                  <a:srgbClr val="000000"/>
                </a:solidFill>
                <a:uFill>
                  <a:solidFill>
                    <a:srgbClr val="FFFFFF"/>
                  </a:solidFill>
                </a:uFill>
                <a:latin typeface="Arial"/>
                <a:ea typeface="DejaVu Sans"/>
              </a:rPr>
              <a:t> </a:t>
            </a:r>
            <a:endParaRPr/>
          </a:p>
          <a:p>
            <a:pPr>
              <a:lnSpc>
                <a:spcPct val="100000"/>
              </a:lnSpc>
            </a:pPr>
            <a:endParaRPr/>
          </a:p>
        </p:txBody>
      </p:sp>
      <p:sp>
        <p:nvSpPr>
          <p:cNvPr id="187" name="CustomShape 25"/>
          <p:cNvSpPr/>
          <p:nvPr/>
        </p:nvSpPr>
        <p:spPr>
          <a:xfrm>
            <a:off x="9156000" y="6408000"/>
            <a:ext cx="717840" cy="285840"/>
          </a:xfrm>
          <a:prstGeom prst="rect">
            <a:avLst/>
          </a:prstGeom>
          <a:solidFill>
            <a:srgbClr val="729FCF"/>
          </a:solidFill>
          <a:ln>
            <a:noFill/>
          </a:ln>
        </p:spPr>
        <p:style>
          <a:lnRef idx="0">
            <a:scrgbClr r="0" g="0" b="0"/>
          </a:lnRef>
          <a:fillRef idx="0">
            <a:scrgbClr r="0" g="0" b="0"/>
          </a:fillRef>
          <a:effectRef idx="0">
            <a:scrgbClr r="0" g="0" b="0"/>
          </a:effectRef>
          <a:fontRef idx="minor"/>
        </p:style>
      </p:sp>
      <p:sp>
        <p:nvSpPr>
          <p:cNvPr id="188" name="CustomShape 26"/>
          <p:cNvSpPr/>
          <p:nvPr/>
        </p:nvSpPr>
        <p:spPr>
          <a:xfrm>
            <a:off x="5950560" y="2347200"/>
            <a:ext cx="61128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000" spc="-1">
                <a:solidFill>
                  <a:srgbClr val="000000"/>
                </a:solidFill>
                <a:uFill>
                  <a:solidFill>
                    <a:srgbClr val="FFFFFF"/>
                  </a:solidFill>
                </a:uFill>
                <a:latin typeface="Calibri"/>
                <a:ea typeface="DejaVu Sans"/>
              </a:rPr>
              <a:t>Sit. Prob</a:t>
            </a:r>
            <a:endParaRPr/>
          </a:p>
        </p:txBody>
      </p:sp>
      <p:sp>
        <p:nvSpPr>
          <p:cNvPr id="189" name="CustomShape 27"/>
          <p:cNvSpPr/>
          <p:nvPr/>
        </p:nvSpPr>
        <p:spPr>
          <a:xfrm>
            <a:off x="7140000" y="2232000"/>
            <a:ext cx="61128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000" spc="-1">
                <a:solidFill>
                  <a:srgbClr val="000000"/>
                </a:solidFill>
                <a:uFill>
                  <a:solidFill>
                    <a:srgbClr val="FFFFFF"/>
                  </a:solidFill>
                </a:uFill>
                <a:latin typeface="Calibri"/>
                <a:ea typeface="DejaVu Sans"/>
              </a:rPr>
              <a:t>Sit. Prob</a:t>
            </a:r>
            <a:endParaRPr/>
          </a:p>
        </p:txBody>
      </p:sp>
      <p:sp>
        <p:nvSpPr>
          <p:cNvPr id="190" name="CustomShape 28"/>
          <p:cNvSpPr/>
          <p:nvPr/>
        </p:nvSpPr>
        <p:spPr>
          <a:xfrm>
            <a:off x="3718560" y="2203200"/>
            <a:ext cx="61128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000" spc="-1">
                <a:solidFill>
                  <a:srgbClr val="000000"/>
                </a:solidFill>
                <a:uFill>
                  <a:solidFill>
                    <a:srgbClr val="FFFFFF"/>
                  </a:solidFill>
                </a:uFill>
                <a:latin typeface="Calibri"/>
                <a:ea typeface="DejaVu Sans"/>
              </a:rPr>
              <a:t>Sit. Prob</a:t>
            </a:r>
            <a:endParaRPr/>
          </a:p>
        </p:txBody>
      </p:sp>
    </p:spTree>
    <p:extLst>
      <p:ext uri="{BB962C8B-B14F-4D97-AF65-F5344CB8AC3E}">
        <p14:creationId xmlns:p14="http://schemas.microsoft.com/office/powerpoint/2010/main" val="422166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668000" y="144000"/>
            <a:ext cx="2733840" cy="71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p:txBody>
      </p:sp>
      <p:sp>
        <p:nvSpPr>
          <p:cNvPr id="192" name="CustomShape 2"/>
          <p:cNvSpPr/>
          <p:nvPr/>
        </p:nvSpPr>
        <p:spPr>
          <a:xfrm>
            <a:off x="1488360" y="2304720"/>
            <a:ext cx="9033480" cy="933120"/>
          </a:xfrm>
          <a:prstGeom prst="rightArrow">
            <a:avLst>
              <a:gd name="adj1" fmla="val 50000"/>
              <a:gd name="adj2" fmla="val 131714"/>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txBody>
          <a:bodyPr lIns="90000" tIns="45000" rIns="90000" bIns="45000" anchor="ctr"/>
          <a:lstStyle/>
          <a:p>
            <a:pPr algn="ctr">
              <a:lnSpc>
                <a:spcPct val="100000"/>
              </a:lnSpc>
            </a:pPr>
            <a:r>
              <a:rPr lang="fr-FR" spc="-1">
                <a:solidFill>
                  <a:srgbClr val="FFFFFF"/>
                </a:solidFill>
                <a:uFill>
                  <a:solidFill>
                    <a:srgbClr val="FFFFFF"/>
                  </a:solidFill>
                </a:uFill>
                <a:latin typeface="Arial"/>
                <a:ea typeface="DejaVu Sans"/>
              </a:rPr>
              <a:t> </a:t>
            </a:r>
            <a:endParaRPr/>
          </a:p>
        </p:txBody>
      </p:sp>
      <p:sp>
        <p:nvSpPr>
          <p:cNvPr id="193" name="CustomShape 3"/>
          <p:cNvSpPr/>
          <p:nvPr/>
        </p:nvSpPr>
        <p:spPr>
          <a:xfrm>
            <a:off x="5772000" y="2700720"/>
            <a:ext cx="573120" cy="105120"/>
          </a:xfrm>
          <a:prstGeom prst="rightArrow">
            <a:avLst>
              <a:gd name="adj1" fmla="val 50000"/>
              <a:gd name="adj2" fmla="val 50000"/>
            </a:avLst>
          </a:prstGeom>
          <a:ln>
            <a:round/>
          </a:ln>
        </p:spPr>
        <p:style>
          <a:lnRef idx="2">
            <a:schemeClr val="dk1">
              <a:shade val="50000"/>
            </a:schemeClr>
          </a:lnRef>
          <a:fillRef idx="1">
            <a:schemeClr val="dk1"/>
          </a:fillRef>
          <a:effectRef idx="0">
            <a:schemeClr val="dk1"/>
          </a:effectRef>
          <a:fontRef idx="minor"/>
        </p:style>
      </p:sp>
      <p:sp>
        <p:nvSpPr>
          <p:cNvPr id="194" name="CustomShape 4"/>
          <p:cNvSpPr/>
          <p:nvPr/>
        </p:nvSpPr>
        <p:spPr>
          <a:xfrm>
            <a:off x="2892000" y="2592000"/>
            <a:ext cx="2733840" cy="362160"/>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000" b="1" spc="-1">
                <a:solidFill>
                  <a:srgbClr val="000000"/>
                </a:solidFill>
                <a:uFill>
                  <a:solidFill>
                    <a:srgbClr val="FFFFFF"/>
                  </a:solidFill>
                </a:uFill>
                <a:latin typeface="Calibri"/>
                <a:ea typeface="DejaVu Sans"/>
              </a:rPr>
              <a:t>Projet </a:t>
            </a:r>
            <a:r>
              <a:rPr lang="fr-FR" sz="2000" b="1" spc="-1">
                <a:solidFill>
                  <a:srgbClr val="FF6600"/>
                </a:solidFill>
                <a:uFill>
                  <a:solidFill>
                    <a:srgbClr val="FFFFFF"/>
                  </a:solidFill>
                </a:uFill>
                <a:latin typeface="Calibri"/>
                <a:ea typeface="DejaVu Sans"/>
              </a:rPr>
              <a:t>interdisciplinaire</a:t>
            </a:r>
            <a:endParaRPr/>
          </a:p>
        </p:txBody>
      </p:sp>
      <p:sp>
        <p:nvSpPr>
          <p:cNvPr id="195" name="CustomShape 5"/>
          <p:cNvSpPr/>
          <p:nvPr/>
        </p:nvSpPr>
        <p:spPr>
          <a:xfrm>
            <a:off x="6564000" y="2592000"/>
            <a:ext cx="230148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b="1" spc="-1">
                <a:solidFill>
                  <a:srgbClr val="000000"/>
                </a:solidFill>
                <a:uFill>
                  <a:solidFill>
                    <a:srgbClr val="FFFFFF"/>
                  </a:solidFill>
                </a:uFill>
                <a:latin typeface="Calibri"/>
                <a:ea typeface="DejaVu Sans"/>
              </a:rPr>
              <a:t>Production</a:t>
            </a:r>
            <a:endParaRPr/>
          </a:p>
        </p:txBody>
      </p:sp>
      <p:sp>
        <p:nvSpPr>
          <p:cNvPr id="196" name="CustomShape 6"/>
          <p:cNvSpPr/>
          <p:nvPr/>
        </p:nvSpPr>
        <p:spPr>
          <a:xfrm>
            <a:off x="1740000" y="792000"/>
            <a:ext cx="8565840" cy="429840"/>
          </a:xfrm>
          <a:prstGeom prst="rect">
            <a:avLst/>
          </a:prstGeom>
          <a:ln>
            <a:round/>
          </a:ln>
        </p:spPr>
        <p:style>
          <a:lnRef idx="2">
            <a:schemeClr val="accent3"/>
          </a:lnRef>
          <a:fillRef idx="1">
            <a:schemeClr val="lt1"/>
          </a:fillRef>
          <a:effectRef idx="0">
            <a:schemeClr val="accent3"/>
          </a:effectRef>
          <a:fontRef idx="minor"/>
        </p:style>
        <p:txBody>
          <a:bodyPr lIns="90000" tIns="45000" rIns="90000" bIns="45000"/>
          <a:lstStyle/>
          <a:p>
            <a:pPr algn="ctr">
              <a:lnSpc>
                <a:spcPct val="100000"/>
              </a:lnSpc>
            </a:pPr>
            <a:r>
              <a:rPr lang="fr-FR" b="1" spc="-1">
                <a:solidFill>
                  <a:srgbClr val="000000"/>
                </a:solidFill>
                <a:uFill>
                  <a:solidFill>
                    <a:srgbClr val="FFFFFF"/>
                  </a:solidFill>
                </a:uFill>
                <a:latin typeface="Calibri"/>
                <a:ea typeface="DejaVu Sans"/>
              </a:rPr>
              <a:t>Séquences d’apprentissage </a:t>
            </a:r>
            <a:r>
              <a:rPr lang="fr-FR" b="1" spc="-1">
                <a:solidFill>
                  <a:srgbClr val="FF6600"/>
                </a:solidFill>
                <a:uFill>
                  <a:solidFill>
                    <a:srgbClr val="FFFFFF"/>
                  </a:solidFill>
                </a:uFill>
                <a:latin typeface="Calibri"/>
                <a:ea typeface="DejaVu Sans"/>
              </a:rPr>
              <a:t>disciplinaire en lien avec l'E.P.I. et </a:t>
            </a:r>
            <a:r>
              <a:rPr lang="fr-FR" b="1" spc="-1">
                <a:solidFill>
                  <a:srgbClr val="000000"/>
                </a:solidFill>
                <a:uFill>
                  <a:solidFill>
                    <a:srgbClr val="FFFFFF"/>
                  </a:solidFill>
                </a:uFill>
                <a:latin typeface="Calibri"/>
                <a:ea typeface="DejaVu Sans"/>
              </a:rPr>
              <a:t>nécessitées par le projet</a:t>
            </a:r>
            <a:endParaRPr/>
          </a:p>
        </p:txBody>
      </p:sp>
      <p:sp>
        <p:nvSpPr>
          <p:cNvPr id="197" name="CustomShape 7"/>
          <p:cNvSpPr/>
          <p:nvPr/>
        </p:nvSpPr>
        <p:spPr>
          <a:xfrm flipH="1">
            <a:off x="3966960" y="1656000"/>
            <a:ext cx="360" cy="502920"/>
          </a:xfrm>
          <a:custGeom>
            <a:avLst/>
            <a:gdLst/>
            <a:ahLst/>
            <a:cxnLst/>
            <a:rect l="l" t="t" r="r" b="b"/>
            <a:pathLst>
              <a:path w="21601" h="21601">
                <a:moveTo>
                  <a:pt x="0" y="0"/>
                </a:moveTo>
                <a:lnTo>
                  <a:pt x="21600" y="21600"/>
                </a:lnTo>
              </a:path>
            </a:pathLst>
          </a:custGeom>
          <a:noFill/>
          <a:ln w="38160">
            <a:solidFill>
              <a:schemeClr val="accent3"/>
            </a:solidFill>
            <a:round/>
            <a:tailEnd type="arrow" w="med" len="med"/>
          </a:ln>
        </p:spPr>
        <p:style>
          <a:lnRef idx="1">
            <a:schemeClr val="accent1"/>
          </a:lnRef>
          <a:fillRef idx="0">
            <a:schemeClr val="accent1"/>
          </a:fillRef>
          <a:effectRef idx="0">
            <a:schemeClr val="accent1"/>
          </a:effectRef>
          <a:fontRef idx="minor"/>
        </p:style>
      </p:sp>
      <p:sp>
        <p:nvSpPr>
          <p:cNvPr id="198" name="CustomShape 8"/>
          <p:cNvSpPr/>
          <p:nvPr/>
        </p:nvSpPr>
        <p:spPr>
          <a:xfrm>
            <a:off x="4836000" y="1656000"/>
            <a:ext cx="360" cy="502920"/>
          </a:xfrm>
          <a:custGeom>
            <a:avLst/>
            <a:gdLst/>
            <a:ahLst/>
            <a:cxnLst/>
            <a:rect l="l" t="t" r="r" b="b"/>
            <a:pathLst>
              <a:path w="21601" h="21601">
                <a:moveTo>
                  <a:pt x="0" y="0"/>
                </a:moveTo>
                <a:lnTo>
                  <a:pt x="21600" y="21600"/>
                </a:lnTo>
              </a:path>
            </a:pathLst>
          </a:custGeom>
          <a:noFill/>
          <a:ln w="38160">
            <a:solidFill>
              <a:schemeClr val="accent3"/>
            </a:solidFill>
            <a:round/>
            <a:tailEnd type="arrow" w="med" len="med"/>
          </a:ln>
        </p:spPr>
        <p:style>
          <a:lnRef idx="1">
            <a:schemeClr val="accent1"/>
          </a:lnRef>
          <a:fillRef idx="0">
            <a:schemeClr val="accent1"/>
          </a:fillRef>
          <a:effectRef idx="0">
            <a:schemeClr val="accent1"/>
          </a:effectRef>
          <a:fontRef idx="minor"/>
        </p:style>
      </p:sp>
      <p:sp>
        <p:nvSpPr>
          <p:cNvPr id="199" name="CustomShape 9"/>
          <p:cNvSpPr/>
          <p:nvPr/>
        </p:nvSpPr>
        <p:spPr>
          <a:xfrm>
            <a:off x="6132000" y="1653840"/>
            <a:ext cx="360" cy="502920"/>
          </a:xfrm>
          <a:custGeom>
            <a:avLst/>
            <a:gdLst/>
            <a:ahLst/>
            <a:cxnLst/>
            <a:rect l="l" t="t" r="r" b="b"/>
            <a:pathLst>
              <a:path w="21601" h="21601">
                <a:moveTo>
                  <a:pt x="0" y="0"/>
                </a:moveTo>
                <a:lnTo>
                  <a:pt x="21600" y="21600"/>
                </a:lnTo>
              </a:path>
            </a:pathLst>
          </a:custGeom>
          <a:noFill/>
          <a:ln w="38160">
            <a:solidFill>
              <a:schemeClr val="accent3"/>
            </a:solidFill>
            <a:round/>
            <a:tailEnd type="arrow" w="med" len="med"/>
          </a:ln>
        </p:spPr>
        <p:style>
          <a:lnRef idx="1">
            <a:schemeClr val="accent1"/>
          </a:lnRef>
          <a:fillRef idx="0">
            <a:schemeClr val="accent1"/>
          </a:fillRef>
          <a:effectRef idx="0">
            <a:schemeClr val="accent1"/>
          </a:effectRef>
          <a:fontRef idx="minor"/>
        </p:style>
      </p:sp>
      <p:sp>
        <p:nvSpPr>
          <p:cNvPr id="200" name="CustomShape 10"/>
          <p:cNvSpPr/>
          <p:nvPr/>
        </p:nvSpPr>
        <p:spPr>
          <a:xfrm>
            <a:off x="2100000" y="1440000"/>
            <a:ext cx="1653840" cy="558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300" b="1" spc="-1">
                <a:solidFill>
                  <a:srgbClr val="000000"/>
                </a:solidFill>
                <a:uFill>
                  <a:solidFill>
                    <a:srgbClr val="FFFFFF"/>
                  </a:solidFill>
                </a:uFill>
                <a:latin typeface="Calibri"/>
                <a:ea typeface="DejaVu Sans"/>
              </a:rPr>
              <a:t>Situation problème ou</a:t>
            </a:r>
            <a:endParaRPr/>
          </a:p>
          <a:p>
            <a:pPr>
              <a:lnSpc>
                <a:spcPct val="100000"/>
              </a:lnSpc>
            </a:pPr>
            <a:r>
              <a:rPr lang="fr-FR" sz="1300" b="1" spc="-1">
                <a:solidFill>
                  <a:srgbClr val="000000"/>
                </a:solidFill>
                <a:uFill>
                  <a:solidFill>
                    <a:srgbClr val="FFFFFF"/>
                  </a:solidFill>
                </a:uFill>
                <a:latin typeface="Calibri"/>
                <a:ea typeface="DejaVu Sans"/>
              </a:rPr>
              <a:t>Situation déclenchante</a:t>
            </a:r>
            <a:endParaRPr/>
          </a:p>
        </p:txBody>
      </p:sp>
      <p:sp>
        <p:nvSpPr>
          <p:cNvPr id="201" name="CustomShape 11"/>
          <p:cNvSpPr/>
          <p:nvPr/>
        </p:nvSpPr>
        <p:spPr>
          <a:xfrm>
            <a:off x="4953000" y="1876320"/>
            <a:ext cx="600840" cy="209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000" spc="-1">
                <a:solidFill>
                  <a:srgbClr val="000000"/>
                </a:solidFill>
                <a:uFill>
                  <a:solidFill>
                    <a:srgbClr val="FFFFFF"/>
                  </a:solidFill>
                </a:uFill>
                <a:latin typeface="Calibri"/>
                <a:ea typeface="DejaVu Sans"/>
              </a:rPr>
              <a:t>Sit. Prob</a:t>
            </a:r>
            <a:r>
              <a:rPr lang="fr-FR" sz="800" spc="-1">
                <a:solidFill>
                  <a:srgbClr val="000000"/>
                </a:solidFill>
                <a:uFill>
                  <a:solidFill>
                    <a:srgbClr val="FFFFFF"/>
                  </a:solidFill>
                </a:uFill>
                <a:latin typeface="Arial"/>
                <a:ea typeface="DejaVu Sans"/>
              </a:rPr>
              <a:t>.</a:t>
            </a:r>
            <a:endParaRPr/>
          </a:p>
        </p:txBody>
      </p:sp>
      <p:sp>
        <p:nvSpPr>
          <p:cNvPr id="202" name="CustomShape 12"/>
          <p:cNvSpPr/>
          <p:nvPr/>
        </p:nvSpPr>
        <p:spPr>
          <a:xfrm>
            <a:off x="1668000" y="3535920"/>
            <a:ext cx="1869840" cy="1149840"/>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pc="-1" dirty="0">
                <a:solidFill>
                  <a:srgbClr val="000000"/>
                </a:solidFill>
                <a:uFill>
                  <a:solidFill>
                    <a:srgbClr val="FFFFFF"/>
                  </a:solidFill>
                </a:uFill>
                <a:latin typeface="Calibri"/>
                <a:ea typeface="DejaVu Sans"/>
              </a:rPr>
              <a:t>Origine du projet</a:t>
            </a:r>
            <a:endParaRPr dirty="0"/>
          </a:p>
          <a:p>
            <a:pPr marL="216000" indent="-216000">
              <a:buFont typeface="Arial"/>
              <a:buChar char="•"/>
            </a:pPr>
            <a:r>
              <a:rPr lang="fr-FR" sz="1400" spc="-1" dirty="0">
                <a:solidFill>
                  <a:srgbClr val="000000"/>
                </a:solidFill>
                <a:uFill>
                  <a:solidFill>
                    <a:srgbClr val="FFFFFF"/>
                  </a:solidFill>
                </a:uFill>
                <a:latin typeface="Calibri"/>
                <a:ea typeface="DejaVu Sans"/>
              </a:rPr>
              <a:t>Élèves</a:t>
            </a:r>
            <a:endParaRPr dirty="0"/>
          </a:p>
          <a:p>
            <a:pPr marL="216000" indent="-216000">
              <a:buFont typeface="Arial"/>
              <a:buChar char="•"/>
            </a:pPr>
            <a:r>
              <a:rPr lang="fr-FR" sz="1400" spc="-1" dirty="0">
                <a:solidFill>
                  <a:srgbClr val="000000"/>
                </a:solidFill>
                <a:uFill>
                  <a:solidFill>
                    <a:srgbClr val="FFFFFF"/>
                  </a:solidFill>
                </a:uFill>
                <a:latin typeface="Calibri"/>
                <a:ea typeface="DejaVu Sans"/>
              </a:rPr>
              <a:t>Professeurs, </a:t>
            </a:r>
            <a:r>
              <a:rPr lang="fr-FR" sz="1400" b="1" spc="-1" dirty="0">
                <a:solidFill>
                  <a:srgbClr val="00B050"/>
                </a:solidFill>
                <a:uFill>
                  <a:solidFill>
                    <a:srgbClr val="FFFFFF"/>
                  </a:solidFill>
                </a:uFill>
                <a:latin typeface="Calibri"/>
                <a:ea typeface="DejaVu Sans"/>
              </a:rPr>
              <a:t>CPE</a:t>
            </a:r>
            <a:endParaRPr b="1" dirty="0">
              <a:solidFill>
                <a:srgbClr val="00B050"/>
              </a:solidFill>
            </a:endParaRPr>
          </a:p>
          <a:p>
            <a:pPr marL="216000" indent="-216000">
              <a:buFont typeface="Arial"/>
              <a:buChar char="•"/>
            </a:pPr>
            <a:r>
              <a:rPr lang="fr-FR" sz="1400" spc="-1" dirty="0">
                <a:solidFill>
                  <a:srgbClr val="000000"/>
                </a:solidFill>
                <a:uFill>
                  <a:solidFill>
                    <a:srgbClr val="FFFFFF"/>
                  </a:solidFill>
                </a:uFill>
                <a:latin typeface="Calibri"/>
                <a:ea typeface="DejaVu Sans"/>
              </a:rPr>
              <a:t>Environnemen</a:t>
            </a:r>
            <a:r>
              <a:rPr lang="fr-FR" sz="1400" b="1" spc="-1" dirty="0">
                <a:solidFill>
                  <a:srgbClr val="000000"/>
                </a:solidFill>
                <a:uFill>
                  <a:solidFill>
                    <a:srgbClr val="FFFFFF"/>
                  </a:solidFill>
                </a:uFill>
                <a:latin typeface="Calibri"/>
                <a:ea typeface="DejaVu Sans"/>
              </a:rPr>
              <a:t>t</a:t>
            </a:r>
            <a:endParaRPr dirty="0"/>
          </a:p>
          <a:p>
            <a:pPr marL="216000" indent="-216000">
              <a:buClr>
                <a:srgbClr val="FF6600"/>
              </a:buClr>
              <a:buFont typeface="Arial"/>
              <a:buChar char="•"/>
            </a:pPr>
            <a:r>
              <a:rPr lang="fr-FR" sz="1300" b="1" spc="-1" dirty="0">
                <a:solidFill>
                  <a:srgbClr val="FF6600"/>
                </a:solidFill>
                <a:uFill>
                  <a:solidFill>
                    <a:srgbClr val="FFFFFF"/>
                  </a:solidFill>
                </a:uFill>
                <a:latin typeface="Calibri"/>
                <a:ea typeface="DejaVu Sans"/>
              </a:rPr>
              <a:t>8 thématiques des EPI</a:t>
            </a:r>
            <a:endParaRPr dirty="0"/>
          </a:p>
        </p:txBody>
      </p:sp>
      <p:sp>
        <p:nvSpPr>
          <p:cNvPr id="203" name="CustomShape 13"/>
          <p:cNvSpPr/>
          <p:nvPr/>
        </p:nvSpPr>
        <p:spPr>
          <a:xfrm flipV="1">
            <a:off x="2244360" y="3021840"/>
            <a:ext cx="360" cy="501840"/>
          </a:xfrm>
          <a:custGeom>
            <a:avLst/>
            <a:gdLst/>
            <a:ahLst/>
            <a:cxnLst/>
            <a:rect l="l" t="t" r="r" b="b"/>
            <a:pathLst>
              <a:path w="21601" h="21601">
                <a:moveTo>
                  <a:pt x="0" y="0"/>
                </a:moveTo>
                <a:lnTo>
                  <a:pt x="21600" y="21600"/>
                </a:lnTo>
              </a:path>
            </a:pathLst>
          </a:custGeom>
          <a:noFill/>
          <a:ln w="38160">
            <a:solidFill>
              <a:srgbClr val="0070C0"/>
            </a:solidFill>
            <a:round/>
            <a:tailEnd type="arrow" w="med" len="med"/>
          </a:ln>
        </p:spPr>
        <p:style>
          <a:lnRef idx="1">
            <a:schemeClr val="accent1"/>
          </a:lnRef>
          <a:fillRef idx="0">
            <a:schemeClr val="accent1"/>
          </a:fillRef>
          <a:effectRef idx="0">
            <a:schemeClr val="accent1"/>
          </a:effectRef>
          <a:fontRef idx="minor"/>
        </p:style>
      </p:sp>
      <p:sp>
        <p:nvSpPr>
          <p:cNvPr id="204" name="CustomShape 14"/>
          <p:cNvSpPr/>
          <p:nvPr/>
        </p:nvSpPr>
        <p:spPr>
          <a:xfrm flipV="1">
            <a:off x="3540000" y="3021840"/>
            <a:ext cx="360" cy="2013840"/>
          </a:xfrm>
          <a:custGeom>
            <a:avLst/>
            <a:gdLst/>
            <a:ahLst/>
            <a:cxnLst/>
            <a:rect l="l" t="t" r="r" b="b"/>
            <a:pathLst>
              <a:path w="21601" h="21601">
                <a:moveTo>
                  <a:pt x="0" y="0"/>
                </a:moveTo>
                <a:lnTo>
                  <a:pt x="21600" y="21600"/>
                </a:lnTo>
              </a:path>
            </a:pathLst>
          </a:custGeom>
          <a:noFill/>
          <a:ln w="38160">
            <a:solidFill>
              <a:srgbClr val="0070C0"/>
            </a:solidFill>
            <a:round/>
            <a:tailEnd type="arrow" w="med" len="med"/>
          </a:ln>
        </p:spPr>
        <p:style>
          <a:lnRef idx="1">
            <a:schemeClr val="accent1"/>
          </a:lnRef>
          <a:fillRef idx="0">
            <a:schemeClr val="accent1"/>
          </a:fillRef>
          <a:effectRef idx="0">
            <a:schemeClr val="accent1"/>
          </a:effectRef>
          <a:fontRef idx="minor"/>
        </p:style>
      </p:sp>
      <p:sp>
        <p:nvSpPr>
          <p:cNvPr id="205" name="CustomShape 15"/>
          <p:cNvSpPr/>
          <p:nvPr/>
        </p:nvSpPr>
        <p:spPr>
          <a:xfrm>
            <a:off x="1740000" y="5040000"/>
            <a:ext cx="4821840" cy="1437840"/>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pc="-1" dirty="0">
                <a:solidFill>
                  <a:srgbClr val="000000"/>
                </a:solidFill>
                <a:uFill>
                  <a:solidFill>
                    <a:srgbClr val="FFFFFF"/>
                  </a:solidFill>
                </a:uFill>
                <a:latin typeface="Calibri"/>
                <a:ea typeface="DejaVu Sans"/>
              </a:rPr>
              <a:t>Situation inductrice</a:t>
            </a:r>
            <a:endParaRPr dirty="0"/>
          </a:p>
          <a:p>
            <a:pPr marL="216000" indent="-216000">
              <a:buFont typeface="Arial"/>
              <a:buChar char="•"/>
            </a:pPr>
            <a:r>
              <a:rPr lang="fr-FR" sz="1400" spc="-1" dirty="0">
                <a:solidFill>
                  <a:srgbClr val="000000"/>
                </a:solidFill>
                <a:uFill>
                  <a:solidFill>
                    <a:srgbClr val="FFFFFF"/>
                  </a:solidFill>
                </a:uFill>
                <a:latin typeface="Calibri"/>
                <a:ea typeface="DejaVu Sans"/>
              </a:rPr>
              <a:t>Adhésion des formés + Impulsion d’une dynamique</a:t>
            </a:r>
            <a:endParaRPr dirty="0"/>
          </a:p>
          <a:p>
            <a:pPr marL="216000" indent="-216000">
              <a:buFont typeface="Arial"/>
              <a:buChar char="•"/>
            </a:pPr>
            <a:r>
              <a:rPr lang="fr-FR" sz="1400" spc="-1" dirty="0">
                <a:solidFill>
                  <a:srgbClr val="000000"/>
                </a:solidFill>
                <a:uFill>
                  <a:solidFill>
                    <a:srgbClr val="FFFFFF"/>
                  </a:solidFill>
                </a:uFill>
                <a:latin typeface="Calibri"/>
                <a:ea typeface="DejaVu Sans"/>
              </a:rPr>
              <a:t>Détermination des objectifs visés (Notamment conceptuels)</a:t>
            </a:r>
            <a:endParaRPr dirty="0"/>
          </a:p>
          <a:p>
            <a:pPr>
              <a:lnSpc>
                <a:spcPct val="100000"/>
              </a:lnSpc>
            </a:pPr>
            <a:endParaRPr dirty="0"/>
          </a:p>
          <a:p>
            <a:pPr>
              <a:lnSpc>
                <a:spcPct val="100000"/>
              </a:lnSpc>
            </a:pPr>
            <a:r>
              <a:rPr lang="fr-FR" sz="1400" b="1" spc="-1" dirty="0">
                <a:solidFill>
                  <a:srgbClr val="FF6600"/>
                </a:solidFill>
                <a:uFill>
                  <a:solidFill>
                    <a:srgbClr val="FFFFFF"/>
                  </a:solidFill>
                </a:uFill>
                <a:latin typeface="Calibri"/>
                <a:ea typeface="DejaVu Sans"/>
              </a:rPr>
              <a:t>Support du projet interdisciplinaire présenté en </a:t>
            </a:r>
            <a:r>
              <a:rPr lang="fr-FR" sz="1400" b="1" spc="-1" dirty="0" err="1">
                <a:solidFill>
                  <a:srgbClr val="FF6600"/>
                </a:solidFill>
                <a:uFill>
                  <a:solidFill>
                    <a:srgbClr val="FFFFFF"/>
                  </a:solidFill>
                </a:uFill>
                <a:latin typeface="Calibri"/>
                <a:ea typeface="DejaVu Sans"/>
              </a:rPr>
              <a:t>co</a:t>
            </a:r>
            <a:r>
              <a:rPr lang="fr-FR" sz="1400" b="1" spc="-1" dirty="0">
                <a:solidFill>
                  <a:srgbClr val="FF6600"/>
                </a:solidFill>
                <a:uFill>
                  <a:solidFill>
                    <a:srgbClr val="FFFFFF"/>
                  </a:solidFill>
                </a:uFill>
                <a:latin typeface="Calibri"/>
                <a:ea typeface="DejaVu Sans"/>
              </a:rPr>
              <a:t>-animation </a:t>
            </a:r>
            <a:endParaRPr dirty="0"/>
          </a:p>
          <a:p>
            <a:pPr>
              <a:lnSpc>
                <a:spcPct val="100000"/>
              </a:lnSpc>
            </a:pPr>
            <a:r>
              <a:rPr lang="fr-FR" sz="1400" b="1" spc="-1" dirty="0">
                <a:solidFill>
                  <a:srgbClr val="FF6600"/>
                </a:solidFill>
                <a:uFill>
                  <a:solidFill>
                    <a:srgbClr val="FFFFFF"/>
                  </a:solidFill>
                </a:uFill>
                <a:latin typeface="Calibri"/>
                <a:ea typeface="DejaVu Sans"/>
              </a:rPr>
              <a:t>par les enseignants </a:t>
            </a:r>
            <a:r>
              <a:rPr lang="fr-FR" sz="1400" b="1" spc="-1" dirty="0">
                <a:solidFill>
                  <a:srgbClr val="00B050"/>
                </a:solidFill>
                <a:uFill>
                  <a:solidFill>
                    <a:srgbClr val="FFFFFF"/>
                  </a:solidFill>
                </a:uFill>
                <a:latin typeface="Calibri"/>
                <a:ea typeface="DejaVu Sans"/>
              </a:rPr>
              <a:t>ou CPE </a:t>
            </a:r>
            <a:r>
              <a:rPr lang="fr-FR" sz="1400" b="1" spc="-1" dirty="0">
                <a:solidFill>
                  <a:srgbClr val="FF6600"/>
                </a:solidFill>
                <a:uFill>
                  <a:solidFill>
                    <a:srgbClr val="FFFFFF"/>
                  </a:solidFill>
                </a:uFill>
                <a:latin typeface="Calibri"/>
                <a:ea typeface="DejaVu Sans"/>
              </a:rPr>
              <a:t>représentant les disciplines associées à l’EPI</a:t>
            </a:r>
            <a:endParaRPr dirty="0"/>
          </a:p>
          <a:p>
            <a:pPr>
              <a:lnSpc>
                <a:spcPct val="100000"/>
              </a:lnSpc>
            </a:pPr>
            <a:endParaRPr dirty="0"/>
          </a:p>
        </p:txBody>
      </p:sp>
      <p:sp>
        <p:nvSpPr>
          <p:cNvPr id="206" name="CustomShape 16"/>
          <p:cNvSpPr/>
          <p:nvPr/>
        </p:nvSpPr>
        <p:spPr>
          <a:xfrm>
            <a:off x="3756000" y="3600000"/>
            <a:ext cx="5037840" cy="1005840"/>
          </a:xfrm>
          <a:prstGeom prst="rect">
            <a:avLst/>
          </a:prstGeom>
          <a:ln>
            <a:round/>
          </a:ln>
        </p:spPr>
        <p:style>
          <a:lnRef idx="2">
            <a:schemeClr val="accent3"/>
          </a:lnRef>
          <a:fillRef idx="1">
            <a:schemeClr val="lt1"/>
          </a:fillRef>
          <a:effectRef idx="0">
            <a:schemeClr val="accent3"/>
          </a:effectRef>
          <a:fontRef idx="minor"/>
        </p:style>
        <p:txBody>
          <a:bodyPr lIns="90000" tIns="45000" rIns="90000" bIns="45000"/>
          <a:lstStyle/>
          <a:p>
            <a:pPr algn="ctr">
              <a:lnSpc>
                <a:spcPct val="100000"/>
              </a:lnSpc>
            </a:pPr>
            <a:r>
              <a:rPr lang="fr-FR" sz="1400" b="1" spc="-1" dirty="0">
                <a:solidFill>
                  <a:srgbClr val="000000"/>
                </a:solidFill>
                <a:uFill>
                  <a:solidFill>
                    <a:srgbClr val="FFFFFF"/>
                  </a:solidFill>
                </a:uFill>
                <a:latin typeface="Calibri"/>
                <a:ea typeface="DejaVu Sans"/>
              </a:rPr>
              <a:t>Moments de cogestion du projet</a:t>
            </a:r>
            <a:endParaRPr dirty="0"/>
          </a:p>
          <a:p>
            <a:pPr algn="ctr">
              <a:lnSpc>
                <a:spcPct val="100000"/>
              </a:lnSpc>
            </a:pPr>
            <a:r>
              <a:rPr lang="fr-FR" sz="1400" b="1" spc="-1" dirty="0">
                <a:solidFill>
                  <a:srgbClr val="000000"/>
                </a:solidFill>
                <a:uFill>
                  <a:solidFill>
                    <a:srgbClr val="FFFFFF"/>
                  </a:solidFill>
                </a:uFill>
                <a:latin typeface="Calibri"/>
                <a:ea typeface="DejaVu Sans"/>
              </a:rPr>
              <a:t>éventuellement situation de relance</a:t>
            </a:r>
            <a:endParaRPr dirty="0"/>
          </a:p>
          <a:p>
            <a:pPr algn="ctr">
              <a:lnSpc>
                <a:spcPct val="100000"/>
              </a:lnSpc>
            </a:pPr>
            <a:r>
              <a:rPr lang="fr-FR" sz="1600" b="1" spc="-1" dirty="0">
                <a:solidFill>
                  <a:srgbClr val="00B050"/>
                </a:solidFill>
                <a:uFill>
                  <a:solidFill>
                    <a:srgbClr val="FFFFFF"/>
                  </a:solidFill>
                </a:uFill>
                <a:latin typeface="Calibri"/>
                <a:ea typeface="DejaVu Sans"/>
              </a:rPr>
              <a:t>Nécessité pour les enseignants ou CPE : temps de </a:t>
            </a:r>
            <a:r>
              <a:rPr lang="fr-FR" sz="1600" b="1" spc="-1" dirty="0" err="1">
                <a:solidFill>
                  <a:srgbClr val="00B050"/>
                </a:solidFill>
                <a:uFill>
                  <a:solidFill>
                    <a:srgbClr val="FFFFFF"/>
                  </a:solidFill>
                </a:uFill>
                <a:latin typeface="Calibri"/>
                <a:ea typeface="DejaVu Sans"/>
              </a:rPr>
              <a:t>co</a:t>
            </a:r>
            <a:r>
              <a:rPr lang="fr-FR" sz="1600" b="1" spc="-1" dirty="0">
                <a:solidFill>
                  <a:srgbClr val="00B050"/>
                </a:solidFill>
                <a:uFill>
                  <a:solidFill>
                    <a:srgbClr val="FFFFFF"/>
                  </a:solidFill>
                </a:uFill>
                <a:latin typeface="Calibri"/>
                <a:ea typeface="DejaVu Sans"/>
              </a:rPr>
              <a:t>-animation + temps de coordination pour donner du sens au projet</a:t>
            </a:r>
            <a:r>
              <a:rPr lang="fr-FR" sz="1400" spc="-1" dirty="0">
                <a:solidFill>
                  <a:srgbClr val="00B050"/>
                </a:solidFill>
                <a:uFill>
                  <a:solidFill>
                    <a:srgbClr val="FFFFFF"/>
                  </a:solidFill>
                </a:uFill>
                <a:latin typeface="Arial"/>
                <a:ea typeface="DejaVu Sans"/>
              </a:rPr>
              <a:t>.</a:t>
            </a:r>
            <a:endParaRPr dirty="0">
              <a:solidFill>
                <a:srgbClr val="00B050"/>
              </a:solidFill>
            </a:endParaRPr>
          </a:p>
        </p:txBody>
      </p:sp>
      <p:sp>
        <p:nvSpPr>
          <p:cNvPr id="207" name="CustomShape 17"/>
          <p:cNvSpPr/>
          <p:nvPr/>
        </p:nvSpPr>
        <p:spPr>
          <a:xfrm flipV="1">
            <a:off x="5628000" y="3021840"/>
            <a:ext cx="360" cy="532080"/>
          </a:xfrm>
          <a:custGeom>
            <a:avLst/>
            <a:gdLst/>
            <a:ahLst/>
            <a:cxnLst/>
            <a:rect l="l" t="t" r="r" b="b"/>
            <a:pathLst>
              <a:path w="21601" h="21601">
                <a:moveTo>
                  <a:pt x="0" y="0"/>
                </a:moveTo>
                <a:lnTo>
                  <a:pt x="21600" y="21600"/>
                </a:lnTo>
              </a:path>
            </a:pathLst>
          </a:custGeom>
          <a:noFill/>
          <a:ln w="38160">
            <a:solidFill>
              <a:schemeClr val="accent3"/>
            </a:solidFill>
            <a:custDash>
              <a:ds d="300000" sp="100000"/>
            </a:custDash>
            <a:round/>
            <a:tailEnd type="arrow" w="med" len="med"/>
          </a:ln>
        </p:spPr>
        <p:style>
          <a:lnRef idx="1">
            <a:schemeClr val="accent1"/>
          </a:lnRef>
          <a:fillRef idx="0">
            <a:schemeClr val="accent1"/>
          </a:fillRef>
          <a:effectRef idx="0">
            <a:schemeClr val="accent1"/>
          </a:effectRef>
          <a:fontRef idx="minor"/>
        </p:style>
      </p:sp>
      <p:sp>
        <p:nvSpPr>
          <p:cNvPr id="208" name="CustomShape 18"/>
          <p:cNvSpPr/>
          <p:nvPr/>
        </p:nvSpPr>
        <p:spPr>
          <a:xfrm>
            <a:off x="9077520" y="2955240"/>
            <a:ext cx="360" cy="1771560"/>
          </a:xfrm>
          <a:custGeom>
            <a:avLst/>
            <a:gdLst/>
            <a:ahLst/>
            <a:cxnLst/>
            <a:rect l="l" t="t" r="r" b="b"/>
            <a:pathLst>
              <a:path w="21601" h="21601">
                <a:moveTo>
                  <a:pt x="0" y="0"/>
                </a:moveTo>
                <a:lnTo>
                  <a:pt x="21600" y="21600"/>
                </a:lnTo>
              </a:path>
            </a:pathLst>
          </a:custGeom>
          <a:noFill/>
          <a:ln w="38160">
            <a:solidFill>
              <a:schemeClr val="bg1"/>
            </a:solidFill>
            <a:round/>
            <a:tailEnd type="arrow" w="med" len="med"/>
          </a:ln>
        </p:spPr>
        <p:style>
          <a:lnRef idx="1">
            <a:schemeClr val="accent1"/>
          </a:lnRef>
          <a:fillRef idx="0">
            <a:schemeClr val="accent1"/>
          </a:fillRef>
          <a:effectRef idx="0">
            <a:schemeClr val="accent1"/>
          </a:effectRef>
          <a:fontRef idx="minor"/>
        </p:style>
      </p:sp>
      <p:sp>
        <p:nvSpPr>
          <p:cNvPr id="209" name="CustomShape 19"/>
          <p:cNvSpPr/>
          <p:nvPr/>
        </p:nvSpPr>
        <p:spPr>
          <a:xfrm>
            <a:off x="6708000" y="4824000"/>
            <a:ext cx="3813840" cy="1869840"/>
          </a:xfrm>
          <a:prstGeom prst="rect">
            <a:avLst/>
          </a:prstGeom>
          <a:solidFill>
            <a:srgbClr val="EEEEEE"/>
          </a:solidFill>
          <a:ln>
            <a:solidFill>
              <a:srgbClr val="AECF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pc="-1">
                <a:solidFill>
                  <a:srgbClr val="000000"/>
                </a:solidFill>
                <a:uFill>
                  <a:solidFill>
                    <a:srgbClr val="FFFFFF"/>
                  </a:solidFill>
                </a:uFill>
                <a:latin typeface="Calibri"/>
                <a:ea typeface="DejaVu Sans"/>
              </a:rPr>
              <a:t>Présentation du produit à un public</a:t>
            </a:r>
            <a:endParaRPr/>
          </a:p>
          <a:p>
            <a:pPr>
              <a:lnSpc>
                <a:spcPct val="100000"/>
              </a:lnSpc>
            </a:pPr>
            <a:r>
              <a:rPr lang="fr-FR" sz="1400" b="1" spc="-1">
                <a:solidFill>
                  <a:srgbClr val="FF6600"/>
                </a:solidFill>
                <a:uFill>
                  <a:solidFill>
                    <a:srgbClr val="FFFFFF"/>
                  </a:solidFill>
                </a:uFill>
                <a:latin typeface="Calibri"/>
                <a:ea typeface="DejaVu Sans"/>
              </a:rPr>
              <a:t>Livret scolaire trimestriel </a:t>
            </a:r>
            <a:endParaRPr/>
          </a:p>
          <a:p>
            <a:pPr>
              <a:lnSpc>
                <a:spcPct val="100000"/>
              </a:lnSpc>
            </a:pPr>
            <a:r>
              <a:rPr lang="fr-FR" sz="1400" b="1" spc="-1">
                <a:solidFill>
                  <a:srgbClr val="FF6600"/>
                </a:solidFill>
                <a:uFill>
                  <a:solidFill>
                    <a:srgbClr val="FFFFFF"/>
                  </a:solidFill>
                </a:uFill>
                <a:latin typeface="Calibri"/>
                <a:ea typeface="DejaVu Sans"/>
              </a:rPr>
              <a:t>Commentaires sur les projets menés</a:t>
            </a:r>
            <a:endParaRPr/>
          </a:p>
          <a:p>
            <a:pPr>
              <a:lnSpc>
                <a:spcPct val="100000"/>
              </a:lnSpc>
            </a:pPr>
            <a:endParaRPr/>
          </a:p>
          <a:p>
            <a:pPr>
              <a:lnSpc>
                <a:spcPct val="100000"/>
              </a:lnSpc>
            </a:pPr>
            <a:r>
              <a:rPr lang="fr-FR" sz="1400" b="1" u="sng" spc="-1">
                <a:solidFill>
                  <a:srgbClr val="FF6600"/>
                </a:solidFill>
                <a:uFill>
                  <a:solidFill>
                    <a:srgbClr val="FFFFFF"/>
                  </a:solidFill>
                </a:uFill>
                <a:latin typeface="Calibri"/>
                <a:ea typeface="DejaVu Sans"/>
              </a:rPr>
              <a:t>DNB épreuve orale</a:t>
            </a:r>
            <a:r>
              <a:rPr lang="fr-FR" sz="1400" b="1" spc="-1">
                <a:solidFill>
                  <a:srgbClr val="FF6600"/>
                </a:solidFill>
                <a:uFill>
                  <a:solidFill>
                    <a:srgbClr val="FFFFFF"/>
                  </a:solidFill>
                </a:uFill>
                <a:latin typeface="Calibri"/>
                <a:ea typeface="DejaVu Sans"/>
              </a:rPr>
              <a:t> : </a:t>
            </a:r>
            <a:endParaRPr/>
          </a:p>
          <a:p>
            <a:pPr>
              <a:lnSpc>
                <a:spcPct val="100000"/>
              </a:lnSpc>
            </a:pPr>
            <a:r>
              <a:rPr lang="fr-FR" sz="1400" b="1" spc="-1">
                <a:solidFill>
                  <a:srgbClr val="FF6600"/>
                </a:solidFill>
                <a:uFill>
                  <a:solidFill>
                    <a:srgbClr val="FFFFFF"/>
                  </a:solidFill>
                </a:uFill>
                <a:latin typeface="Calibri"/>
                <a:ea typeface="DejaVu Sans"/>
              </a:rPr>
              <a:t>Présentation d’un projet interdisciplinaire conduit </a:t>
            </a:r>
            <a:endParaRPr/>
          </a:p>
          <a:p>
            <a:pPr>
              <a:lnSpc>
                <a:spcPct val="100000"/>
              </a:lnSpc>
            </a:pPr>
            <a:r>
              <a:rPr lang="fr-FR" sz="1400" b="1" spc="-1">
                <a:solidFill>
                  <a:srgbClr val="FF6600"/>
                </a:solidFill>
                <a:uFill>
                  <a:solidFill>
                    <a:srgbClr val="FFFFFF"/>
                  </a:solidFill>
                </a:uFill>
                <a:latin typeface="Calibri"/>
                <a:ea typeface="DejaVu Sans"/>
              </a:rPr>
              <a:t>dans le cadre des EPI… </a:t>
            </a:r>
            <a:endParaRPr/>
          </a:p>
          <a:p>
            <a:pPr>
              <a:lnSpc>
                <a:spcPct val="100000"/>
              </a:lnSpc>
            </a:pPr>
            <a:endParaRPr/>
          </a:p>
        </p:txBody>
      </p:sp>
      <p:sp>
        <p:nvSpPr>
          <p:cNvPr id="210" name="CustomShape 20"/>
          <p:cNvSpPr/>
          <p:nvPr/>
        </p:nvSpPr>
        <p:spPr>
          <a:xfrm flipV="1">
            <a:off x="8507280" y="2229840"/>
            <a:ext cx="360" cy="491760"/>
          </a:xfrm>
          <a:custGeom>
            <a:avLst/>
            <a:gdLst/>
            <a:ahLst/>
            <a:cxnLst/>
            <a:rect l="l" t="t" r="r" b="b"/>
            <a:pathLst>
              <a:path w="21601" h="21601">
                <a:moveTo>
                  <a:pt x="0" y="0"/>
                </a:moveTo>
                <a:lnTo>
                  <a:pt x="21600" y="21600"/>
                </a:lnTo>
              </a:path>
            </a:pathLst>
          </a:custGeom>
          <a:noFill/>
          <a:ln w="38160">
            <a:solidFill>
              <a:schemeClr val="bg1"/>
            </a:solidFill>
            <a:custDash>
              <a:ds d="300000" sp="100000"/>
            </a:custDash>
            <a:round/>
            <a:tailEnd type="arrow" w="med" len="med"/>
          </a:ln>
        </p:spPr>
        <p:style>
          <a:lnRef idx="1">
            <a:schemeClr val="accent1"/>
          </a:lnRef>
          <a:fillRef idx="0">
            <a:schemeClr val="accent1"/>
          </a:fillRef>
          <a:effectRef idx="0">
            <a:schemeClr val="accent1"/>
          </a:effectRef>
          <a:fontRef idx="minor"/>
        </p:style>
      </p:sp>
      <p:sp>
        <p:nvSpPr>
          <p:cNvPr id="211" name="CustomShape 21"/>
          <p:cNvSpPr/>
          <p:nvPr/>
        </p:nvSpPr>
        <p:spPr>
          <a:xfrm>
            <a:off x="6276000" y="1429920"/>
            <a:ext cx="3597840" cy="871920"/>
          </a:xfrm>
          <a:prstGeom prst="rect">
            <a:avLst/>
          </a:prstGeom>
          <a:solidFill>
            <a:srgbClr val="EEEEEE"/>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300" b="1" spc="-1">
                <a:solidFill>
                  <a:srgbClr val="000000"/>
                </a:solidFill>
                <a:uFill>
                  <a:solidFill>
                    <a:srgbClr val="FFFFFF"/>
                  </a:solidFill>
                </a:uFill>
                <a:latin typeface="Calibri"/>
                <a:ea typeface="DejaVu Sans"/>
              </a:rPr>
              <a:t>Situation de réinvestissement des acquisitions</a:t>
            </a:r>
            <a:endParaRPr/>
          </a:p>
          <a:p>
            <a:pPr>
              <a:lnSpc>
                <a:spcPct val="100000"/>
              </a:lnSpc>
            </a:pPr>
            <a:r>
              <a:rPr lang="fr-FR" sz="1200" b="1" spc="-1">
                <a:solidFill>
                  <a:srgbClr val="FF6600"/>
                </a:solidFill>
                <a:uFill>
                  <a:solidFill>
                    <a:srgbClr val="FFFFFF"/>
                  </a:solidFill>
                </a:uFill>
                <a:latin typeface="Arial"/>
                <a:ea typeface="DejaVu Sans"/>
              </a:rPr>
              <a:t>Dans une nouvelle situation d’apprentissage </a:t>
            </a:r>
            <a:endParaRPr/>
          </a:p>
          <a:p>
            <a:pPr>
              <a:lnSpc>
                <a:spcPct val="100000"/>
              </a:lnSpc>
            </a:pPr>
            <a:r>
              <a:rPr lang="fr-FR" sz="1200" b="1" spc="-1">
                <a:solidFill>
                  <a:srgbClr val="FF6600"/>
                </a:solidFill>
                <a:uFill>
                  <a:solidFill>
                    <a:srgbClr val="FFFFFF"/>
                  </a:solidFill>
                </a:uFill>
                <a:latin typeface="Arial"/>
                <a:ea typeface="DejaVu Sans"/>
              </a:rPr>
              <a:t>Dans un autre contexte </a:t>
            </a:r>
            <a:endParaRPr/>
          </a:p>
          <a:p>
            <a:pPr>
              <a:lnSpc>
                <a:spcPct val="100000"/>
              </a:lnSpc>
            </a:pPr>
            <a:r>
              <a:rPr lang="fr-FR" sz="1200" b="1" spc="-1">
                <a:solidFill>
                  <a:srgbClr val="FF6600"/>
                </a:solidFill>
                <a:uFill>
                  <a:solidFill>
                    <a:srgbClr val="FFFFFF"/>
                  </a:solidFill>
                </a:uFill>
                <a:latin typeface="Arial"/>
                <a:ea typeface="DejaVu Sans"/>
              </a:rPr>
              <a:t>Dans un autre champ disciplinaire </a:t>
            </a:r>
            <a:endParaRPr/>
          </a:p>
          <a:p>
            <a:pPr>
              <a:lnSpc>
                <a:spcPct val="100000"/>
              </a:lnSpc>
            </a:pPr>
            <a:endParaRPr/>
          </a:p>
        </p:txBody>
      </p:sp>
      <p:sp>
        <p:nvSpPr>
          <p:cNvPr id="212" name="CustomShape 22"/>
          <p:cNvSpPr/>
          <p:nvPr/>
        </p:nvSpPr>
        <p:spPr>
          <a:xfrm>
            <a:off x="4078560" y="1800000"/>
            <a:ext cx="61128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000" spc="-1">
                <a:solidFill>
                  <a:srgbClr val="000000"/>
                </a:solidFill>
                <a:uFill>
                  <a:solidFill>
                    <a:srgbClr val="FFFFFF"/>
                  </a:solidFill>
                </a:uFill>
                <a:latin typeface="Calibri"/>
                <a:ea typeface="DejaVu Sans"/>
              </a:rPr>
              <a:t>Sit. Prob</a:t>
            </a:r>
            <a:endParaRPr/>
          </a:p>
        </p:txBody>
      </p:sp>
      <p:sp>
        <p:nvSpPr>
          <p:cNvPr id="213" name="CustomShape 23"/>
          <p:cNvSpPr/>
          <p:nvPr/>
        </p:nvSpPr>
        <p:spPr>
          <a:xfrm>
            <a:off x="4044000" y="72000"/>
            <a:ext cx="4677840" cy="78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pc="-1">
                <a:solidFill>
                  <a:srgbClr val="FF6600"/>
                </a:solidFill>
                <a:uFill>
                  <a:solidFill>
                    <a:srgbClr val="FFFFFF"/>
                  </a:solidFill>
                </a:uFill>
                <a:latin typeface="Calibri"/>
                <a:ea typeface="DejaVu Sans"/>
              </a:rPr>
              <a:t> </a:t>
            </a:r>
            <a:r>
              <a:rPr lang="fr-FR" sz="3600" b="1" spc="-1">
                <a:solidFill>
                  <a:srgbClr val="FF6600"/>
                </a:solidFill>
                <a:uFill>
                  <a:solidFill>
                    <a:srgbClr val="FFFFFF"/>
                  </a:solidFill>
                </a:uFill>
                <a:latin typeface="Calibri"/>
                <a:ea typeface="DejaVu Sans"/>
              </a:rPr>
              <a:t>Lien avec les E.P.I</a:t>
            </a:r>
            <a:endParaRPr/>
          </a:p>
        </p:txBody>
      </p:sp>
      <p:sp>
        <p:nvSpPr>
          <p:cNvPr id="214" name="CustomShape 24"/>
          <p:cNvSpPr/>
          <p:nvPr/>
        </p:nvSpPr>
        <p:spPr>
          <a:xfrm flipV="1">
            <a:off x="4547280" y="3063600"/>
            <a:ext cx="360" cy="532080"/>
          </a:xfrm>
          <a:custGeom>
            <a:avLst/>
            <a:gdLst/>
            <a:ahLst/>
            <a:cxnLst/>
            <a:rect l="l" t="t" r="r" b="b"/>
            <a:pathLst>
              <a:path w="21601" h="21601">
                <a:moveTo>
                  <a:pt x="0" y="0"/>
                </a:moveTo>
                <a:lnTo>
                  <a:pt x="21600" y="21600"/>
                </a:lnTo>
              </a:path>
            </a:pathLst>
          </a:custGeom>
          <a:noFill/>
          <a:ln w="38160">
            <a:solidFill>
              <a:schemeClr val="accent3"/>
            </a:solidFill>
            <a:custDash>
              <a:ds d="300000" sp="100000"/>
            </a:custDash>
            <a:round/>
            <a:tailEnd type="arrow" w="med" len="med"/>
          </a:ln>
        </p:spPr>
        <p:style>
          <a:lnRef idx="1">
            <a:schemeClr val="accent1"/>
          </a:lnRef>
          <a:fillRef idx="0">
            <a:schemeClr val="accent1"/>
          </a:fillRef>
          <a:effectRef idx="0">
            <a:schemeClr val="accent1"/>
          </a:effectRef>
          <a:fontRef idx="minor"/>
        </p:style>
      </p:sp>
      <p:sp>
        <p:nvSpPr>
          <p:cNvPr id="215" name="CustomShape 25"/>
          <p:cNvSpPr/>
          <p:nvPr/>
        </p:nvSpPr>
        <p:spPr>
          <a:xfrm flipV="1">
            <a:off x="7139640" y="3021840"/>
            <a:ext cx="360" cy="532080"/>
          </a:xfrm>
          <a:custGeom>
            <a:avLst/>
            <a:gdLst/>
            <a:ahLst/>
            <a:cxnLst/>
            <a:rect l="l" t="t" r="r" b="b"/>
            <a:pathLst>
              <a:path w="21601" h="21601">
                <a:moveTo>
                  <a:pt x="0" y="0"/>
                </a:moveTo>
                <a:lnTo>
                  <a:pt x="21600" y="21600"/>
                </a:lnTo>
              </a:path>
            </a:pathLst>
          </a:custGeom>
          <a:noFill/>
          <a:ln w="38160">
            <a:solidFill>
              <a:schemeClr val="accent3"/>
            </a:solidFill>
            <a:custDash>
              <a:ds d="300000" sp="100000"/>
            </a:custDash>
            <a:round/>
            <a:tailEnd type="arrow" w="med" len="med"/>
          </a:ln>
        </p:spPr>
        <p:style>
          <a:lnRef idx="1">
            <a:schemeClr val="accent1"/>
          </a:lnRef>
          <a:fillRef idx="0">
            <a:schemeClr val="accent1"/>
          </a:fillRef>
          <a:effectRef idx="0">
            <a:schemeClr val="accent1"/>
          </a:effectRef>
          <a:fontRef idx="minor"/>
        </p:style>
      </p:sp>
      <p:sp>
        <p:nvSpPr>
          <p:cNvPr id="216" name="CustomShape 26"/>
          <p:cNvSpPr/>
          <p:nvPr/>
        </p:nvSpPr>
        <p:spPr>
          <a:xfrm flipH="1">
            <a:off x="2814960" y="1942920"/>
            <a:ext cx="360" cy="502920"/>
          </a:xfrm>
          <a:custGeom>
            <a:avLst/>
            <a:gdLst/>
            <a:ahLst/>
            <a:cxnLst/>
            <a:rect l="l" t="t" r="r" b="b"/>
            <a:pathLst>
              <a:path w="21601" h="21601">
                <a:moveTo>
                  <a:pt x="0" y="0"/>
                </a:moveTo>
                <a:lnTo>
                  <a:pt x="21600" y="21600"/>
                </a:lnTo>
              </a:path>
            </a:pathLst>
          </a:custGeom>
          <a:noFill/>
          <a:ln w="38160">
            <a:solidFill>
              <a:schemeClr val="accent3"/>
            </a:solidFill>
            <a:round/>
            <a:tailEnd type="arrow" w="med" len="me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22738875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Un exemple d’EPI « passe muraille et ouvre moi ta porte »</a:t>
            </a:r>
          </a:p>
        </p:txBody>
      </p:sp>
      <p:sp>
        <p:nvSpPr>
          <p:cNvPr id="3" name="Espace réservé du contenu 2"/>
          <p:cNvSpPr>
            <a:spLocks noGrp="1"/>
          </p:cNvSpPr>
          <p:nvPr>
            <p:ph idx="1"/>
          </p:nvPr>
        </p:nvSpPr>
        <p:spPr/>
        <p:txBody>
          <a:bodyPr/>
          <a:lstStyle/>
          <a:p>
            <a:pPr marL="0" indent="0"/>
            <a:r>
              <a:rPr lang="fr-FR" dirty="0"/>
              <a:t> </a:t>
            </a:r>
            <a:r>
              <a:rPr lang="fr-FR" dirty="0">
                <a:hlinkClick r:id="rId3" action="ppaction://hlinkfile"/>
              </a:rPr>
              <a:t>fiche action projet</a:t>
            </a:r>
            <a:endParaRPr lang="fr-FR" dirty="0"/>
          </a:p>
          <a:p>
            <a:pPr marL="0" indent="0"/>
            <a:r>
              <a:rPr lang="fr-FR" dirty="0"/>
              <a:t> </a:t>
            </a:r>
            <a:r>
              <a:rPr lang="fr-FR" dirty="0">
                <a:hlinkClick r:id="rId4" action="ppaction://hlinkfile"/>
              </a:rPr>
              <a:t>critères de réussites</a:t>
            </a:r>
            <a:endParaRPr lang="fr-FR" dirty="0"/>
          </a:p>
          <a:p>
            <a:pPr marL="0" indent="0"/>
            <a:r>
              <a:rPr lang="fr-FR" dirty="0">
                <a:hlinkClick r:id="rId5" action="ppaction://hlinkfile"/>
              </a:rPr>
              <a:t>Autoévaluation élèves</a:t>
            </a:r>
            <a:endParaRPr lang="fr-FR" dirty="0"/>
          </a:p>
        </p:txBody>
      </p:sp>
    </p:spTree>
    <p:extLst>
      <p:ext uri="{BB962C8B-B14F-4D97-AF65-F5344CB8AC3E}">
        <p14:creationId xmlns:p14="http://schemas.microsoft.com/office/powerpoint/2010/main" val="516964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Autre champ d’intervention</a:t>
            </a:r>
            <a:br>
              <a:rPr lang="fr-FR" b="1" dirty="0">
                <a:effectLst>
                  <a:outerShdw blurRad="38100" dist="38100" dir="2700000" algn="tl">
                    <a:srgbClr val="000000">
                      <a:alpha val="43137"/>
                    </a:srgbClr>
                  </a:outerShdw>
                </a:effectLst>
              </a:rPr>
            </a:br>
            <a:r>
              <a:rPr lang="fr-FR" b="1" dirty="0">
                <a:effectLst>
                  <a:outerShdw blurRad="38100" dist="38100" dir="2700000" algn="tl">
                    <a:srgbClr val="000000">
                      <a:alpha val="43137"/>
                    </a:srgbClr>
                  </a:outerShdw>
                </a:effectLst>
              </a:rPr>
              <a:t>L’accompagnement personnalisé</a:t>
            </a:r>
          </a:p>
        </p:txBody>
      </p:sp>
      <p:sp>
        <p:nvSpPr>
          <p:cNvPr id="3" name="Espace réservé du contenu 2"/>
          <p:cNvSpPr>
            <a:spLocks noGrp="1"/>
          </p:cNvSpPr>
          <p:nvPr>
            <p:ph idx="1"/>
          </p:nvPr>
        </p:nvSpPr>
        <p:spPr/>
        <p:txBody>
          <a:bodyPr>
            <a:normAutofit fontScale="92500"/>
          </a:bodyPr>
          <a:lstStyle/>
          <a:p>
            <a:r>
              <a:rPr lang="fr-FR" dirty="0"/>
              <a:t>Concerne tous les élèves, selon leurs besoins, dans le cadre des programmes et du socle</a:t>
            </a:r>
          </a:p>
          <a:p>
            <a:r>
              <a:rPr lang="fr-FR" dirty="0"/>
              <a:t>3h en 6</a:t>
            </a:r>
            <a:r>
              <a:rPr lang="fr-FR" baseline="30000" dirty="0"/>
              <a:t>ème</a:t>
            </a:r>
            <a:r>
              <a:rPr lang="fr-FR" dirty="0"/>
              <a:t> et au moins une heure sur les 3 autres niveaux</a:t>
            </a:r>
          </a:p>
          <a:p>
            <a:r>
              <a:rPr lang="fr-FR" dirty="0"/>
              <a:t>Les élèves pourront être regroupés en fonction de leurs besoins ou des compétences spécifiques à travailler d’où la pertinence d’ une expertise des élèves par le CPE (connaissance du parcours, du vécu, des difficultés…)</a:t>
            </a:r>
          </a:p>
          <a:p>
            <a:r>
              <a:rPr lang="fr-FR" dirty="0"/>
              <a:t> L’objectif principal est l’acquisition de méthodes (apprendre une leçon, faire des révisions, comprendre et rédiger un texte, faire une recherche documentaire…)</a:t>
            </a:r>
          </a:p>
          <a:p>
            <a:endParaRPr lang="fr-FR" dirty="0"/>
          </a:p>
        </p:txBody>
      </p:sp>
    </p:spTree>
    <p:extLst>
      <p:ext uri="{BB962C8B-B14F-4D97-AF65-F5344CB8AC3E}">
        <p14:creationId xmlns:p14="http://schemas.microsoft.com/office/powerpoint/2010/main" val="2866133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ffectLst>
                  <a:outerShdw blurRad="38100" dist="38100" dir="2700000" algn="tl">
                    <a:srgbClr val="000000">
                      <a:alpha val="43137"/>
                    </a:srgbClr>
                  </a:outerShdw>
                </a:effectLst>
              </a:rPr>
              <a:t>La place de la vie scolaire dans l’AP</a:t>
            </a:r>
          </a:p>
        </p:txBody>
      </p:sp>
      <p:sp>
        <p:nvSpPr>
          <p:cNvPr id="3" name="Espace réservé du contenu 2"/>
          <p:cNvSpPr>
            <a:spLocks noGrp="1"/>
          </p:cNvSpPr>
          <p:nvPr>
            <p:ph idx="1"/>
          </p:nvPr>
        </p:nvSpPr>
        <p:spPr/>
        <p:txBody>
          <a:bodyPr/>
          <a:lstStyle/>
          <a:p>
            <a:r>
              <a:rPr lang="fr-FR" dirty="0"/>
              <a:t>Co animation CPE et enseignants</a:t>
            </a:r>
          </a:p>
          <a:p>
            <a:r>
              <a:rPr lang="fr-FR" dirty="0"/>
              <a:t>Formation des AED et AP aux outils  permettant aux élèves d’apprendre à apprendre (apport des neurosciences)</a:t>
            </a:r>
          </a:p>
          <a:p>
            <a:r>
              <a:rPr lang="fr-FR" dirty="0"/>
              <a:t>Création d’ateliers parents </a:t>
            </a:r>
          </a:p>
        </p:txBody>
      </p:sp>
    </p:spTree>
    <p:extLst>
      <p:ext uri="{BB962C8B-B14F-4D97-AF65-F5344CB8AC3E}">
        <p14:creationId xmlns:p14="http://schemas.microsoft.com/office/powerpoint/2010/main" val="3334665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152650" y="365126"/>
            <a:ext cx="7886700" cy="1325563"/>
          </a:xfrm>
          <a:prstGeom prst="rect">
            <a:avLst/>
          </a:prstGeom>
          <a:noFill/>
          <a:ln w="9525">
            <a:noFill/>
            <a:round/>
            <a:headEnd/>
            <a:tailEnd/>
          </a:ln>
        </p:spPr>
        <p:txBody>
          <a:bodyPr wrap="none" anchor="ctr"/>
          <a:lstStyle/>
          <a:p>
            <a:endParaRPr lang="fr-FR" altLang="fr-FR"/>
          </a:p>
        </p:txBody>
      </p:sp>
      <p:sp>
        <p:nvSpPr>
          <p:cNvPr id="26627" name="Text Box 2"/>
          <p:cNvSpPr txBox="1">
            <a:spLocks noChangeArrowheads="1"/>
          </p:cNvSpPr>
          <p:nvPr/>
        </p:nvSpPr>
        <p:spPr bwMode="auto">
          <a:xfrm>
            <a:off x="3029803" y="515788"/>
            <a:ext cx="8510800" cy="6198911"/>
          </a:xfrm>
          <a:prstGeom prst="rect">
            <a:avLst/>
          </a:prstGeom>
          <a:noFill/>
          <a:ln w="9525">
            <a:noFill/>
            <a:round/>
            <a:headEnd/>
            <a:tailEnd/>
          </a:ln>
        </p:spPr>
        <p:txBody>
          <a:bodyPr lIns="90000" tIns="46800" rIns="90000" bIns="46800"/>
          <a:lstStyle/>
          <a:p>
            <a:pPr marL="342900" indent="-341313"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200" b="1" i="1">
              <a:solidFill>
                <a:srgbClr val="2D2DB9"/>
              </a:solidFill>
            </a:endParaRPr>
          </a:p>
          <a:p>
            <a:pPr marL="342900" indent="-341313"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200" b="1" i="1">
              <a:solidFill>
                <a:srgbClr val="2D2DB9"/>
              </a:solidFill>
            </a:endParaRPr>
          </a:p>
          <a:p>
            <a:pPr marL="342900" indent="-341313">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200" b="1" i="1">
              <a:solidFill>
                <a:srgbClr val="2D2DB9"/>
              </a:solidFill>
            </a:endParaRPr>
          </a:p>
        </p:txBody>
      </p:sp>
      <p:pic>
        <p:nvPicPr>
          <p:cNvPr id="26628" name="Picture 3"/>
          <p:cNvPicPr>
            <a:picLocks noChangeAspect="1" noChangeArrowheads="1"/>
          </p:cNvPicPr>
          <p:nvPr/>
        </p:nvPicPr>
        <p:blipFill>
          <a:blip r:embed="rId3" cstate="print"/>
          <a:srcRect/>
          <a:stretch>
            <a:fillRect/>
          </a:stretch>
        </p:blipFill>
        <p:spPr bwMode="auto">
          <a:xfrm>
            <a:off x="2759975" y="2503788"/>
            <a:ext cx="3009900" cy="2286000"/>
          </a:xfrm>
          <a:prstGeom prst="rect">
            <a:avLst/>
          </a:prstGeom>
          <a:noFill/>
          <a:ln w="9525">
            <a:noFill/>
            <a:round/>
            <a:headEnd/>
            <a:tailEnd/>
          </a:ln>
          <a:effectLst>
            <a:outerShdw dist="139498" dir="2700000" algn="ctr" rotWithShape="0">
              <a:srgbClr val="333333">
                <a:alpha val="65018"/>
              </a:srgbClr>
            </a:outerShdw>
          </a:effectLst>
        </p:spPr>
      </p:pic>
      <p:sp>
        <p:nvSpPr>
          <p:cNvPr id="26629" name="Rectangle 4"/>
          <p:cNvSpPr>
            <a:spLocks noChangeArrowheads="1"/>
          </p:cNvSpPr>
          <p:nvPr/>
        </p:nvSpPr>
        <p:spPr bwMode="auto">
          <a:xfrm>
            <a:off x="1847850" y="819815"/>
            <a:ext cx="8191500" cy="1571625"/>
          </a:xfrm>
          <a:prstGeom prst="rect">
            <a:avLst/>
          </a:prstGeom>
          <a:solidFill>
            <a:srgbClr val="FFFFFF"/>
          </a:solidFill>
          <a:ln w="12600" cap="sq">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i="1">
                <a:solidFill>
                  <a:srgbClr val="2D2DB9"/>
                </a:solidFill>
              </a:rPr>
              <a:t>La spécificité du domaine 2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i="1">
                <a:solidFill>
                  <a:srgbClr val="2D2DB9"/>
                </a:solidFill>
              </a:rPr>
              <a:t>et l'apport des neurosciences</a:t>
            </a:r>
          </a:p>
        </p:txBody>
      </p:sp>
      <p:sp>
        <p:nvSpPr>
          <p:cNvPr id="26630" name="Rectangle 5"/>
          <p:cNvSpPr>
            <a:spLocks noChangeArrowheads="1"/>
          </p:cNvSpPr>
          <p:nvPr/>
        </p:nvSpPr>
        <p:spPr bwMode="auto">
          <a:xfrm>
            <a:off x="4814259" y="4365067"/>
            <a:ext cx="4941888" cy="1387176"/>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b="1" dirty="0">
                <a:solidFill>
                  <a:srgbClr val="002060"/>
                </a:solidFill>
              </a:rPr>
              <a:t>Apprendre à apprendre, seuls ou collectivement, en classe ou en dehors</a:t>
            </a:r>
          </a:p>
        </p:txBody>
      </p:sp>
    </p:spTree>
    <p:extLst>
      <p:ext uri="{BB962C8B-B14F-4D97-AF65-F5344CB8AC3E}">
        <p14:creationId xmlns:p14="http://schemas.microsoft.com/office/powerpoint/2010/main" val="581648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L’apport des neurosciences pour travailler en AP</a:t>
            </a:r>
          </a:p>
        </p:txBody>
      </p:sp>
      <p:sp>
        <p:nvSpPr>
          <p:cNvPr id="3" name="Espace réservé du contenu 2"/>
          <p:cNvSpPr>
            <a:spLocks noGrp="1"/>
          </p:cNvSpPr>
          <p:nvPr>
            <p:ph idx="1"/>
          </p:nvPr>
        </p:nvSpPr>
        <p:spPr/>
        <p:txBody>
          <a:bodyPr/>
          <a:lstStyle/>
          <a:p>
            <a:r>
              <a:rPr lang="fr-FR" dirty="0"/>
              <a:t>La </a:t>
            </a:r>
            <a:r>
              <a:rPr lang="fr-FR" dirty="0" err="1"/>
              <a:t>neuroéducation</a:t>
            </a:r>
            <a:r>
              <a:rPr lang="fr-FR" dirty="0"/>
              <a:t>: domaine de recherche qui étudie les problématiques éducatives selon une approche neuroscientifique</a:t>
            </a:r>
          </a:p>
          <a:p>
            <a:r>
              <a:rPr lang="fr-FR" dirty="0"/>
              <a:t> Nous permet de comprendre et de faire comprendre aux élèves comment le cerveau apprend et mémorise. Le faire connaitre aux élèves les aiderait à mieux apprendre</a:t>
            </a:r>
          </a:p>
          <a:p>
            <a:r>
              <a:rPr lang="fr-FR" dirty="0">
                <a:hlinkClick r:id="rId3"/>
              </a:rPr>
              <a:t>http://www.neurosup.fr/La_neuroeducation.Z.htm#Neurosup_programme_de_neuroeducation.C</a:t>
            </a:r>
            <a:endParaRPr lang="fr-FR" dirty="0"/>
          </a:p>
          <a:p>
            <a:endParaRPr lang="fr-FR" dirty="0"/>
          </a:p>
        </p:txBody>
      </p:sp>
    </p:spTree>
    <p:extLst>
      <p:ext uri="{BB962C8B-B14F-4D97-AF65-F5344CB8AC3E}">
        <p14:creationId xmlns:p14="http://schemas.microsoft.com/office/powerpoint/2010/main" val="317762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2348599" y="628036"/>
            <a:ext cx="7895539" cy="694353"/>
          </a:xfrm>
          <a:prstGeom prst="rect">
            <a:avLst/>
          </a:prstGeom>
          <a:noFill/>
          <a:ln w="9525">
            <a:noFill/>
            <a:round/>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400" b="1" dirty="0">
                <a:solidFill>
                  <a:srgbClr val="184698"/>
                </a:solidFill>
              </a:rPr>
              <a:t>L’attention…</a:t>
            </a:r>
          </a:p>
        </p:txBody>
      </p:sp>
      <p:sp>
        <p:nvSpPr>
          <p:cNvPr id="15362" name="Text Box 2"/>
          <p:cNvSpPr txBox="1">
            <a:spLocks noChangeArrowheads="1"/>
          </p:cNvSpPr>
          <p:nvPr/>
        </p:nvSpPr>
        <p:spPr bwMode="auto">
          <a:xfrm>
            <a:off x="1981200" y="1600201"/>
            <a:ext cx="4038600" cy="4525963"/>
          </a:xfrm>
          <a:prstGeom prst="rect">
            <a:avLst/>
          </a:prstGeom>
          <a:noFill/>
          <a:ln w="9525" cap="flat">
            <a:noFill/>
            <a:round/>
            <a:headEnd/>
            <a:tailEnd/>
          </a:ln>
          <a:effectLst/>
        </p:spPr>
        <p:txBody>
          <a:bodyPr lIns="90000" tIns="46800" rIns="90000" bIns="46800"/>
          <a:lstStyle/>
          <a:p>
            <a:pPr marL="339725" indent="-339725">
              <a:spcBef>
                <a:spcPts val="500"/>
              </a:spcBef>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000" i="1">
                <a:solidFill>
                  <a:srgbClr val="000000"/>
                </a:solidFill>
              </a:rPr>
              <a:t>« Quand le prof me dit quelque chose, ça me fait penser à autre chose et je perds le fil de l'histoire. »</a:t>
            </a:r>
          </a:p>
          <a:p>
            <a:pPr marL="341313" indent="-33972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fr-FR" sz="2000">
              <a:solidFill>
                <a:srgbClr val="000000"/>
              </a:solidFill>
            </a:endParaRPr>
          </a:p>
          <a:p>
            <a:pPr marL="339725" indent="-339725">
              <a:spcBef>
                <a:spcPts val="500"/>
              </a:spcBef>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000" i="1">
                <a:solidFill>
                  <a:srgbClr val="000000"/>
                </a:solidFill>
              </a:rPr>
              <a:t>Un élève qui manque d'avoir une crampe à force de lever la main est finalement interrogé. Il  déclare alors : « Ben...J'ai oublié ma question ! »</a:t>
            </a:r>
          </a:p>
          <a:p>
            <a:pPr marL="341313" indent="-33972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fr-FR" sz="2000">
              <a:solidFill>
                <a:srgbClr val="000000"/>
              </a:solidFill>
            </a:endParaRPr>
          </a:p>
          <a:p>
            <a:pPr marL="339725" indent="-339725">
              <a:spcBef>
                <a:spcPts val="500"/>
              </a:spcBef>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fr-FR" sz="2000" i="1">
                <a:solidFill>
                  <a:srgbClr val="000000"/>
                </a:solidFill>
              </a:rPr>
              <a:t>«Je n'arrive pas à être concentré longtemps sur la même chose, ça me fatigue. » </a:t>
            </a:r>
          </a:p>
          <a:p>
            <a:pPr marL="341313" indent="-33972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fr-FR" sz="2000" i="1">
              <a:solidFill>
                <a:srgbClr val="000000"/>
              </a:solidFill>
            </a:endParaRPr>
          </a:p>
        </p:txBody>
      </p:sp>
      <p:pic>
        <p:nvPicPr>
          <p:cNvPr id="27652" name="Picture 3"/>
          <p:cNvPicPr>
            <a:picLocks noChangeAspect="1" noChangeArrowheads="1"/>
          </p:cNvPicPr>
          <p:nvPr/>
        </p:nvPicPr>
        <p:blipFill>
          <a:blip r:embed="rId3" cstate="print"/>
          <a:srcRect/>
          <a:stretch>
            <a:fillRect/>
          </a:stretch>
        </p:blipFill>
        <p:spPr bwMode="auto">
          <a:xfrm>
            <a:off x="6527800" y="1989139"/>
            <a:ext cx="3716338" cy="3622675"/>
          </a:xfrm>
          <a:prstGeom prst="rect">
            <a:avLst/>
          </a:prstGeom>
          <a:noFill/>
          <a:ln w="9525">
            <a:noFill/>
            <a:round/>
            <a:headEnd/>
            <a:tailEnd/>
          </a:ln>
          <a:effectLst>
            <a:outerShdw dist="139498" dir="2700000" algn="ctr" rotWithShape="0">
              <a:srgbClr val="333333">
                <a:alpha val="65018"/>
              </a:srgbClr>
            </a:outerShdw>
          </a:effectLst>
        </p:spPr>
      </p:pic>
      <p:sp>
        <p:nvSpPr>
          <p:cNvPr id="27653" name="Rectangle 4"/>
          <p:cNvSpPr>
            <a:spLocks noChangeArrowheads="1"/>
          </p:cNvSpPr>
          <p:nvPr/>
        </p:nvSpPr>
        <p:spPr bwMode="auto">
          <a:xfrm>
            <a:off x="4224339" y="6403976"/>
            <a:ext cx="5012119" cy="37151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rPr>
              <a:t>http://www.aventurecoaching.com/images/ecoute.gif</a:t>
            </a:r>
          </a:p>
        </p:txBody>
      </p:sp>
    </p:spTree>
    <p:extLst>
      <p:ext uri="{BB962C8B-B14F-4D97-AF65-F5344CB8AC3E}">
        <p14:creationId xmlns:p14="http://schemas.microsoft.com/office/powerpoint/2010/main" val="31066133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992314" y="506650"/>
            <a:ext cx="8229600" cy="1143000"/>
          </a:xfrm>
          <a:prstGeom prst="rect">
            <a:avLst/>
          </a:prstGeom>
          <a:noFill/>
          <a:ln w="9525">
            <a:noFill/>
            <a:round/>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dirty="0">
                <a:solidFill>
                  <a:srgbClr val="184698"/>
                </a:solidFill>
              </a:rPr>
              <a:t>TRAVAILLER LA CONCENTRATION AVEC LES 2L7VES</a:t>
            </a:r>
            <a:br>
              <a:rPr lang="fr-FR" altLang="fr-FR" sz="2400" b="1" dirty="0">
                <a:solidFill>
                  <a:srgbClr val="184698"/>
                </a:solidFill>
              </a:rPr>
            </a:br>
            <a:endParaRPr lang="fr-FR" altLang="fr-FR" sz="2400" b="1" dirty="0">
              <a:solidFill>
                <a:srgbClr val="184698"/>
              </a:solidFill>
            </a:endParaRPr>
          </a:p>
        </p:txBody>
      </p:sp>
      <p:sp>
        <p:nvSpPr>
          <p:cNvPr id="19458" name="Text Box 2"/>
          <p:cNvSpPr txBox="1">
            <a:spLocks noChangeArrowheads="1"/>
          </p:cNvSpPr>
          <p:nvPr/>
        </p:nvSpPr>
        <p:spPr bwMode="auto">
          <a:xfrm>
            <a:off x="1992314" y="1979653"/>
            <a:ext cx="5356225" cy="4264025"/>
          </a:xfrm>
          <a:prstGeom prst="rect">
            <a:avLst/>
          </a:prstGeom>
          <a:noFill/>
          <a:ln w="9525">
            <a:noFill/>
            <a:round/>
            <a:headEnd/>
            <a:tailEnd/>
          </a:ln>
        </p:spPr>
        <p:txBody>
          <a:bodyPr lIns="90000" tIns="46800" rIns="90000" bIns="46800"/>
          <a:lstStyle/>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000000"/>
                </a:solidFill>
              </a:rPr>
              <a:t>Du côté des adultes</a:t>
            </a:r>
          </a:p>
          <a:p>
            <a:pPr>
              <a:spcBef>
                <a:spcPts val="500"/>
              </a:spcBef>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000000"/>
                </a:solidFill>
              </a:rPr>
              <a:t> Avertir les élèves quand il y a des passages importants de son discours à retenir</a:t>
            </a:r>
          </a:p>
          <a:p>
            <a:pPr>
              <a:spcBef>
                <a:spcPts val="500"/>
              </a:spcBef>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000000"/>
                </a:solidFill>
              </a:rPr>
              <a:t> Expliquer le but de l’activité</a:t>
            </a:r>
          </a:p>
          <a:p>
            <a:pPr>
              <a:spcBef>
                <a:spcPts val="500"/>
              </a:spcBef>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000" b="1" dirty="0">
              <a:solidFill>
                <a:srgbClr val="000000"/>
              </a:solidFill>
            </a:endParaRP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000000"/>
                </a:solidFill>
              </a:rPr>
              <a:t>Du côté des élèves</a:t>
            </a:r>
          </a:p>
          <a:p>
            <a:pPr>
              <a:spcBef>
                <a:spcPts val="500"/>
              </a:spcBef>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000000"/>
                </a:solidFill>
              </a:rPr>
              <a:t>Ecouter en se mettant dans la peau de quelqu’un qui devrait retenir dans le but de le répéter à quelqu’un d’autre après</a:t>
            </a:r>
          </a:p>
          <a:p>
            <a:pPr>
              <a:spcBef>
                <a:spcPts val="500"/>
              </a:spcBef>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000000"/>
                </a:solidFill>
              </a:rPr>
              <a:t> S’entrainer aux mono-tâches</a:t>
            </a:r>
          </a:p>
        </p:txBody>
      </p:sp>
      <p:sp>
        <p:nvSpPr>
          <p:cNvPr id="31748" name="Text Box 3"/>
          <p:cNvSpPr txBox="1">
            <a:spLocks noChangeArrowheads="1"/>
          </p:cNvSpPr>
          <p:nvPr/>
        </p:nvSpPr>
        <p:spPr bwMode="auto">
          <a:xfrm>
            <a:off x="1797050" y="6021389"/>
            <a:ext cx="6673856" cy="37151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i="1">
                <a:solidFill>
                  <a:srgbClr val="FFFFFF"/>
                </a:solidFill>
              </a:rPr>
              <a:t>http://www.negundosports.com/wp-content/uploads/2013/08/eleves-en-classe1.jpg</a:t>
            </a:r>
          </a:p>
        </p:txBody>
      </p:sp>
      <p:pic>
        <p:nvPicPr>
          <p:cNvPr id="31749" name="Picture 4"/>
          <p:cNvPicPr>
            <a:picLocks noChangeAspect="1" noChangeArrowheads="1"/>
          </p:cNvPicPr>
          <p:nvPr/>
        </p:nvPicPr>
        <p:blipFill>
          <a:blip r:embed="rId3" cstate="print"/>
          <a:srcRect/>
          <a:stretch>
            <a:fillRect/>
          </a:stretch>
        </p:blipFill>
        <p:spPr bwMode="auto">
          <a:xfrm>
            <a:off x="7686676" y="1427163"/>
            <a:ext cx="2620963" cy="6875462"/>
          </a:xfrm>
          <a:prstGeom prst="rect">
            <a:avLst/>
          </a:prstGeom>
          <a:noFill/>
          <a:ln w="9525">
            <a:noFill/>
            <a:round/>
            <a:headEnd/>
            <a:tailEnd/>
          </a:ln>
        </p:spPr>
      </p:pic>
    </p:spTree>
    <p:extLst>
      <p:ext uri="{BB962C8B-B14F-4D97-AF65-F5344CB8AC3E}">
        <p14:creationId xmlns:p14="http://schemas.microsoft.com/office/powerpoint/2010/main" val="39237700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animEffect transition="in" filter="fade">
                                      <p:cBhvr additive="repl">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additive="repl">
                                        <p:cTn id="11" dur="1" fill="hold">
                                          <p:stCondLst>
                                            <p:cond delay="0"/>
                                          </p:stCondLst>
                                        </p:cTn>
                                        <p:tgtEl>
                                          <p:spTgt spid="19458">
                                            <p:txEl>
                                              <p:pRg st="1" end="1"/>
                                            </p:txEl>
                                          </p:spTgt>
                                        </p:tgtEl>
                                        <p:attrNameLst>
                                          <p:attrName>style.visibility</p:attrName>
                                        </p:attrNameLst>
                                      </p:cBhvr>
                                      <p:to>
                                        <p:strVal val="visible"/>
                                      </p:to>
                                    </p:set>
                                    <p:animEffect transition="in" filter="fade">
                                      <p:cBhvr additive="repl">
                                        <p:cTn id="12" dur="500"/>
                                        <p:tgtEl>
                                          <p:spTgt spid="19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additive="repl">
                                        <p:cTn id="16" dur="1" fill="hold">
                                          <p:stCondLst>
                                            <p:cond delay="0"/>
                                          </p:stCondLst>
                                        </p:cTn>
                                        <p:tgtEl>
                                          <p:spTgt spid="19458">
                                            <p:txEl>
                                              <p:pRg st="2" end="2"/>
                                            </p:txEl>
                                          </p:spTgt>
                                        </p:tgtEl>
                                        <p:attrNameLst>
                                          <p:attrName>style.visibility</p:attrName>
                                        </p:attrNameLst>
                                      </p:cBhvr>
                                      <p:to>
                                        <p:strVal val="visible"/>
                                      </p:to>
                                    </p:set>
                                    <p:animEffect transition="in" filter="fade">
                                      <p:cBhvr additive="repl">
                                        <p:cTn id="17" dur="500"/>
                                        <p:tgtEl>
                                          <p:spTgt spid="19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additive="repl">
                                        <p:cTn id="21" dur="1" fill="hold">
                                          <p:stCondLst>
                                            <p:cond delay="0"/>
                                          </p:stCondLst>
                                        </p:cTn>
                                        <p:tgtEl>
                                          <p:spTgt spid="19458">
                                            <p:txEl>
                                              <p:pRg st="4" end="4"/>
                                            </p:txEl>
                                          </p:spTgt>
                                        </p:tgtEl>
                                        <p:attrNameLst>
                                          <p:attrName>style.visibility</p:attrName>
                                        </p:attrNameLst>
                                      </p:cBhvr>
                                      <p:to>
                                        <p:strVal val="visible"/>
                                      </p:to>
                                    </p:set>
                                    <p:animEffect transition="in" filter="fade">
                                      <p:cBhvr additive="repl">
                                        <p:cTn id="22" dur="500"/>
                                        <p:tgtEl>
                                          <p:spTgt spid="194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nodeType="clickEffect">
                                  <p:stCondLst>
                                    <p:cond delay="0"/>
                                  </p:stCondLst>
                                  <p:childTnLst>
                                    <p:set>
                                      <p:cBhvr additive="repl">
                                        <p:cTn id="26" dur="1" fill="hold">
                                          <p:stCondLst>
                                            <p:cond delay="0"/>
                                          </p:stCondLst>
                                        </p:cTn>
                                        <p:tgtEl>
                                          <p:spTgt spid="19458">
                                            <p:txEl>
                                              <p:pRg st="5" end="5"/>
                                            </p:txEl>
                                          </p:spTgt>
                                        </p:tgtEl>
                                        <p:attrNameLst>
                                          <p:attrName>style.visibility</p:attrName>
                                        </p:attrNameLst>
                                      </p:cBhvr>
                                      <p:to>
                                        <p:strVal val="visible"/>
                                      </p:to>
                                    </p:set>
                                    <p:animEffect transition="in" filter="fade">
                                      <p:cBhvr additive="repl">
                                        <p:cTn id="27" dur="500"/>
                                        <p:tgtEl>
                                          <p:spTgt spid="194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nodeType="clickEffect">
                                  <p:stCondLst>
                                    <p:cond delay="0"/>
                                  </p:stCondLst>
                                  <p:childTnLst>
                                    <p:set>
                                      <p:cBhvr additive="repl">
                                        <p:cTn id="31" dur="1" fill="hold">
                                          <p:stCondLst>
                                            <p:cond delay="0"/>
                                          </p:stCondLst>
                                        </p:cTn>
                                        <p:tgtEl>
                                          <p:spTgt spid="19458">
                                            <p:txEl>
                                              <p:pRg st="6" end="6"/>
                                            </p:txEl>
                                          </p:spTgt>
                                        </p:tgtEl>
                                        <p:attrNameLst>
                                          <p:attrName>style.visibility</p:attrName>
                                        </p:attrNameLst>
                                      </p:cBhvr>
                                      <p:to>
                                        <p:strVal val="visible"/>
                                      </p:to>
                                    </p:set>
                                    <p:animEffect transition="in" filter="fade">
                                      <p:cBhvr additive="repl">
                                        <p:cTn id="32"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088107" y="692152"/>
            <a:ext cx="8579893" cy="502978"/>
          </a:xfrm>
        </p:spPr>
        <p:txBody>
          <a:bodyPr>
            <a:normAutofit fontScale="90000"/>
          </a:bodyPr>
          <a:lstStyle/>
          <a:p>
            <a:pPr eaLnBrk="1" hangingPunct="1">
              <a:defRPr/>
            </a:pPr>
            <a:r>
              <a:rPr lang="fr-FR" b="1" dirty="0">
                <a:effectLst>
                  <a:outerShdw blurRad="38100" dist="38100" dir="2700000" algn="tl">
                    <a:srgbClr val="000000">
                      <a:alpha val="43137"/>
                    </a:srgbClr>
                  </a:outerShdw>
                </a:effectLst>
                <a:cs typeface="+mj-cs"/>
              </a:rPr>
              <a:t>Une nouvelle organisation scolaire</a:t>
            </a:r>
            <a:r>
              <a:rPr lang="fr-FR" dirty="0">
                <a:cs typeface="+mj-cs"/>
              </a:rPr>
              <a:t/>
            </a:r>
            <a:br>
              <a:rPr lang="fr-FR" dirty="0">
                <a:cs typeface="+mj-cs"/>
              </a:rPr>
            </a:br>
            <a:endParaRPr lang="fr-FR" dirty="0">
              <a:cs typeface="+mj-cs"/>
            </a:endParaRPr>
          </a:p>
        </p:txBody>
      </p:sp>
      <p:grpSp>
        <p:nvGrpSpPr>
          <p:cNvPr id="19" name="Grouper 18"/>
          <p:cNvGrpSpPr>
            <a:grpSpLocks/>
          </p:cNvGrpSpPr>
          <p:nvPr/>
        </p:nvGrpSpPr>
        <p:grpSpPr bwMode="auto">
          <a:xfrm>
            <a:off x="1282890" y="1196975"/>
            <a:ext cx="10235819" cy="1938964"/>
            <a:chOff x="-1145406" y="1196972"/>
            <a:chExt cx="11667591" cy="5336939"/>
          </a:xfrm>
        </p:grpSpPr>
        <p:sp>
          <p:nvSpPr>
            <p:cNvPr id="30729" name="Rectangle 21"/>
            <p:cNvSpPr>
              <a:spLocks noChangeArrowheads="1"/>
            </p:cNvSpPr>
            <p:nvPr/>
          </p:nvSpPr>
          <p:spPr bwMode="auto">
            <a:xfrm>
              <a:off x="-1145406" y="1196972"/>
              <a:ext cx="11667591" cy="931859"/>
            </a:xfrm>
            <a:prstGeom prst="rect">
              <a:avLst/>
            </a:prstGeom>
            <a:gradFill rotWithShape="1">
              <a:gsLst>
                <a:gs pos="0">
                  <a:srgbClr val="D7AFA8"/>
                </a:gs>
                <a:gs pos="57001">
                  <a:srgbClr val="83B1FF"/>
                </a:gs>
                <a:gs pos="100000">
                  <a:srgbClr val="83B1FF"/>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r>
                <a:rPr lang="fr-FR" altLang="fr-FR" sz="1600" b="1" dirty="0">
                  <a:solidFill>
                    <a:schemeClr val="bg1"/>
                  </a:solidFill>
                </a:rPr>
                <a:t>Arrêté́ du 19 mai 2015 relatif à l’organisation des enseignements dans les classes de collège </a:t>
              </a:r>
            </a:p>
          </p:txBody>
        </p:sp>
        <p:sp>
          <p:nvSpPr>
            <p:cNvPr id="30730" name="Rectangle 22"/>
            <p:cNvSpPr>
              <a:spLocks noChangeArrowheads="1"/>
            </p:cNvSpPr>
            <p:nvPr/>
          </p:nvSpPr>
          <p:spPr bwMode="auto">
            <a:xfrm>
              <a:off x="1471017" y="2298183"/>
              <a:ext cx="6703094" cy="4235728"/>
            </a:xfrm>
            <a:prstGeom prst="rect">
              <a:avLst/>
            </a:prstGeom>
            <a:gradFill rotWithShape="1">
              <a:gsLst>
                <a:gs pos="0">
                  <a:srgbClr val="D7AFA8"/>
                </a:gs>
                <a:gs pos="42999">
                  <a:srgbClr val="D7AFA8"/>
                </a:gs>
                <a:gs pos="100000">
                  <a:srgbClr val="83B1FF"/>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endParaRPr lang="fr-FR" altLang="fr-FR" b="1" baseline="30000" dirty="0"/>
            </a:p>
            <a:p>
              <a:pPr algn="just" eaLnBrk="1" hangingPunct="1"/>
              <a:r>
                <a:rPr lang="fr-FR" altLang="fr-FR" sz="1600" b="1" dirty="0"/>
                <a:t>Art. 1. – </a:t>
              </a:r>
              <a:r>
                <a:rPr lang="fr-FR" altLang="fr-FR" sz="1400" b="1" dirty="0"/>
                <a:t>Les enseignements obligatoires dispensés au collège sont organisés conformément aux volumes horaires précisés dans les tableaux en annexe.</a:t>
              </a:r>
            </a:p>
            <a:p>
              <a:pPr algn="just" eaLnBrk="1" hangingPunct="1"/>
              <a:r>
                <a:rPr lang="fr-FR" altLang="fr-FR" sz="1600" b="1" dirty="0"/>
                <a:t>Art. 2. – </a:t>
              </a:r>
              <a:r>
                <a:rPr lang="fr-FR" altLang="fr-FR" sz="1400" b="1" dirty="0"/>
                <a:t>Le volume horaire et les programmes des enseignements communs d’un cycle sont identiques pour tous les élèves.</a:t>
              </a:r>
            </a:p>
            <a:p>
              <a:pPr eaLnBrk="1" hangingPunct="1"/>
              <a:endParaRPr lang="fr-FR" altLang="fr-FR" sz="1800" b="1" dirty="0"/>
            </a:p>
          </p:txBody>
        </p:sp>
      </p:grpSp>
      <p:graphicFrame>
        <p:nvGraphicFramePr>
          <p:cNvPr id="7" name="Diagramme 6"/>
          <p:cNvGraphicFramePr/>
          <p:nvPr>
            <p:extLst>
              <p:ext uri="{D42A27DB-BD31-4B8C-83A1-F6EECF244321}">
                <p14:modId xmlns:p14="http://schemas.microsoft.com/office/powerpoint/2010/main" val="1466086235"/>
              </p:ext>
            </p:extLst>
          </p:nvPr>
        </p:nvGraphicFramePr>
        <p:xfrm>
          <a:off x="2638589" y="3226818"/>
          <a:ext cx="6984776" cy="3573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er 19"/>
          <p:cNvGrpSpPr>
            <a:grpSpLocks/>
          </p:cNvGrpSpPr>
          <p:nvPr/>
        </p:nvGrpSpPr>
        <p:grpSpPr bwMode="auto">
          <a:xfrm>
            <a:off x="8729331" y="3471959"/>
            <a:ext cx="2284412" cy="2447806"/>
            <a:chOff x="7164290" y="3527119"/>
            <a:chExt cx="2283660" cy="2447713"/>
          </a:xfrm>
        </p:grpSpPr>
        <p:sp>
          <p:nvSpPr>
            <p:cNvPr id="15" name="Étoile à 6 branches 14"/>
            <p:cNvSpPr>
              <a:spLocks/>
            </p:cNvSpPr>
            <p:nvPr/>
          </p:nvSpPr>
          <p:spPr bwMode="auto">
            <a:xfrm>
              <a:off x="8316435" y="3527119"/>
              <a:ext cx="1022368" cy="805848"/>
            </a:xfrm>
            <a:custGeom>
              <a:avLst/>
              <a:gdLst>
                <a:gd name="T0" fmla="*/ 0 w 504659"/>
                <a:gd name="T1" fmla="*/ 125805 h 503218"/>
                <a:gd name="T2" fmla="*/ 168218 w 504659"/>
                <a:gd name="T3" fmla="*/ 125802 h 503218"/>
                <a:gd name="T4" fmla="*/ 252330 w 504659"/>
                <a:gd name="T5" fmla="*/ 0 h 503218"/>
                <a:gd name="T6" fmla="*/ 336441 w 504659"/>
                <a:gd name="T7" fmla="*/ 125802 h 503218"/>
                <a:gd name="T8" fmla="*/ 504659 w 504659"/>
                <a:gd name="T9" fmla="*/ 125805 h 503218"/>
                <a:gd name="T10" fmla="*/ 420552 w 504659"/>
                <a:gd name="T11" fmla="*/ 251609 h 503218"/>
                <a:gd name="T12" fmla="*/ 504659 w 504659"/>
                <a:gd name="T13" fmla="*/ 377414 h 503218"/>
                <a:gd name="T14" fmla="*/ 336441 w 504659"/>
                <a:gd name="T15" fmla="*/ 377416 h 503218"/>
                <a:gd name="T16" fmla="*/ 252330 w 504659"/>
                <a:gd name="T17" fmla="*/ 503218 h 503218"/>
                <a:gd name="T18" fmla="*/ 168218 w 504659"/>
                <a:gd name="T19" fmla="*/ 377416 h 503218"/>
                <a:gd name="T20" fmla="*/ 0 w 504659"/>
                <a:gd name="T21" fmla="*/ 377414 h 503218"/>
                <a:gd name="T22" fmla="*/ 84107 w 504659"/>
                <a:gd name="T23" fmla="*/ 251609 h 503218"/>
                <a:gd name="T24" fmla="*/ 0 w 504659"/>
                <a:gd name="T25" fmla="*/ 125805 h 503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659"/>
                <a:gd name="T40" fmla="*/ 0 h 503218"/>
                <a:gd name="T41" fmla="*/ 504659 w 504659"/>
                <a:gd name="T42" fmla="*/ 503218 h 503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659" h="503218">
                  <a:moveTo>
                    <a:pt x="0" y="125805"/>
                  </a:moveTo>
                  <a:lnTo>
                    <a:pt x="168218" y="125802"/>
                  </a:lnTo>
                  <a:lnTo>
                    <a:pt x="252330" y="0"/>
                  </a:lnTo>
                  <a:lnTo>
                    <a:pt x="336441" y="125802"/>
                  </a:lnTo>
                  <a:lnTo>
                    <a:pt x="504659" y="125805"/>
                  </a:lnTo>
                  <a:lnTo>
                    <a:pt x="420552" y="251609"/>
                  </a:lnTo>
                  <a:lnTo>
                    <a:pt x="504659" y="377414"/>
                  </a:lnTo>
                  <a:lnTo>
                    <a:pt x="336441" y="377416"/>
                  </a:lnTo>
                  <a:lnTo>
                    <a:pt x="252330" y="503218"/>
                  </a:lnTo>
                  <a:lnTo>
                    <a:pt x="168218" y="377416"/>
                  </a:lnTo>
                  <a:lnTo>
                    <a:pt x="0" y="377414"/>
                  </a:lnTo>
                  <a:lnTo>
                    <a:pt x="84107" y="251609"/>
                  </a:lnTo>
                  <a:lnTo>
                    <a:pt x="0" y="125805"/>
                  </a:lnTo>
                  <a:close/>
                </a:path>
              </a:pathLst>
            </a:custGeom>
            <a:solidFill>
              <a:srgbClr val="FF666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sz="800" dirty="0">
                  <a:solidFill>
                    <a:schemeClr val="lt1"/>
                  </a:solidFill>
                </a:rPr>
                <a:t>CPE</a:t>
              </a:r>
            </a:p>
          </p:txBody>
        </p:sp>
        <p:sp>
          <p:nvSpPr>
            <p:cNvPr id="18" name="Étoile à 6 branches 17"/>
            <p:cNvSpPr>
              <a:spLocks/>
            </p:cNvSpPr>
            <p:nvPr/>
          </p:nvSpPr>
          <p:spPr bwMode="auto">
            <a:xfrm>
              <a:off x="8316435" y="4895374"/>
              <a:ext cx="1131515" cy="864465"/>
            </a:xfrm>
            <a:custGeom>
              <a:avLst/>
              <a:gdLst>
                <a:gd name="T0" fmla="*/ 0 w 504659"/>
                <a:gd name="T1" fmla="*/ 125805 h 503219"/>
                <a:gd name="T2" fmla="*/ 168218 w 504659"/>
                <a:gd name="T3" fmla="*/ 125803 h 503219"/>
                <a:gd name="T4" fmla="*/ 252330 w 504659"/>
                <a:gd name="T5" fmla="*/ 0 h 503219"/>
                <a:gd name="T6" fmla="*/ 336441 w 504659"/>
                <a:gd name="T7" fmla="*/ 125803 h 503219"/>
                <a:gd name="T8" fmla="*/ 504659 w 504659"/>
                <a:gd name="T9" fmla="*/ 125805 h 503219"/>
                <a:gd name="T10" fmla="*/ 420552 w 504659"/>
                <a:gd name="T11" fmla="*/ 251610 h 503219"/>
                <a:gd name="T12" fmla="*/ 504659 w 504659"/>
                <a:gd name="T13" fmla="*/ 377414 h 503219"/>
                <a:gd name="T14" fmla="*/ 336441 w 504659"/>
                <a:gd name="T15" fmla="*/ 377416 h 503219"/>
                <a:gd name="T16" fmla="*/ 252330 w 504659"/>
                <a:gd name="T17" fmla="*/ 503219 h 503219"/>
                <a:gd name="T18" fmla="*/ 168218 w 504659"/>
                <a:gd name="T19" fmla="*/ 377416 h 503219"/>
                <a:gd name="T20" fmla="*/ 0 w 504659"/>
                <a:gd name="T21" fmla="*/ 377414 h 503219"/>
                <a:gd name="T22" fmla="*/ 84107 w 504659"/>
                <a:gd name="T23" fmla="*/ 251610 h 503219"/>
                <a:gd name="T24" fmla="*/ 0 w 504659"/>
                <a:gd name="T25" fmla="*/ 125805 h 503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659"/>
                <a:gd name="T40" fmla="*/ 0 h 503219"/>
                <a:gd name="T41" fmla="*/ 504659 w 504659"/>
                <a:gd name="T42" fmla="*/ 503219 h 503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659" h="503219">
                  <a:moveTo>
                    <a:pt x="0" y="125805"/>
                  </a:moveTo>
                  <a:lnTo>
                    <a:pt x="168218" y="125803"/>
                  </a:lnTo>
                  <a:lnTo>
                    <a:pt x="252330" y="0"/>
                  </a:lnTo>
                  <a:lnTo>
                    <a:pt x="336441" y="125803"/>
                  </a:lnTo>
                  <a:lnTo>
                    <a:pt x="504659" y="125805"/>
                  </a:lnTo>
                  <a:lnTo>
                    <a:pt x="420552" y="251610"/>
                  </a:lnTo>
                  <a:lnTo>
                    <a:pt x="504659" y="377414"/>
                  </a:lnTo>
                  <a:lnTo>
                    <a:pt x="336441" y="377416"/>
                  </a:lnTo>
                  <a:lnTo>
                    <a:pt x="252330" y="503219"/>
                  </a:lnTo>
                  <a:lnTo>
                    <a:pt x="168218" y="377416"/>
                  </a:lnTo>
                  <a:lnTo>
                    <a:pt x="0" y="377414"/>
                  </a:lnTo>
                  <a:lnTo>
                    <a:pt x="84107" y="251610"/>
                  </a:lnTo>
                  <a:lnTo>
                    <a:pt x="0" y="125805"/>
                  </a:lnTo>
                  <a:close/>
                </a:path>
              </a:pathLst>
            </a:custGeom>
            <a:solidFill>
              <a:srgbClr val="FF666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sz="800" dirty="0">
                  <a:solidFill>
                    <a:schemeClr val="lt1"/>
                  </a:solidFill>
                </a:rPr>
                <a:t>CPE</a:t>
              </a:r>
            </a:p>
          </p:txBody>
        </p:sp>
        <p:cxnSp>
          <p:nvCxnSpPr>
            <p:cNvPr id="11" name="Connecteur droit 10"/>
            <p:cNvCxnSpPr>
              <a:cxnSpLocks noChangeShapeType="1"/>
              <a:stCxn id="15" idx="3"/>
            </p:cNvCxnSpPr>
            <p:nvPr/>
          </p:nvCxnSpPr>
          <p:spPr bwMode="auto">
            <a:xfrm flipH="1">
              <a:off x="7164290" y="3728577"/>
              <a:ext cx="1833728" cy="1166914"/>
            </a:xfrm>
            <a:prstGeom prst="line">
              <a:avLst/>
            </a:prstGeom>
            <a:noFill/>
            <a:ln w="9525">
              <a:solidFill>
                <a:srgbClr val="FFCC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Connecteur droit 11"/>
            <p:cNvCxnSpPr>
              <a:cxnSpLocks noChangeShapeType="1"/>
              <a:stCxn id="18" idx="3"/>
            </p:cNvCxnSpPr>
            <p:nvPr/>
          </p:nvCxnSpPr>
          <p:spPr bwMode="auto">
            <a:xfrm flipH="1">
              <a:off x="7308706" y="5111487"/>
              <a:ext cx="1762076" cy="863345"/>
            </a:xfrm>
            <a:prstGeom prst="line">
              <a:avLst/>
            </a:prstGeom>
            <a:noFill/>
            <a:ln w="9525">
              <a:solidFill>
                <a:srgbClr val="FFCC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793029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80">
                                          <p:stCondLst>
                                            <p:cond delay="0"/>
                                          </p:stCondLst>
                                        </p:cTn>
                                        <p:tgtEl>
                                          <p:spTgt spid="20"/>
                                        </p:tgtEl>
                                      </p:cBhvr>
                                    </p:animEffect>
                                    <p:anim calcmode="lin" valueType="num">
                                      <p:cBhvr>
                                        <p:cTn id="2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8" dur="26">
                                          <p:stCondLst>
                                            <p:cond delay="650"/>
                                          </p:stCondLst>
                                        </p:cTn>
                                        <p:tgtEl>
                                          <p:spTgt spid="20"/>
                                        </p:tgtEl>
                                      </p:cBhvr>
                                      <p:to x="100000" y="60000"/>
                                    </p:animScale>
                                    <p:animScale>
                                      <p:cBhvr>
                                        <p:cTn id="29" dur="166" decel="50000">
                                          <p:stCondLst>
                                            <p:cond delay="676"/>
                                          </p:stCondLst>
                                        </p:cTn>
                                        <p:tgtEl>
                                          <p:spTgt spid="20"/>
                                        </p:tgtEl>
                                      </p:cBhvr>
                                      <p:to x="100000" y="100000"/>
                                    </p:animScale>
                                    <p:animScale>
                                      <p:cBhvr>
                                        <p:cTn id="30" dur="26">
                                          <p:stCondLst>
                                            <p:cond delay="1312"/>
                                          </p:stCondLst>
                                        </p:cTn>
                                        <p:tgtEl>
                                          <p:spTgt spid="20"/>
                                        </p:tgtEl>
                                      </p:cBhvr>
                                      <p:to x="100000" y="80000"/>
                                    </p:animScale>
                                    <p:animScale>
                                      <p:cBhvr>
                                        <p:cTn id="31" dur="166" decel="50000">
                                          <p:stCondLst>
                                            <p:cond delay="1338"/>
                                          </p:stCondLst>
                                        </p:cTn>
                                        <p:tgtEl>
                                          <p:spTgt spid="20"/>
                                        </p:tgtEl>
                                      </p:cBhvr>
                                      <p:to x="100000" y="100000"/>
                                    </p:animScale>
                                    <p:animScale>
                                      <p:cBhvr>
                                        <p:cTn id="32" dur="26">
                                          <p:stCondLst>
                                            <p:cond delay="1642"/>
                                          </p:stCondLst>
                                        </p:cTn>
                                        <p:tgtEl>
                                          <p:spTgt spid="20"/>
                                        </p:tgtEl>
                                      </p:cBhvr>
                                      <p:to x="100000" y="90000"/>
                                    </p:animScale>
                                    <p:animScale>
                                      <p:cBhvr>
                                        <p:cTn id="33" dur="166" decel="50000">
                                          <p:stCondLst>
                                            <p:cond delay="1668"/>
                                          </p:stCondLst>
                                        </p:cTn>
                                        <p:tgtEl>
                                          <p:spTgt spid="20"/>
                                        </p:tgtEl>
                                      </p:cBhvr>
                                      <p:to x="100000" y="100000"/>
                                    </p:animScale>
                                    <p:animScale>
                                      <p:cBhvr>
                                        <p:cTn id="34" dur="26">
                                          <p:stCondLst>
                                            <p:cond delay="1808"/>
                                          </p:stCondLst>
                                        </p:cTn>
                                        <p:tgtEl>
                                          <p:spTgt spid="20"/>
                                        </p:tgtEl>
                                      </p:cBhvr>
                                      <p:to x="100000" y="95000"/>
                                    </p:animScale>
                                    <p:animScale>
                                      <p:cBhvr>
                                        <p:cTn id="35"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7098400" y="743687"/>
            <a:ext cx="3311525" cy="712787"/>
          </a:xfrm>
          <a:prstGeom prst="rect">
            <a:avLst/>
          </a:prstGeom>
          <a:noFill/>
          <a:ln w="9525">
            <a:noFill/>
            <a:round/>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000" b="1" dirty="0">
                <a:solidFill>
                  <a:srgbClr val="184698"/>
                </a:solidFill>
              </a:rPr>
              <a:t>Les mémoires</a:t>
            </a:r>
          </a:p>
        </p:txBody>
      </p:sp>
      <p:sp>
        <p:nvSpPr>
          <p:cNvPr id="28675" name="Text Box 2"/>
          <p:cNvSpPr txBox="1">
            <a:spLocks noChangeArrowheads="1"/>
          </p:cNvSpPr>
          <p:nvPr/>
        </p:nvSpPr>
        <p:spPr bwMode="auto">
          <a:xfrm>
            <a:off x="6411582" y="1670107"/>
            <a:ext cx="3563937" cy="4403386"/>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b="1" dirty="0">
                <a:solidFill>
                  <a:srgbClr val="000000"/>
                </a:solidFill>
                <a:latin typeface="Verdana" pitchFamily="32" charset="0"/>
              </a:rPr>
              <a:t>Constat</a:t>
            </a:r>
            <a:r>
              <a:rPr lang="fr-FR" altLang="fr-FR" sz="2800" dirty="0">
                <a:solidFill>
                  <a:srgbClr val="000000"/>
                </a:solidFill>
                <a:latin typeface="Verdana" pitchFamily="32" charset="0"/>
              </a:rPr>
              <a:t> :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dirty="0">
                <a:solidFill>
                  <a:srgbClr val="000000"/>
                </a:solidFill>
                <a:latin typeface="Verdana" pitchFamily="32" charset="0"/>
              </a:rPr>
              <a:t>Le cerveau stocke des informations mais passe aussi  son temps à effacer des données.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800" dirty="0">
              <a:solidFill>
                <a:srgbClr val="000000"/>
              </a:solidFill>
              <a:latin typeface="Verdana"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b="1" i="1" dirty="0">
                <a:solidFill>
                  <a:srgbClr val="000000"/>
                </a:solidFill>
                <a:latin typeface="Verdana" pitchFamily="32" charset="0"/>
              </a:rPr>
              <a:t>Pourquoi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800" b="1" i="1" dirty="0">
              <a:solidFill>
                <a:srgbClr val="000000"/>
              </a:solidFill>
              <a:latin typeface="Verdana" pitchFamily="32" charset="0"/>
            </a:endParaRPr>
          </a:p>
        </p:txBody>
      </p:sp>
      <p:sp>
        <p:nvSpPr>
          <p:cNvPr id="28676" name="Text Box 3"/>
          <p:cNvSpPr txBox="1">
            <a:spLocks noChangeArrowheads="1"/>
          </p:cNvSpPr>
          <p:nvPr/>
        </p:nvSpPr>
        <p:spPr bwMode="auto">
          <a:xfrm>
            <a:off x="1524001" y="5461000"/>
            <a:ext cx="5832475" cy="833178"/>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i="1">
                <a:solidFill>
                  <a:srgbClr val="000000"/>
                </a:solidFill>
              </a:rPr>
              <a:t>Schéma général de l’organisation de la mémoire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i="1">
                <a:solidFill>
                  <a:srgbClr val="000000"/>
                </a:solidFill>
              </a:rPr>
              <a:t>(Le cerveau à tous les niveaux), selon le schéma séquentiel en trois étapes d’Atkinson et Shiffrin (1968)</a:t>
            </a:r>
          </a:p>
        </p:txBody>
      </p:sp>
      <p:pic>
        <p:nvPicPr>
          <p:cNvPr id="28677" name="Picture 4"/>
          <p:cNvPicPr>
            <a:picLocks noChangeAspect="1" noChangeArrowheads="1"/>
          </p:cNvPicPr>
          <p:nvPr/>
        </p:nvPicPr>
        <p:blipFill>
          <a:blip r:embed="rId3" cstate="print"/>
          <a:srcRect/>
          <a:stretch>
            <a:fillRect/>
          </a:stretch>
        </p:blipFill>
        <p:spPr bwMode="auto">
          <a:xfrm>
            <a:off x="1201004" y="743687"/>
            <a:ext cx="4418652" cy="4244182"/>
          </a:xfrm>
          <a:prstGeom prst="rect">
            <a:avLst/>
          </a:prstGeom>
          <a:noFill/>
          <a:ln w="9525">
            <a:noFill/>
            <a:round/>
            <a:headEnd/>
            <a:tailEnd/>
          </a:ln>
          <a:effectLst>
            <a:outerShdw dist="139498" dir="2700000" algn="ctr" rotWithShape="0">
              <a:srgbClr val="333333">
                <a:alpha val="65018"/>
              </a:srgbClr>
            </a:outerShdw>
          </a:effectLst>
        </p:spPr>
      </p:pic>
    </p:spTree>
    <p:extLst>
      <p:ext uri="{BB962C8B-B14F-4D97-AF65-F5344CB8AC3E}">
        <p14:creationId xmlns:p14="http://schemas.microsoft.com/office/powerpoint/2010/main" val="44839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992314" y="506650"/>
            <a:ext cx="8229600" cy="1143000"/>
          </a:xfrm>
          <a:prstGeom prst="rect">
            <a:avLst/>
          </a:prstGeom>
          <a:noFill/>
          <a:ln w="9525">
            <a:noFill/>
            <a:round/>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a:solidFill>
                  <a:srgbClr val="184698"/>
                </a:solidFill>
              </a:rPr>
              <a:t>FAIRE DES ALLERS / RETOURS RÉGULIERS POUR PERMETTRE LA MÉMORISATION (BRASSAGE PRÉSENT / PASSÉ)</a:t>
            </a:r>
            <a:br>
              <a:rPr lang="fr-FR" altLang="fr-FR" sz="2400" b="1">
                <a:solidFill>
                  <a:srgbClr val="184698"/>
                </a:solidFill>
              </a:rPr>
            </a:br>
            <a:endParaRPr lang="fr-FR" altLang="fr-FR" sz="2400" b="1">
              <a:solidFill>
                <a:srgbClr val="184698"/>
              </a:solidFill>
            </a:endParaRPr>
          </a:p>
        </p:txBody>
      </p:sp>
      <p:sp>
        <p:nvSpPr>
          <p:cNvPr id="19458" name="Text Box 2"/>
          <p:cNvSpPr txBox="1">
            <a:spLocks noChangeArrowheads="1"/>
          </p:cNvSpPr>
          <p:nvPr/>
        </p:nvSpPr>
        <p:spPr bwMode="auto">
          <a:xfrm>
            <a:off x="1992314" y="1979653"/>
            <a:ext cx="5356225" cy="4264025"/>
          </a:xfrm>
          <a:prstGeom prst="rect">
            <a:avLst/>
          </a:prstGeom>
          <a:noFill/>
          <a:ln w="9525">
            <a:noFill/>
            <a:round/>
            <a:headEnd/>
            <a:tailEnd/>
          </a:ln>
        </p:spPr>
        <p:txBody>
          <a:bodyPr lIns="90000" tIns="46800" rIns="90000" bIns="46800"/>
          <a:lstStyle/>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000000"/>
                </a:solidFill>
              </a:rPr>
              <a:t>Du côté des adultes</a:t>
            </a:r>
          </a:p>
          <a:p>
            <a:pPr>
              <a:spcBef>
                <a:spcPts val="50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Faire des pauses réflexives</a:t>
            </a:r>
          </a:p>
          <a:p>
            <a:pPr>
              <a:spcBef>
                <a:spcPts val="50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Faire des vrai / faux</a:t>
            </a:r>
          </a:p>
          <a:p>
            <a:pPr>
              <a:spcBef>
                <a:spcPts val="50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Proposer des supports visuels accrochés aux murs de la classe (posters, productions d’élèves)</a:t>
            </a:r>
          </a:p>
        </p:txBody>
      </p:sp>
      <p:sp>
        <p:nvSpPr>
          <p:cNvPr id="31748" name="Text Box 3"/>
          <p:cNvSpPr txBox="1">
            <a:spLocks noChangeArrowheads="1"/>
          </p:cNvSpPr>
          <p:nvPr/>
        </p:nvSpPr>
        <p:spPr bwMode="auto">
          <a:xfrm>
            <a:off x="1797050" y="6021389"/>
            <a:ext cx="6673856" cy="37151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i="1">
                <a:solidFill>
                  <a:srgbClr val="FFFFFF"/>
                </a:solidFill>
              </a:rPr>
              <a:t>http://www.negundosports.com/wp-content/uploads/2013/08/eleves-en-classe1.jpg</a:t>
            </a:r>
          </a:p>
        </p:txBody>
      </p:sp>
      <p:pic>
        <p:nvPicPr>
          <p:cNvPr id="31749" name="Picture 4"/>
          <p:cNvPicPr>
            <a:picLocks noChangeAspect="1" noChangeArrowheads="1"/>
          </p:cNvPicPr>
          <p:nvPr/>
        </p:nvPicPr>
        <p:blipFill>
          <a:blip r:embed="rId3" cstate="print"/>
          <a:srcRect/>
          <a:stretch>
            <a:fillRect/>
          </a:stretch>
        </p:blipFill>
        <p:spPr bwMode="auto">
          <a:xfrm>
            <a:off x="7686676" y="1427163"/>
            <a:ext cx="2620963" cy="6875462"/>
          </a:xfrm>
          <a:prstGeom prst="rect">
            <a:avLst/>
          </a:prstGeom>
          <a:noFill/>
          <a:ln w="9525">
            <a:noFill/>
            <a:round/>
            <a:headEnd/>
            <a:tailEnd/>
          </a:ln>
        </p:spPr>
      </p:pic>
    </p:spTree>
    <p:extLst>
      <p:ext uri="{BB962C8B-B14F-4D97-AF65-F5344CB8AC3E}">
        <p14:creationId xmlns:p14="http://schemas.microsoft.com/office/powerpoint/2010/main" val="39237700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animEffect transition="in" filter="fade">
                                      <p:cBhvr additive="repl">
                                        <p:cTn id="7" dur="5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9458">
                                            <p:txEl>
                                              <p:pRg st="1" end="1"/>
                                            </p:txEl>
                                          </p:spTgt>
                                        </p:tgtEl>
                                        <p:attrNameLst>
                                          <p:attrName>style.visibility</p:attrName>
                                        </p:attrNameLst>
                                      </p:cBhvr>
                                      <p:to>
                                        <p:strVal val="visible"/>
                                      </p:to>
                                    </p:set>
                                    <p:animEffect transition="in" filter="fade">
                                      <p:cBhvr additive="repl">
                                        <p:cTn id="12" dur="500"/>
                                        <p:tgtEl>
                                          <p:spTgt spid="194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9458">
                                            <p:txEl>
                                              <p:pRg st="2" end="2"/>
                                            </p:txEl>
                                          </p:spTgt>
                                        </p:tgtEl>
                                        <p:attrNameLst>
                                          <p:attrName>style.visibility</p:attrName>
                                        </p:attrNameLst>
                                      </p:cBhvr>
                                      <p:to>
                                        <p:strVal val="visible"/>
                                      </p:to>
                                    </p:set>
                                    <p:animEffect transition="in" filter="fade">
                                      <p:cBhvr additive="repl">
                                        <p:cTn id="17" dur="500"/>
                                        <p:tgtEl>
                                          <p:spTgt spid="194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19458">
                                            <p:txEl>
                                              <p:pRg st="3" end="3"/>
                                            </p:txEl>
                                          </p:spTgt>
                                        </p:tgtEl>
                                        <p:attrNameLst>
                                          <p:attrName>style.visibility</p:attrName>
                                        </p:attrNameLst>
                                      </p:cBhvr>
                                      <p:to>
                                        <p:strVal val="visible"/>
                                      </p:to>
                                    </p:set>
                                    <p:animEffect transition="in" filter="fade">
                                      <p:cBhvr additive="repl">
                                        <p:cTn id="22" dur="500"/>
                                        <p:tgtEl>
                                          <p:spTgt spid="19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937241" y="602186"/>
            <a:ext cx="8756650" cy="1152524"/>
          </a:xfrm>
          <a:prstGeom prst="rect">
            <a:avLst/>
          </a:prstGeom>
          <a:noFill/>
          <a:ln w="9525">
            <a:noFill/>
            <a:round/>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dirty="0">
                <a:solidFill>
                  <a:srgbClr val="184698"/>
                </a:solidFill>
              </a:rPr>
              <a:t>GARDER L’INFORMATION SUFFISAMMENT DANS LA MÉMOIRE DE TRAVAIL POUR QU’ELLE PASSE DANS LA MÉMOIRE À LONG TERME.</a:t>
            </a:r>
          </a:p>
        </p:txBody>
      </p:sp>
      <p:sp>
        <p:nvSpPr>
          <p:cNvPr id="21506" name="Text Box 2"/>
          <p:cNvSpPr txBox="1">
            <a:spLocks noChangeArrowheads="1"/>
          </p:cNvSpPr>
          <p:nvPr/>
        </p:nvSpPr>
        <p:spPr bwMode="auto">
          <a:xfrm>
            <a:off x="1992314" y="1916113"/>
            <a:ext cx="5616575" cy="3097212"/>
          </a:xfrm>
          <a:prstGeom prst="rect">
            <a:avLst/>
          </a:prstGeom>
          <a:noFill/>
          <a:ln w="9525">
            <a:noFill/>
            <a:round/>
            <a:headEnd/>
            <a:tailEnd/>
          </a:ln>
        </p:spPr>
        <p:txBody>
          <a:bodyPr lIns="90000" tIns="46800" rIns="90000" bIns="46800"/>
          <a:lstStyle/>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000000"/>
                </a:solidFill>
              </a:rPr>
              <a:t>Du côté des adultes</a:t>
            </a:r>
          </a:p>
          <a:p>
            <a:pPr>
              <a:spcBef>
                <a:spcPts val="50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Toujours prévenir quand la mémoire de travail doit mémoriser</a:t>
            </a:r>
          </a:p>
          <a:p>
            <a:pPr>
              <a:spcBef>
                <a:spcPts val="50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Faire des regroupements par dénomination</a:t>
            </a:r>
          </a:p>
          <a:p>
            <a:pPr>
              <a:spcBef>
                <a:spcPts val="50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Faire réaliser des cartes mentales</a:t>
            </a:r>
          </a:p>
          <a:p>
            <a:pPr>
              <a:spcBef>
                <a:spcPts val="50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Faire concevoir des fiches de révision « allégées » (en mots, présentation, …) sur un format paysage de taille A4</a:t>
            </a:r>
          </a:p>
        </p:txBody>
      </p:sp>
      <p:pic>
        <p:nvPicPr>
          <p:cNvPr id="33796" name="Picture 3"/>
          <p:cNvPicPr>
            <a:picLocks noChangeAspect="1" noChangeArrowheads="1"/>
          </p:cNvPicPr>
          <p:nvPr/>
        </p:nvPicPr>
        <p:blipFill>
          <a:blip r:embed="rId3" cstate="print"/>
          <a:srcRect/>
          <a:stretch>
            <a:fillRect/>
          </a:stretch>
        </p:blipFill>
        <p:spPr bwMode="auto">
          <a:xfrm>
            <a:off x="7686676" y="1427163"/>
            <a:ext cx="2620963" cy="6875462"/>
          </a:xfrm>
          <a:prstGeom prst="rect">
            <a:avLst/>
          </a:prstGeom>
          <a:noFill/>
          <a:ln w="9525">
            <a:noFill/>
            <a:round/>
            <a:headEnd/>
            <a:tailEnd/>
          </a:ln>
        </p:spPr>
      </p:pic>
      <p:sp>
        <p:nvSpPr>
          <p:cNvPr id="33797" name="Text Box 4"/>
          <p:cNvSpPr txBox="1">
            <a:spLocks noChangeArrowheads="1"/>
          </p:cNvSpPr>
          <p:nvPr/>
        </p:nvSpPr>
        <p:spPr bwMode="auto">
          <a:xfrm>
            <a:off x="1797050" y="6021389"/>
            <a:ext cx="6673856" cy="37151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i="1">
                <a:solidFill>
                  <a:srgbClr val="FFFFFF"/>
                </a:solidFill>
              </a:rPr>
              <a:t>http://www.negundosports.com/wp-content/uploads/2013/08/eleves-en-classe1.jpg</a:t>
            </a:r>
          </a:p>
        </p:txBody>
      </p:sp>
    </p:spTree>
    <p:extLst>
      <p:ext uri="{BB962C8B-B14F-4D97-AF65-F5344CB8AC3E}">
        <p14:creationId xmlns:p14="http://schemas.microsoft.com/office/powerpoint/2010/main" val="21397121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1506">
                                            <p:txEl>
                                              <p:pRg st="0" end="0"/>
                                            </p:txEl>
                                          </p:spTgt>
                                        </p:tgtEl>
                                        <p:attrNameLst>
                                          <p:attrName>style.visibility</p:attrName>
                                        </p:attrNameLst>
                                      </p:cBhvr>
                                      <p:to>
                                        <p:strVal val="visible"/>
                                      </p:to>
                                    </p:set>
                                    <p:animEffect transition="in" filter="fade">
                                      <p:cBhvr additive="repl">
                                        <p:cTn id="7" dur="5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1506">
                                            <p:txEl>
                                              <p:pRg st="1" end="1"/>
                                            </p:txEl>
                                          </p:spTgt>
                                        </p:tgtEl>
                                        <p:attrNameLst>
                                          <p:attrName>style.visibility</p:attrName>
                                        </p:attrNameLst>
                                      </p:cBhvr>
                                      <p:to>
                                        <p:strVal val="visible"/>
                                      </p:to>
                                    </p:set>
                                    <p:animEffect transition="in" filter="fade">
                                      <p:cBhvr additive="repl">
                                        <p:cTn id="12" dur="500"/>
                                        <p:tgtEl>
                                          <p:spTgt spid="2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21506">
                                            <p:txEl>
                                              <p:pRg st="2" end="2"/>
                                            </p:txEl>
                                          </p:spTgt>
                                        </p:tgtEl>
                                        <p:attrNameLst>
                                          <p:attrName>style.visibility</p:attrName>
                                        </p:attrNameLst>
                                      </p:cBhvr>
                                      <p:to>
                                        <p:strVal val="visible"/>
                                      </p:to>
                                    </p:set>
                                    <p:animEffect transition="in" filter="fade">
                                      <p:cBhvr additive="repl">
                                        <p:cTn id="17" dur="500"/>
                                        <p:tgtEl>
                                          <p:spTgt spid="21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21506">
                                            <p:txEl>
                                              <p:pRg st="3" end="3"/>
                                            </p:txEl>
                                          </p:spTgt>
                                        </p:tgtEl>
                                        <p:attrNameLst>
                                          <p:attrName>style.visibility</p:attrName>
                                        </p:attrNameLst>
                                      </p:cBhvr>
                                      <p:to>
                                        <p:strVal val="visible"/>
                                      </p:to>
                                    </p:set>
                                    <p:animEffect transition="in" filter="fade">
                                      <p:cBhvr additive="repl">
                                        <p:cTn id="22" dur="500"/>
                                        <p:tgtEl>
                                          <p:spTgt spid="215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21506">
                                            <p:txEl>
                                              <p:pRg st="4" end="4"/>
                                            </p:txEl>
                                          </p:spTgt>
                                        </p:tgtEl>
                                        <p:attrNameLst>
                                          <p:attrName>style.visibility</p:attrName>
                                        </p:attrNameLst>
                                      </p:cBhvr>
                                      <p:to>
                                        <p:strVal val="visible"/>
                                      </p:to>
                                    </p:set>
                                    <p:animEffect transition="in" filter="fade">
                                      <p:cBhvr additive="repl">
                                        <p:cTn id="27" dur="500"/>
                                        <p:tgtEl>
                                          <p:spTgt spid="215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Image 1"/>
          <p:cNvPicPr>
            <a:picLocks noChangeAspect="1" noChangeArrowheads="1"/>
          </p:cNvPicPr>
          <p:nvPr/>
        </p:nvPicPr>
        <p:blipFill>
          <a:blip r:embed="rId3" cstate="print"/>
          <a:srcRect/>
          <a:stretch>
            <a:fillRect/>
          </a:stretch>
        </p:blipFill>
        <p:spPr bwMode="auto">
          <a:xfrm>
            <a:off x="2497541" y="887104"/>
            <a:ext cx="7393420" cy="5545068"/>
          </a:xfrm>
          <a:prstGeom prst="rect">
            <a:avLst/>
          </a:prstGeom>
          <a:noFill/>
          <a:ln w="9525">
            <a:noFill/>
            <a:miter lim="800000"/>
            <a:headEnd/>
            <a:tailEnd/>
          </a:ln>
        </p:spPr>
      </p:pic>
    </p:spTree>
    <p:extLst>
      <p:ext uri="{BB962C8B-B14F-4D97-AF65-F5344CB8AC3E}">
        <p14:creationId xmlns:p14="http://schemas.microsoft.com/office/powerpoint/2010/main" val="13090963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p:cNvPicPr>
            <a:picLocks noChangeAspect="1" noChangeArrowheads="1"/>
          </p:cNvPicPr>
          <p:nvPr/>
        </p:nvPicPr>
        <p:blipFill>
          <a:blip r:embed="rId3" cstate="print"/>
          <a:srcRect/>
          <a:stretch>
            <a:fillRect/>
          </a:stretch>
        </p:blipFill>
        <p:spPr bwMode="auto">
          <a:xfrm>
            <a:off x="1775521" y="1196752"/>
            <a:ext cx="8536221" cy="4896544"/>
          </a:xfrm>
          <a:prstGeom prst="rect">
            <a:avLst/>
          </a:prstGeom>
          <a:noFill/>
          <a:ln w="9525">
            <a:noFill/>
            <a:miter lim="800000"/>
            <a:headEnd/>
            <a:tailEnd/>
          </a:ln>
        </p:spPr>
      </p:pic>
    </p:spTree>
    <p:extLst>
      <p:ext uri="{BB962C8B-B14F-4D97-AF65-F5344CB8AC3E}">
        <p14:creationId xmlns:p14="http://schemas.microsoft.com/office/powerpoint/2010/main" val="36234120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cstate="print"/>
          <a:srcRect/>
          <a:stretch>
            <a:fillRect/>
          </a:stretch>
        </p:blipFill>
        <p:spPr bwMode="auto">
          <a:xfrm>
            <a:off x="2101755" y="1024696"/>
            <a:ext cx="7952096" cy="5145393"/>
          </a:xfrm>
          <a:prstGeom prst="rect">
            <a:avLst/>
          </a:prstGeom>
          <a:noFill/>
          <a:ln w="9525">
            <a:noFill/>
            <a:round/>
            <a:headEnd/>
            <a:tailEnd/>
          </a:ln>
        </p:spPr>
      </p:pic>
      <p:sp>
        <p:nvSpPr>
          <p:cNvPr id="35843" name="Text Box 2"/>
          <p:cNvSpPr txBox="1">
            <a:spLocks noChangeArrowheads="1"/>
          </p:cNvSpPr>
          <p:nvPr/>
        </p:nvSpPr>
        <p:spPr bwMode="auto">
          <a:xfrm>
            <a:off x="3143250" y="6381751"/>
            <a:ext cx="3953816" cy="371513"/>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i="1">
                <a:solidFill>
                  <a:srgbClr val="FFFFFF"/>
                </a:solidFill>
              </a:rPr>
              <a:t>Image extraite d’une présentation d’Eric Gaspar.</a:t>
            </a:r>
          </a:p>
        </p:txBody>
      </p:sp>
    </p:spTree>
    <p:extLst>
      <p:ext uri="{BB962C8B-B14F-4D97-AF65-F5344CB8AC3E}">
        <p14:creationId xmlns:p14="http://schemas.microsoft.com/office/powerpoint/2010/main" val="29158792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Travaux </a:t>
            </a:r>
            <a:r>
              <a:rPr lang="fr-FR" b="1" dirty="0" err="1">
                <a:effectLst>
                  <a:outerShdw blurRad="38100" dist="38100" dir="2700000" algn="tl">
                    <a:srgbClr val="000000">
                      <a:alpha val="43137"/>
                    </a:srgbClr>
                  </a:outerShdw>
                </a:effectLst>
              </a:rPr>
              <a:t>d’Eric</a:t>
            </a:r>
            <a:r>
              <a:rPr lang="fr-FR" b="1" dirty="0">
                <a:effectLst>
                  <a:outerShdw blurRad="38100" dist="38100" dir="2700000" algn="tl">
                    <a:srgbClr val="000000">
                      <a:alpha val="43137"/>
                    </a:srgbClr>
                  </a:outerShdw>
                </a:effectLst>
              </a:rPr>
              <a:t> Gaspard</a:t>
            </a:r>
          </a:p>
        </p:txBody>
      </p:sp>
      <p:sp>
        <p:nvSpPr>
          <p:cNvPr id="3" name="Espace réservé du contenu 2"/>
          <p:cNvSpPr>
            <a:spLocks noGrp="1"/>
          </p:cNvSpPr>
          <p:nvPr>
            <p:ph idx="1"/>
          </p:nvPr>
        </p:nvSpPr>
        <p:spPr/>
        <p:txBody>
          <a:bodyPr>
            <a:normAutofit fontScale="62500" lnSpcReduction="20000"/>
          </a:bodyPr>
          <a:lstStyle/>
          <a:p>
            <a:r>
              <a:rPr lang="fr-FR" dirty="0">
                <a:hlinkClick r:id="rId3"/>
              </a:rPr>
              <a:t>https://youtu.be/aOcpR8K0VRs</a:t>
            </a:r>
            <a:endParaRPr lang="fr-FR" dirty="0"/>
          </a:p>
          <a:p>
            <a:pPr lvl="1"/>
            <a:r>
              <a:rPr lang="fr-FR" sz="1800" dirty="0"/>
              <a:t>Plasticité du cerveau: : connexion, déconnexion: 15,28 mn- 19,10mn</a:t>
            </a:r>
          </a:p>
          <a:p>
            <a:pPr lvl="1"/>
            <a:r>
              <a:rPr lang="fr-FR" sz="1800" dirty="0"/>
              <a:t> Mémoire de travail et à long terme avec construction des faux souvenirs: 19,22m – 25n</a:t>
            </a:r>
          </a:p>
          <a:p>
            <a:pPr lvl="1"/>
            <a:r>
              <a:rPr lang="fr-FR" sz="1800" dirty="0"/>
              <a:t> A/R mémoire court et long terme: 29,43mn - 33,14mn</a:t>
            </a:r>
          </a:p>
          <a:p>
            <a:pPr lvl="1"/>
            <a:r>
              <a:rPr lang="fr-FR" sz="1800" dirty="0"/>
              <a:t> Effacement des données pour la mémoire de travail, tri de l’utile et de l’inutile: 33,14 mn– 34,45mn</a:t>
            </a:r>
          </a:p>
          <a:p>
            <a:pPr lvl="1"/>
            <a:r>
              <a:rPr lang="fr-FR" sz="1800" dirty="0"/>
              <a:t> La mémoire de travail efface ce qu’elle pense ne pas être important 39,52mn – 43,10mn</a:t>
            </a:r>
          </a:p>
          <a:p>
            <a:pPr lvl="1"/>
            <a:r>
              <a:rPr lang="fr-FR" sz="1800" dirty="0"/>
              <a:t>La mémoire de travail efface aussi si il y a trop de données  43,10mn _45,25 mn</a:t>
            </a:r>
          </a:p>
          <a:p>
            <a:pPr lvl="1"/>
            <a:r>
              <a:rPr lang="fr-FR" dirty="0"/>
              <a:t>La mémoire garde ce qu’elle a vue plusieurs fois (courbe de temps entre la MCT et celle à LT) </a:t>
            </a:r>
            <a:r>
              <a:rPr lang="fr-FR" dirty="0">
                <a:hlinkClick r:id="rId4" action="ppaction://hlinkfile"/>
              </a:rPr>
              <a:t>diaporama processus de mémorisation, M. Chevalier</a:t>
            </a:r>
            <a:r>
              <a:rPr lang="fr-FR" dirty="0"/>
              <a:t>  histoire du chat: 1h19</a:t>
            </a:r>
          </a:p>
          <a:p>
            <a:pPr lvl="1"/>
            <a:r>
              <a:rPr lang="fr-FR" dirty="0"/>
              <a:t>Les trois cerveaux et leur influence sur les apprentissages 1h39</a:t>
            </a:r>
            <a:endParaRPr lang="fr-FR" sz="1800" dirty="0"/>
          </a:p>
          <a:p>
            <a:pPr lvl="1"/>
            <a:r>
              <a:rPr lang="fr-FR" sz="1800" dirty="0">
                <a:hlinkClick r:id="rId5"/>
              </a:rPr>
              <a:t>https://youtu.be/57hotR9avvc</a:t>
            </a:r>
            <a:r>
              <a:rPr lang="fr-FR" sz="1800" dirty="0"/>
              <a:t>    Les 3 cerveaux</a:t>
            </a:r>
          </a:p>
          <a:p>
            <a:pPr lvl="1"/>
            <a:r>
              <a:rPr lang="fr-FR" sz="1800" dirty="0"/>
              <a:t>Les cartes mentales et </a:t>
            </a:r>
            <a:r>
              <a:rPr lang="fr-FR" sz="1800" dirty="0" err="1"/>
              <a:t>skethnotes</a:t>
            </a:r>
            <a:r>
              <a:rPr lang="fr-FR" sz="1800" dirty="0"/>
              <a:t>: 1h05 /1h14</a:t>
            </a:r>
          </a:p>
          <a:p>
            <a:pPr lvl="1">
              <a:buNone/>
            </a:pPr>
            <a:endParaRPr lang="fr-FR" sz="1800" dirty="0"/>
          </a:p>
          <a:p>
            <a:pPr lvl="1"/>
            <a:endParaRPr lang="fr-FR" sz="1800" dirty="0"/>
          </a:p>
          <a:p>
            <a:pPr lvl="1"/>
            <a:endParaRPr lang="fr-FR" dirty="0"/>
          </a:p>
        </p:txBody>
      </p:sp>
    </p:spTree>
    <p:extLst>
      <p:ext uri="{BB962C8B-B14F-4D97-AF65-F5344CB8AC3E}">
        <p14:creationId xmlns:p14="http://schemas.microsoft.com/office/powerpoint/2010/main" val="8643588"/>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a:ln>
            <a:solidFill>
              <a:schemeClr val="bg1"/>
            </a:solidFill>
          </a:ln>
        </p:spPr>
        <p:txBody>
          <a:bodyPr>
            <a:normAutofit fontScale="90000"/>
          </a:bodyPr>
          <a:lstStyle/>
          <a:p>
            <a:pPr algn="ctr"/>
            <a:r>
              <a:rPr lang="fr-FR" b="1" dirty="0">
                <a:solidFill>
                  <a:schemeClr val="tx1"/>
                </a:solidFill>
              </a:rPr>
              <a:t>Socle, EMC, EPI et AP: une légitimité pédagogique pour le CPE</a:t>
            </a:r>
          </a:p>
        </p:txBody>
      </p:sp>
      <p:sp>
        <p:nvSpPr>
          <p:cNvPr id="3" name="Espace réservé du contenu 2"/>
          <p:cNvSpPr>
            <a:spLocks noGrp="1"/>
          </p:cNvSpPr>
          <p:nvPr>
            <p:ph idx="1"/>
          </p:nvPr>
        </p:nvSpPr>
        <p:spPr/>
        <p:txBody>
          <a:bodyPr>
            <a:normAutofit fontScale="92500"/>
          </a:bodyPr>
          <a:lstStyle/>
          <a:p>
            <a:r>
              <a:rPr lang="fr-FR" dirty="0"/>
              <a:t>Le socle a déjà légitimé notre action professionnelle. Ces nouveaux dispositifs renforcent cette légitimité</a:t>
            </a:r>
          </a:p>
          <a:p>
            <a:r>
              <a:rPr lang="fr-FR" dirty="0"/>
              <a:t>Le CPE participe à la mise en place des différents parcours des élèves</a:t>
            </a:r>
          </a:p>
          <a:p>
            <a:r>
              <a:rPr lang="fr-FR" dirty="0"/>
              <a:t>On lie savoirs, savoir-être et savoir-faire par une approche pédagogique transversale</a:t>
            </a:r>
          </a:p>
          <a:p>
            <a:r>
              <a:rPr lang="fr-FR" dirty="0"/>
              <a:t>On crée des liens de confiance avec les élèves</a:t>
            </a:r>
          </a:p>
          <a:p>
            <a:r>
              <a:rPr lang="fr-FR" dirty="0"/>
              <a:t>On travaille à faire progresser tous les élèves</a:t>
            </a:r>
          </a:p>
          <a:p>
            <a:r>
              <a:rPr lang="fr-FR" dirty="0"/>
              <a:t>On donne du sens aux apprentissages en stimulant la motivation intrinsèque</a:t>
            </a:r>
          </a:p>
          <a:p>
            <a:endParaRPr lang="fr-FR" dirty="0"/>
          </a:p>
          <a:p>
            <a:pPr>
              <a:buNone/>
            </a:pPr>
            <a:endParaRPr lang="fr-FR" dirty="0"/>
          </a:p>
        </p:txBody>
      </p:sp>
    </p:spTree>
    <p:extLst>
      <p:ext uri="{BB962C8B-B14F-4D97-AF65-F5344CB8AC3E}">
        <p14:creationId xmlns:p14="http://schemas.microsoft.com/office/powerpoint/2010/main" val="25055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1"/>
                </a:solidFill>
              </a:rPr>
              <a:t>EMC, EPI et AP: Des bénéfices pour les élèves</a:t>
            </a:r>
            <a:endParaRPr lang="fr-FR" dirty="0"/>
          </a:p>
        </p:txBody>
      </p:sp>
      <p:sp>
        <p:nvSpPr>
          <p:cNvPr id="3" name="Espace réservé du contenu 2"/>
          <p:cNvSpPr>
            <a:spLocks noGrp="1"/>
          </p:cNvSpPr>
          <p:nvPr>
            <p:ph idx="1"/>
          </p:nvPr>
        </p:nvSpPr>
        <p:spPr/>
        <p:txBody>
          <a:bodyPr/>
          <a:lstStyle/>
          <a:p>
            <a:r>
              <a:rPr lang="fr-FR" dirty="0"/>
              <a:t>Mieux se connaître , renforcer l’estime de soi</a:t>
            </a:r>
          </a:p>
          <a:p>
            <a:r>
              <a:rPr lang="fr-FR" dirty="0"/>
              <a:t>Développer des compétences</a:t>
            </a:r>
          </a:p>
          <a:p>
            <a:r>
              <a:rPr lang="fr-FR" dirty="0"/>
              <a:t>S’organiser, acquérir une méthodologie pour être autonome</a:t>
            </a:r>
          </a:p>
          <a:p>
            <a:r>
              <a:rPr lang="fr-FR" dirty="0"/>
              <a:t>Prendre conscience de ses marges de progrès</a:t>
            </a:r>
          </a:p>
          <a:p>
            <a:r>
              <a:rPr lang="fr-FR" dirty="0"/>
              <a:t>Développer l’esprit critique et l’autonomie</a:t>
            </a:r>
          </a:p>
          <a:p>
            <a:r>
              <a:rPr lang="fr-FR" dirty="0"/>
              <a:t>Développer les valeurs civiques et sociales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2">
              <a:lumMod val="75000"/>
            </a:schemeClr>
          </a:solidFill>
          <a:ln>
            <a:solidFill>
              <a:schemeClr val="accent5">
                <a:lumMod val="60000"/>
                <a:lumOff val="40000"/>
              </a:schemeClr>
            </a:solidFill>
          </a:ln>
        </p:spPr>
        <p:txBody>
          <a:bodyPr>
            <a:normAutofit/>
          </a:bodyPr>
          <a:lstStyle/>
          <a:p>
            <a:r>
              <a:rPr lang="fr-FR" b="1" dirty="0">
                <a:effectLst>
                  <a:outerShdw blurRad="38100" dist="38100" dir="2700000" algn="tl">
                    <a:srgbClr val="000000">
                      <a:alpha val="43137"/>
                    </a:srgbClr>
                  </a:outerShdw>
                </a:effectLst>
              </a:rPr>
              <a:t>Des conséquences sur l’évaluation</a:t>
            </a:r>
          </a:p>
        </p:txBody>
      </p:sp>
      <p:sp>
        <p:nvSpPr>
          <p:cNvPr id="3" name="Espace réservé du contenu 2"/>
          <p:cNvSpPr>
            <a:spLocks noGrp="1"/>
          </p:cNvSpPr>
          <p:nvPr>
            <p:ph idx="1"/>
          </p:nvPr>
        </p:nvSpPr>
        <p:spPr/>
        <p:txBody>
          <a:bodyPr/>
          <a:lstStyle/>
          <a:p>
            <a:endParaRPr lang="fr-FR" dirty="0"/>
          </a:p>
          <a:p>
            <a:endParaRPr lang="fr-FR" dirty="0"/>
          </a:p>
          <a:p>
            <a:pPr algn="ctr"/>
            <a:r>
              <a:rPr lang="fr-FR" dirty="0"/>
              <a:t> Nouveau Livret</a:t>
            </a:r>
          </a:p>
          <a:p>
            <a:pPr algn="ctr"/>
            <a:r>
              <a:rPr lang="fr-FR" dirty="0"/>
              <a:t> Evaluation des degrés de maîtrise</a:t>
            </a:r>
          </a:p>
        </p:txBody>
      </p:sp>
    </p:spTree>
    <p:extLst>
      <p:ext uri="{BB962C8B-B14F-4D97-AF65-F5344CB8AC3E}">
        <p14:creationId xmlns:p14="http://schemas.microsoft.com/office/powerpoint/2010/main" val="34912330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40259"/>
            <a:ext cx="9601196" cy="1716673"/>
          </a:xfrm>
        </p:spPr>
        <p:txBody>
          <a:bodyPr>
            <a:noAutofit/>
          </a:bodyPr>
          <a:lstStyle/>
          <a:p>
            <a:r>
              <a:rPr lang="fr-FR" sz="3200" b="1" dirty="0">
                <a:effectLst>
                  <a:outerShdw blurRad="38100" dist="38100" dir="2700000" algn="tl">
                    <a:srgbClr val="000000">
                      <a:alpha val="43137"/>
                    </a:srgbClr>
                  </a:outerShdw>
                </a:effectLst>
              </a:rPr>
              <a:t>Le premier levier pédagogique de cette réforme: le nouveau socle commun de connaissances de compétences et de culture</a:t>
            </a:r>
            <a:br>
              <a:rPr lang="fr-FR" sz="3200" b="1" dirty="0">
                <a:effectLst>
                  <a:outerShdw blurRad="38100" dist="38100" dir="2700000" algn="tl">
                    <a:srgbClr val="000000">
                      <a:alpha val="43137"/>
                    </a:srgbClr>
                  </a:outerShdw>
                </a:effectLst>
              </a:rPr>
            </a:br>
            <a:endParaRPr lang="fr-FR" sz="3200" dirty="0"/>
          </a:p>
        </p:txBody>
      </p:sp>
      <p:sp>
        <p:nvSpPr>
          <p:cNvPr id="3" name="Espace réservé du contenu 2"/>
          <p:cNvSpPr>
            <a:spLocks noGrp="1"/>
          </p:cNvSpPr>
          <p:nvPr>
            <p:ph idx="1"/>
          </p:nvPr>
        </p:nvSpPr>
        <p:spPr/>
        <p:txBody>
          <a:bodyPr>
            <a:normAutofit fontScale="77500" lnSpcReduction="20000"/>
          </a:bodyPr>
          <a:lstStyle/>
          <a:p>
            <a:r>
              <a:rPr lang="fr-FR" dirty="0">
                <a:hlinkClick r:id="rId3" action="ppaction://hlinkfile"/>
              </a:rPr>
              <a:t>C:\Users\Stéphanie\Desktop\socle commun de connaissances.docx</a:t>
            </a:r>
            <a:endParaRPr lang="fr-FR" dirty="0"/>
          </a:p>
          <a:p>
            <a:r>
              <a:rPr lang="fr-FR" dirty="0"/>
              <a:t>Evolution du socle commun de connaissances et de compétences en socle commun de connaissances, de compétences et de </a:t>
            </a:r>
            <a:r>
              <a:rPr lang="fr-FR" b="1" dirty="0">
                <a:solidFill>
                  <a:schemeClr val="accent3">
                    <a:lumMod val="75000"/>
                  </a:schemeClr>
                </a:solidFill>
              </a:rPr>
              <a:t>cultures</a:t>
            </a:r>
          </a:p>
          <a:p>
            <a:pPr marL="171450" indent="-171450">
              <a:buFont typeface="Arial" panose="020B0604020202020204" pitchFamily="34" charset="0"/>
              <a:buChar char="•"/>
            </a:pPr>
            <a:r>
              <a:rPr lang="fr-FR" dirty="0"/>
              <a:t> </a:t>
            </a:r>
            <a:r>
              <a:rPr lang="fr-FR" b="1" dirty="0">
                <a:solidFill>
                  <a:schemeClr val="accent3">
                    <a:lumMod val="75000"/>
                  </a:schemeClr>
                </a:solidFill>
              </a:rPr>
              <a:t>On passe de 7 compétences en 5 domaines </a:t>
            </a:r>
          </a:p>
          <a:p>
            <a:pPr marL="171450" indent="-171450" algn="ctr">
              <a:buFont typeface="Arial" panose="020B0604020202020204" pitchFamily="34" charset="0"/>
              <a:buChar char="•"/>
            </a:pPr>
            <a:r>
              <a:rPr lang="fr-FR" dirty="0"/>
              <a:t>Les langages pour penser et communiquer</a:t>
            </a:r>
          </a:p>
          <a:p>
            <a:pPr marL="171450" indent="-171450" algn="ctr">
              <a:buFont typeface="Arial" panose="020B0604020202020204" pitchFamily="34" charset="0"/>
              <a:buChar char="•"/>
            </a:pPr>
            <a:r>
              <a:rPr lang="fr-FR" dirty="0"/>
              <a:t> Les méthodes et outils pour apprendre</a:t>
            </a:r>
          </a:p>
          <a:p>
            <a:pPr marL="171450" indent="-171450" algn="ctr">
              <a:buFont typeface="Arial" panose="020B0604020202020204" pitchFamily="34" charset="0"/>
              <a:buChar char="•"/>
            </a:pPr>
            <a:r>
              <a:rPr lang="fr-FR" dirty="0"/>
              <a:t> La formation de la personne et du citoyen</a:t>
            </a:r>
          </a:p>
          <a:p>
            <a:pPr marL="171450" indent="-171450" algn="ctr">
              <a:buFont typeface="Arial" panose="020B0604020202020204" pitchFamily="34" charset="0"/>
              <a:buChar char="•"/>
            </a:pPr>
            <a:r>
              <a:rPr lang="fr-FR" dirty="0"/>
              <a:t> les systèmes naturels et les systèmes techniques</a:t>
            </a:r>
          </a:p>
          <a:p>
            <a:pPr marL="171450" indent="-171450" algn="ctr">
              <a:buFont typeface="Arial" panose="020B0604020202020204" pitchFamily="34" charset="0"/>
              <a:buChar char="•"/>
            </a:pPr>
            <a:r>
              <a:rPr lang="fr-FR" dirty="0"/>
              <a:t> Les représentations du monde et l’activité humaine</a:t>
            </a:r>
          </a:p>
          <a:p>
            <a:endParaRPr lang="fr-FR" dirty="0"/>
          </a:p>
        </p:txBody>
      </p:sp>
    </p:spTree>
    <p:extLst>
      <p:ext uri="{BB962C8B-B14F-4D97-AF65-F5344CB8AC3E}">
        <p14:creationId xmlns:p14="http://schemas.microsoft.com/office/powerpoint/2010/main" val="6678816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609600" y="203201"/>
            <a:ext cx="10972800" cy="777875"/>
          </a:xfrm>
          <a:prstGeom prst="rect">
            <a:avLst/>
          </a:prstGeom>
          <a:noFill/>
          <a:ln w="9525">
            <a:noFill/>
            <a:round/>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3600" b="1">
                <a:solidFill>
                  <a:srgbClr val="FF0000"/>
                </a:solidFill>
              </a:rPr>
              <a:t>Évaluation : Fin du cycle 3</a:t>
            </a:r>
          </a:p>
        </p:txBody>
      </p:sp>
      <p:sp>
        <p:nvSpPr>
          <p:cNvPr id="5122" name="Rectangle 2"/>
          <p:cNvSpPr>
            <a:spLocks noChangeArrowheads="1"/>
          </p:cNvSpPr>
          <p:nvPr/>
        </p:nvSpPr>
        <p:spPr bwMode="auto">
          <a:xfrm>
            <a:off x="5615518" y="809626"/>
            <a:ext cx="6625167" cy="1017844"/>
          </a:xfrm>
          <a:prstGeom prst="rect">
            <a:avLst/>
          </a:prstGeom>
          <a:noFill/>
          <a:ln w="9525">
            <a:noFill/>
            <a:round/>
            <a:headEnd/>
            <a:tailEnd/>
          </a:ln>
        </p:spPr>
        <p:txBody>
          <a:bodyPr lIns="90000" tIns="46800" rIns="90000" bIns="46800">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000">
                <a:solidFill>
                  <a:srgbClr val="000000"/>
                </a:solidFill>
              </a:rPr>
              <a:t>Une fiche dressant un bilan global sur les 8 champs d’apprentissage du socle</a:t>
            </a:r>
            <a:br>
              <a:rPr lang="fr-FR" altLang="fr-FR" sz="2000">
                <a:solidFill>
                  <a:srgbClr val="000000"/>
                </a:solidFill>
              </a:rPr>
            </a:br>
            <a:r>
              <a:rPr lang="fr-FR" altLang="fr-FR" sz="2000">
                <a:solidFill>
                  <a:srgbClr val="000000"/>
                </a:solidFill>
              </a:rPr>
              <a:t>clôturera le cycle 3 (dernier trimestre de la classe de 6</a:t>
            </a:r>
            <a:r>
              <a:rPr lang="fr-FR" altLang="fr-FR" sz="2000" baseline="30000">
                <a:solidFill>
                  <a:srgbClr val="000000"/>
                </a:solidFill>
              </a:rPr>
              <a:t>e</a:t>
            </a:r>
            <a:r>
              <a:rPr lang="fr-FR" altLang="fr-FR" sz="2000">
                <a:solidFill>
                  <a:srgbClr val="000000"/>
                </a:solidFill>
              </a:rPr>
              <a:t>).</a:t>
            </a:r>
          </a:p>
        </p:txBody>
      </p:sp>
      <p:pic>
        <p:nvPicPr>
          <p:cNvPr id="38916" name="Picture 3"/>
          <p:cNvPicPr>
            <a:picLocks noChangeAspect="1" noChangeArrowheads="1"/>
          </p:cNvPicPr>
          <p:nvPr/>
        </p:nvPicPr>
        <p:blipFill>
          <a:blip r:embed="rId3" cstate="print"/>
          <a:srcRect/>
          <a:stretch>
            <a:fillRect/>
          </a:stretch>
        </p:blipFill>
        <p:spPr bwMode="auto">
          <a:xfrm>
            <a:off x="143934" y="1052514"/>
            <a:ext cx="5187951" cy="5545137"/>
          </a:xfrm>
          <a:prstGeom prst="rect">
            <a:avLst/>
          </a:prstGeom>
          <a:noFill/>
          <a:ln w="9525">
            <a:noFill/>
            <a:round/>
            <a:headEnd/>
            <a:tailEnd/>
          </a:ln>
          <a:effectLst>
            <a:outerShdw dist="139498" dir="2700000" algn="ctr" rotWithShape="0">
              <a:srgbClr val="333333">
                <a:alpha val="65018"/>
              </a:srgbClr>
            </a:outerShdw>
          </a:effectLst>
        </p:spPr>
      </p:pic>
      <p:pic>
        <p:nvPicPr>
          <p:cNvPr id="5124" name="Picture 4"/>
          <p:cNvPicPr>
            <a:picLocks noChangeAspect="1" noChangeArrowheads="1"/>
          </p:cNvPicPr>
          <p:nvPr/>
        </p:nvPicPr>
        <p:blipFill>
          <a:blip r:embed="rId4" cstate="print"/>
          <a:srcRect/>
          <a:stretch>
            <a:fillRect/>
          </a:stretch>
        </p:blipFill>
        <p:spPr bwMode="auto">
          <a:xfrm>
            <a:off x="6000751" y="2133600"/>
            <a:ext cx="5736167" cy="3506788"/>
          </a:xfrm>
          <a:prstGeom prst="rect">
            <a:avLst/>
          </a:prstGeom>
          <a:noFill/>
          <a:ln w="57240" cap="sq">
            <a:solidFill>
              <a:srgbClr val="FF0000"/>
            </a:solidFill>
            <a:miter lim="800000"/>
            <a:headEnd/>
            <a:tailEnd/>
          </a:ln>
        </p:spPr>
      </p:pic>
      <p:sp>
        <p:nvSpPr>
          <p:cNvPr id="5125" name="Rectangle 5"/>
          <p:cNvSpPr>
            <a:spLocks noChangeArrowheads="1"/>
          </p:cNvSpPr>
          <p:nvPr/>
        </p:nvSpPr>
        <p:spPr bwMode="auto">
          <a:xfrm>
            <a:off x="33867" y="4718051"/>
            <a:ext cx="5198533" cy="710067"/>
          </a:xfrm>
          <a:prstGeom prst="rect">
            <a:avLst/>
          </a:prstGeom>
          <a:noFill/>
          <a:ln w="9525">
            <a:noFill/>
            <a:round/>
            <a:headEnd/>
            <a:tailEnd/>
          </a:ln>
        </p:spPr>
        <p:txBody>
          <a:bodyPr lIns="90000" tIns="46800" rIns="90000" bIns="46800">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000">
                <a:solidFill>
                  <a:srgbClr val="000000"/>
                </a:solidFill>
              </a:rPr>
              <a:t>Chaque champ d’apprentissage devra être positionné sur 1 des 4 niveaux de maîtrise.</a:t>
            </a:r>
          </a:p>
        </p:txBody>
      </p:sp>
      <p:pic>
        <p:nvPicPr>
          <p:cNvPr id="5126" name="Picture 6"/>
          <p:cNvPicPr>
            <a:picLocks noChangeAspect="1" noChangeArrowheads="1"/>
          </p:cNvPicPr>
          <p:nvPr/>
        </p:nvPicPr>
        <p:blipFill>
          <a:blip r:embed="rId5" cstate="print"/>
          <a:srcRect/>
          <a:stretch>
            <a:fillRect/>
          </a:stretch>
        </p:blipFill>
        <p:spPr bwMode="auto">
          <a:xfrm>
            <a:off x="814918" y="5805488"/>
            <a:ext cx="11080749" cy="487362"/>
          </a:xfrm>
          <a:prstGeom prst="rect">
            <a:avLst/>
          </a:prstGeom>
          <a:noFill/>
          <a:ln w="57240" cap="sq">
            <a:solidFill>
              <a:srgbClr val="00B050"/>
            </a:solidFill>
            <a:miter lim="800000"/>
            <a:headEnd/>
            <a:tailEnd/>
          </a:ln>
        </p:spPr>
      </p:pic>
      <p:sp>
        <p:nvSpPr>
          <p:cNvPr id="5127" name="Rectangle 7"/>
          <p:cNvSpPr>
            <a:spLocks noChangeArrowheads="1"/>
          </p:cNvSpPr>
          <p:nvPr/>
        </p:nvSpPr>
        <p:spPr bwMode="auto">
          <a:xfrm>
            <a:off x="2175934" y="3113089"/>
            <a:ext cx="3077633" cy="225425"/>
          </a:xfrm>
          <a:prstGeom prst="rect">
            <a:avLst/>
          </a:prstGeom>
          <a:noFill/>
          <a:ln w="38160" cap="sq">
            <a:solidFill>
              <a:srgbClr val="00B050"/>
            </a:solidFill>
            <a:round/>
            <a:headEnd/>
            <a:tailEnd/>
          </a:ln>
        </p:spPr>
        <p:txBody>
          <a:bodyPr wrap="none" anchor="ctr"/>
          <a:lstStyle/>
          <a:p>
            <a:endParaRPr lang="fr-FR" altLang="fr-FR"/>
          </a:p>
        </p:txBody>
      </p:sp>
      <p:sp>
        <p:nvSpPr>
          <p:cNvPr id="5128" name="Rectangle 8"/>
          <p:cNvSpPr>
            <a:spLocks noChangeArrowheads="1"/>
          </p:cNvSpPr>
          <p:nvPr/>
        </p:nvSpPr>
        <p:spPr bwMode="auto">
          <a:xfrm>
            <a:off x="287867" y="3227389"/>
            <a:ext cx="1824567" cy="1303337"/>
          </a:xfrm>
          <a:prstGeom prst="rect">
            <a:avLst/>
          </a:prstGeom>
          <a:noFill/>
          <a:ln w="38160" cap="sq">
            <a:solidFill>
              <a:srgbClr val="FF0000"/>
            </a:solidFill>
            <a:round/>
            <a:headEnd/>
            <a:tailEnd/>
          </a:ln>
        </p:spPr>
        <p:txBody>
          <a:bodyPr wrap="none" anchor="ctr"/>
          <a:lstStyle/>
          <a:p>
            <a:endParaRPr lang="fr-FR" altLang="fr-FR"/>
          </a:p>
        </p:txBody>
      </p:sp>
      <p:sp>
        <p:nvSpPr>
          <p:cNvPr id="5129" name="Rectangle 9"/>
          <p:cNvSpPr>
            <a:spLocks noChangeArrowheads="1"/>
          </p:cNvSpPr>
          <p:nvPr/>
        </p:nvSpPr>
        <p:spPr bwMode="auto">
          <a:xfrm>
            <a:off x="6192011" y="2178050"/>
            <a:ext cx="5445423" cy="3339182"/>
          </a:xfrm>
          <a:prstGeom prst="rect">
            <a:avLst/>
          </a:prstGeom>
          <a:solidFill>
            <a:srgbClr val="FF0000">
              <a:alpha val="20000"/>
            </a:srgbClr>
          </a:solidFill>
          <a:ln w="9525">
            <a:noFill/>
            <a:round/>
            <a:headEnd/>
            <a:tailEnd/>
          </a:ln>
        </p:spPr>
        <p:txBody>
          <a:bodyPr wrap="none" anchor="ctr"/>
          <a:lstStyle/>
          <a:p>
            <a:endParaRPr lang="fr-FR" altLang="fr-FR"/>
          </a:p>
        </p:txBody>
      </p:sp>
      <p:sp>
        <p:nvSpPr>
          <p:cNvPr id="5130" name="Rectangle 10"/>
          <p:cNvSpPr>
            <a:spLocks noChangeArrowheads="1"/>
          </p:cNvSpPr>
          <p:nvPr/>
        </p:nvSpPr>
        <p:spPr bwMode="auto">
          <a:xfrm>
            <a:off x="6096000" y="3500438"/>
            <a:ext cx="5471584" cy="334962"/>
          </a:xfrm>
          <a:prstGeom prst="rect">
            <a:avLst/>
          </a:prstGeom>
          <a:solidFill>
            <a:srgbClr val="FF0000">
              <a:alpha val="20000"/>
            </a:srgbClr>
          </a:solidFill>
          <a:ln w="9525">
            <a:noFill/>
            <a:round/>
            <a:headEnd/>
            <a:tailEnd/>
          </a:ln>
        </p:spPr>
        <p:txBody>
          <a:bodyPr wrap="none" anchor="ctr"/>
          <a:lstStyle/>
          <a:p>
            <a:endParaRPr lang="fr-FR" altLang="fr-FR"/>
          </a:p>
        </p:txBody>
      </p:sp>
      <p:sp>
        <p:nvSpPr>
          <p:cNvPr id="5131" name="Rectangle 11"/>
          <p:cNvSpPr>
            <a:spLocks noChangeArrowheads="1"/>
          </p:cNvSpPr>
          <p:nvPr/>
        </p:nvSpPr>
        <p:spPr bwMode="auto">
          <a:xfrm>
            <a:off x="6096000" y="4365626"/>
            <a:ext cx="5471584" cy="334963"/>
          </a:xfrm>
          <a:prstGeom prst="rect">
            <a:avLst/>
          </a:prstGeom>
          <a:solidFill>
            <a:srgbClr val="FF0000">
              <a:alpha val="20000"/>
            </a:srgbClr>
          </a:solidFill>
          <a:ln w="9525">
            <a:noFill/>
            <a:round/>
            <a:headEnd/>
            <a:tailEnd/>
          </a:ln>
        </p:spPr>
        <p:txBody>
          <a:bodyPr wrap="none" anchor="ctr"/>
          <a:lstStyle/>
          <a:p>
            <a:endParaRPr lang="fr-FR" alt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5122"/>
                                        </p:tgtEl>
                                        <p:attrNameLst>
                                          <p:attrName>style.visibility</p:attrName>
                                        </p:attrNameLst>
                                      </p:cBhvr>
                                      <p:to>
                                        <p:strVal val="visible"/>
                                      </p:to>
                                    </p:set>
                                    <p:animEffect transition="in" filter="fade">
                                      <p:cBhvr additive="repl">
                                        <p:cTn id="7" dur="500"/>
                                        <p:tgtEl>
                                          <p:spTgt spid="5122"/>
                                        </p:tgtEl>
                                      </p:cBhvr>
                                    </p:animEffect>
                                  </p:childTnLst>
                                </p:cTn>
                              </p:par>
                              <p:par>
                                <p:cTn id="8" presetID="10" presetClass="entr" fill="hold" nodeType="withEffect">
                                  <p:stCondLst>
                                    <p:cond delay="0"/>
                                  </p:stCondLst>
                                  <p:childTnLst>
                                    <p:set>
                                      <p:cBhvr additive="repl">
                                        <p:cTn id="9" dur="1" fill="hold">
                                          <p:stCondLst>
                                            <p:cond delay="0"/>
                                          </p:stCondLst>
                                        </p:cTn>
                                        <p:tgtEl>
                                          <p:spTgt spid="5128"/>
                                        </p:tgtEl>
                                        <p:attrNameLst>
                                          <p:attrName>style.visibility</p:attrName>
                                        </p:attrNameLst>
                                      </p:cBhvr>
                                      <p:to>
                                        <p:strVal val="visible"/>
                                      </p:to>
                                    </p:set>
                                    <p:animEffect transition="in" filter="fade">
                                      <p:cBhvr additive="repl">
                                        <p:cTn id="10" dur="500"/>
                                        <p:tgtEl>
                                          <p:spTgt spid="5128"/>
                                        </p:tgtEl>
                                      </p:cBhvr>
                                    </p:animEffect>
                                  </p:childTnLst>
                                </p:cTn>
                              </p:par>
                              <p:par>
                                <p:cTn id="11" presetID="10" presetClass="entr" fill="hold" nodeType="withEffect">
                                  <p:stCondLst>
                                    <p:cond delay="0"/>
                                  </p:stCondLst>
                                  <p:childTnLst>
                                    <p:set>
                                      <p:cBhvr additive="repl">
                                        <p:cTn id="12" dur="1" fill="hold">
                                          <p:stCondLst>
                                            <p:cond delay="0"/>
                                          </p:stCondLst>
                                        </p:cTn>
                                        <p:tgtEl>
                                          <p:spTgt spid="5124"/>
                                        </p:tgtEl>
                                        <p:attrNameLst>
                                          <p:attrName>style.visibility</p:attrName>
                                        </p:attrNameLst>
                                      </p:cBhvr>
                                      <p:to>
                                        <p:strVal val="visible"/>
                                      </p:to>
                                    </p:set>
                                    <p:animEffect transition="in" filter="fade">
                                      <p:cBhvr additive="repl">
                                        <p:cTn id="13" dur="500"/>
                                        <p:tgtEl>
                                          <p:spTgt spid="51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fill="hold" nodeType="clickEffect">
                                  <p:stCondLst>
                                    <p:cond delay="0"/>
                                  </p:stCondLst>
                                  <p:childTnLst>
                                    <p:set>
                                      <p:cBhvr additive="repl">
                                        <p:cTn id="17" dur="1" fill="hold">
                                          <p:stCondLst>
                                            <p:cond delay="0"/>
                                          </p:stCondLst>
                                        </p:cTn>
                                        <p:tgtEl>
                                          <p:spTgt spid="5129"/>
                                        </p:tgtEl>
                                        <p:attrNameLst>
                                          <p:attrName>style.visibility</p:attrName>
                                        </p:attrNameLst>
                                      </p:cBhvr>
                                      <p:to>
                                        <p:strVal val="visible"/>
                                      </p:to>
                                    </p:set>
                                    <p:animEffect transition="in" filter="fade">
                                      <p:cBhvr additive="repl">
                                        <p:cTn id="18" dur="500"/>
                                        <p:tgtEl>
                                          <p:spTgt spid="5129"/>
                                        </p:tgtEl>
                                      </p:cBhvr>
                                    </p:animEffect>
                                  </p:childTnLst>
                                </p:cTn>
                              </p:par>
                              <p:par>
                                <p:cTn id="19" presetID="10" presetClass="entr" fill="hold" nodeType="withEffect">
                                  <p:stCondLst>
                                    <p:cond delay="0"/>
                                  </p:stCondLst>
                                  <p:childTnLst>
                                    <p:set>
                                      <p:cBhvr additive="repl">
                                        <p:cTn id="20" dur="1" fill="hold">
                                          <p:stCondLst>
                                            <p:cond delay="0"/>
                                          </p:stCondLst>
                                        </p:cTn>
                                        <p:tgtEl>
                                          <p:spTgt spid="5130"/>
                                        </p:tgtEl>
                                        <p:attrNameLst>
                                          <p:attrName>style.visibility</p:attrName>
                                        </p:attrNameLst>
                                      </p:cBhvr>
                                      <p:to>
                                        <p:strVal val="visible"/>
                                      </p:to>
                                    </p:set>
                                    <p:animEffect transition="in" filter="fade">
                                      <p:cBhvr additive="repl">
                                        <p:cTn id="21" dur="500"/>
                                        <p:tgtEl>
                                          <p:spTgt spid="5130"/>
                                        </p:tgtEl>
                                      </p:cBhvr>
                                    </p:animEffect>
                                  </p:childTnLst>
                                </p:cTn>
                              </p:par>
                              <p:par>
                                <p:cTn id="22" presetID="10" presetClass="entr" fill="hold" nodeType="withEffect">
                                  <p:stCondLst>
                                    <p:cond delay="0"/>
                                  </p:stCondLst>
                                  <p:childTnLst>
                                    <p:set>
                                      <p:cBhvr additive="repl">
                                        <p:cTn id="23" dur="1" fill="hold">
                                          <p:stCondLst>
                                            <p:cond delay="0"/>
                                          </p:stCondLst>
                                        </p:cTn>
                                        <p:tgtEl>
                                          <p:spTgt spid="5131"/>
                                        </p:tgtEl>
                                        <p:attrNameLst>
                                          <p:attrName>style.visibility</p:attrName>
                                        </p:attrNameLst>
                                      </p:cBhvr>
                                      <p:to>
                                        <p:strVal val="visible"/>
                                      </p:to>
                                    </p:set>
                                    <p:animEffect transition="in" filter="fade">
                                      <p:cBhvr additive="repl">
                                        <p:cTn id="24" dur="500"/>
                                        <p:tgtEl>
                                          <p:spTgt spid="513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fill="hold" nodeType="clickEffect">
                                  <p:stCondLst>
                                    <p:cond delay="0"/>
                                  </p:stCondLst>
                                  <p:childTnLst>
                                    <p:set>
                                      <p:cBhvr additive="repl">
                                        <p:cTn id="28" dur="1" fill="hold">
                                          <p:stCondLst>
                                            <p:cond delay="0"/>
                                          </p:stCondLst>
                                        </p:cTn>
                                        <p:tgtEl>
                                          <p:spTgt spid="5125"/>
                                        </p:tgtEl>
                                        <p:attrNameLst>
                                          <p:attrName>style.visibility</p:attrName>
                                        </p:attrNameLst>
                                      </p:cBhvr>
                                      <p:to>
                                        <p:strVal val="visible"/>
                                      </p:to>
                                    </p:set>
                                    <p:animEffect transition="in" filter="fade">
                                      <p:cBhvr additive="repl">
                                        <p:cTn id="29" dur="500"/>
                                        <p:tgtEl>
                                          <p:spTgt spid="5125"/>
                                        </p:tgtEl>
                                      </p:cBhvr>
                                    </p:animEffect>
                                  </p:childTnLst>
                                </p:cTn>
                              </p:par>
                              <p:par>
                                <p:cTn id="30" presetID="10" presetClass="entr" fill="hold" nodeType="withEffect">
                                  <p:stCondLst>
                                    <p:cond delay="0"/>
                                  </p:stCondLst>
                                  <p:childTnLst>
                                    <p:set>
                                      <p:cBhvr additive="repl">
                                        <p:cTn id="31" dur="1" fill="hold">
                                          <p:stCondLst>
                                            <p:cond delay="0"/>
                                          </p:stCondLst>
                                        </p:cTn>
                                        <p:tgtEl>
                                          <p:spTgt spid="5127"/>
                                        </p:tgtEl>
                                        <p:attrNameLst>
                                          <p:attrName>style.visibility</p:attrName>
                                        </p:attrNameLst>
                                      </p:cBhvr>
                                      <p:to>
                                        <p:strVal val="visible"/>
                                      </p:to>
                                    </p:set>
                                    <p:animEffect transition="in" filter="fade">
                                      <p:cBhvr additive="repl">
                                        <p:cTn id="32" dur="500"/>
                                        <p:tgtEl>
                                          <p:spTgt spid="5127"/>
                                        </p:tgtEl>
                                      </p:cBhvr>
                                    </p:animEffect>
                                  </p:childTnLst>
                                </p:cTn>
                              </p:par>
                              <p:par>
                                <p:cTn id="33" presetID="10" presetClass="entr" fill="hold" nodeType="withEffect">
                                  <p:stCondLst>
                                    <p:cond delay="0"/>
                                  </p:stCondLst>
                                  <p:childTnLst>
                                    <p:set>
                                      <p:cBhvr additive="repl">
                                        <p:cTn id="34" dur="1" fill="hold">
                                          <p:stCondLst>
                                            <p:cond delay="0"/>
                                          </p:stCondLst>
                                        </p:cTn>
                                        <p:tgtEl>
                                          <p:spTgt spid="5126"/>
                                        </p:tgtEl>
                                        <p:attrNameLst>
                                          <p:attrName>style.visibility</p:attrName>
                                        </p:attrNameLst>
                                      </p:cBhvr>
                                      <p:to>
                                        <p:strVal val="visible"/>
                                      </p:to>
                                    </p:set>
                                    <p:animEffect transition="in" filter="fade">
                                      <p:cBhvr additive="repl">
                                        <p:cTn id="35"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609600" y="-17463"/>
            <a:ext cx="10972800" cy="1143001"/>
          </a:xfrm>
          <a:prstGeom prst="rect">
            <a:avLst/>
          </a:prstGeom>
          <a:noFill/>
          <a:ln w="9525">
            <a:noFill/>
            <a:round/>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3600" b="1">
                <a:solidFill>
                  <a:srgbClr val="FF0000"/>
                </a:solidFill>
              </a:rPr>
              <a:t>En cours de cycle 4 :</a:t>
            </a:r>
            <a:br>
              <a:rPr lang="fr-FR" altLang="fr-FR" sz="3600" b="1">
                <a:solidFill>
                  <a:srgbClr val="FF0000"/>
                </a:solidFill>
              </a:rPr>
            </a:br>
            <a:r>
              <a:rPr lang="fr-FR" altLang="fr-FR" sz="3600" b="1">
                <a:solidFill>
                  <a:srgbClr val="FF0000"/>
                </a:solidFill>
              </a:rPr>
              <a:t>un nouveau bulletin (projet)</a:t>
            </a:r>
          </a:p>
        </p:txBody>
      </p:sp>
      <p:sp>
        <p:nvSpPr>
          <p:cNvPr id="6146" name="Rectangle 2"/>
          <p:cNvSpPr>
            <a:spLocks noChangeArrowheads="1"/>
          </p:cNvSpPr>
          <p:nvPr/>
        </p:nvSpPr>
        <p:spPr bwMode="auto">
          <a:xfrm>
            <a:off x="482600" y="2133601"/>
            <a:ext cx="4800600" cy="2289175"/>
          </a:xfrm>
          <a:prstGeom prst="rect">
            <a:avLst/>
          </a:prstGeom>
          <a:no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marL="741363" indent="-2841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defRPr/>
            </a:pPr>
            <a:r>
              <a:rPr lang="fr-FR" altLang="fr-FR" b="1" u="sng">
                <a:effectLst>
                  <a:outerShdw blurRad="38100" dist="38100" dir="2700000" algn="tl">
                    <a:srgbClr val="C0C0C0"/>
                  </a:outerShdw>
                </a:effectLst>
              </a:rPr>
              <a:t>Au verso :</a:t>
            </a:r>
          </a:p>
          <a:p>
            <a:pPr eaLnBrk="1" hangingPunct="1">
              <a:defRPr/>
            </a:pPr>
            <a:endParaRPr lang="fr-FR" altLang="fr-FR"/>
          </a:p>
          <a:p>
            <a:pPr eaLnBrk="1" hangingPunct="1">
              <a:buFont typeface="Wingdings" panose="05000000000000000000" pitchFamily="2" charset="2"/>
              <a:buChar char=""/>
              <a:defRPr/>
            </a:pPr>
            <a:r>
              <a:rPr lang="fr-FR" altLang="fr-FR"/>
              <a:t>Les projets menés</a:t>
            </a:r>
          </a:p>
          <a:p>
            <a:pPr lvl="1" eaLnBrk="1" hangingPunct="1">
              <a:buFont typeface="Wingdings" panose="05000000000000000000" pitchFamily="2" charset="2"/>
              <a:buChar char=""/>
              <a:defRPr/>
            </a:pPr>
            <a:r>
              <a:rPr lang="fr-FR" altLang="fr-FR"/>
              <a:t>EPI</a:t>
            </a:r>
          </a:p>
          <a:p>
            <a:pPr lvl="1" eaLnBrk="1" hangingPunct="1">
              <a:buFont typeface="Wingdings" panose="05000000000000000000" pitchFamily="2" charset="2"/>
              <a:buChar char=""/>
              <a:defRPr/>
            </a:pPr>
            <a:r>
              <a:rPr lang="fr-FR" altLang="fr-FR"/>
              <a:t>AP</a:t>
            </a:r>
          </a:p>
          <a:p>
            <a:pPr lvl="1" eaLnBrk="1" hangingPunct="1">
              <a:buFont typeface="Wingdings" panose="05000000000000000000" pitchFamily="2" charset="2"/>
              <a:buChar char=""/>
              <a:defRPr/>
            </a:pPr>
            <a:r>
              <a:rPr lang="fr-FR" altLang="fr-FR"/>
              <a:t>Les parcours éducatifs</a:t>
            </a:r>
          </a:p>
          <a:p>
            <a:pPr eaLnBrk="1" hangingPunct="1">
              <a:buFont typeface="Wingdings" panose="05000000000000000000" pitchFamily="2" charset="2"/>
              <a:buChar char=""/>
              <a:defRPr/>
            </a:pPr>
            <a:r>
              <a:rPr lang="fr-FR" altLang="fr-FR"/>
              <a:t>Les appréciations générales</a:t>
            </a:r>
          </a:p>
          <a:p>
            <a:pPr eaLnBrk="1" hangingPunct="1">
              <a:buFont typeface="Wingdings" panose="05000000000000000000" pitchFamily="2" charset="2"/>
              <a:buChar char=""/>
              <a:defRPr/>
            </a:pPr>
            <a:r>
              <a:rPr lang="fr-FR" altLang="fr-FR"/>
              <a:t>La vie scolaire</a:t>
            </a:r>
          </a:p>
        </p:txBody>
      </p:sp>
      <p:pic>
        <p:nvPicPr>
          <p:cNvPr id="6147" name="Picture 3"/>
          <p:cNvPicPr>
            <a:picLocks noChangeAspect="1" noChangeArrowheads="1"/>
          </p:cNvPicPr>
          <p:nvPr/>
        </p:nvPicPr>
        <p:blipFill>
          <a:blip r:embed="rId3" cstate="print"/>
          <a:srcRect/>
          <a:stretch>
            <a:fillRect/>
          </a:stretch>
        </p:blipFill>
        <p:spPr bwMode="auto">
          <a:xfrm>
            <a:off x="387352" y="1216026"/>
            <a:ext cx="4997449" cy="5256213"/>
          </a:xfrm>
          <a:prstGeom prst="rect">
            <a:avLst/>
          </a:prstGeom>
          <a:noFill/>
          <a:ln w="9525">
            <a:noFill/>
            <a:round/>
            <a:headEnd/>
            <a:tailEnd/>
          </a:ln>
        </p:spPr>
      </p:pic>
      <p:sp>
        <p:nvSpPr>
          <p:cNvPr id="6148" name="Rectangle 4"/>
          <p:cNvSpPr>
            <a:spLocks noChangeArrowheads="1"/>
          </p:cNvSpPr>
          <p:nvPr/>
        </p:nvSpPr>
        <p:spPr bwMode="auto">
          <a:xfrm>
            <a:off x="6866467" y="2160589"/>
            <a:ext cx="4800600" cy="2033506"/>
          </a:xfrm>
          <a:prstGeom prst="rect">
            <a:avLst/>
          </a:prstGeom>
          <a:no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marL="741363" indent="-2841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defRPr/>
            </a:pPr>
            <a:r>
              <a:rPr lang="fr-FR" altLang="fr-FR" b="1" u="sng">
                <a:effectLst>
                  <a:outerShdw blurRad="38100" dist="38100" dir="2700000" algn="tl">
                    <a:srgbClr val="C0C0C0"/>
                  </a:outerShdw>
                </a:effectLst>
              </a:rPr>
              <a:t>Au recto :</a:t>
            </a:r>
          </a:p>
          <a:p>
            <a:pPr eaLnBrk="1" hangingPunct="1">
              <a:defRPr/>
            </a:pPr>
            <a:endParaRPr lang="fr-FR" altLang="fr-FR"/>
          </a:p>
          <a:p>
            <a:pPr eaLnBrk="1" hangingPunct="1">
              <a:buFont typeface="Wingdings" panose="05000000000000000000" pitchFamily="2" charset="2"/>
              <a:buChar char=""/>
              <a:defRPr/>
            </a:pPr>
            <a:r>
              <a:rPr lang="fr-FR" altLang="fr-FR"/>
              <a:t>le niveau des élèves par matière</a:t>
            </a:r>
          </a:p>
          <a:p>
            <a:pPr lvl="1" eaLnBrk="1" hangingPunct="1">
              <a:buFont typeface="Wingdings" panose="05000000000000000000" pitchFamily="2" charset="2"/>
              <a:buChar char=""/>
              <a:defRPr/>
            </a:pPr>
            <a:r>
              <a:rPr lang="fr-FR" altLang="fr-FR"/>
              <a:t>Les éléments du programme travaillés durant la période</a:t>
            </a:r>
          </a:p>
          <a:p>
            <a:pPr lvl="1" eaLnBrk="1" hangingPunct="1">
              <a:buFont typeface="Wingdings" panose="05000000000000000000" pitchFamily="2" charset="2"/>
              <a:buChar char=""/>
              <a:defRPr/>
            </a:pPr>
            <a:r>
              <a:rPr lang="fr-FR" altLang="fr-FR"/>
              <a:t>Les acquis, les progrès et les difficultés</a:t>
            </a:r>
          </a:p>
        </p:txBody>
      </p:sp>
      <p:pic>
        <p:nvPicPr>
          <p:cNvPr id="6149" name="Picture 5"/>
          <p:cNvPicPr>
            <a:picLocks noChangeAspect="1" noChangeArrowheads="1"/>
          </p:cNvPicPr>
          <p:nvPr/>
        </p:nvPicPr>
        <p:blipFill>
          <a:blip r:embed="rId4" cstate="print"/>
          <a:srcRect/>
          <a:stretch>
            <a:fillRect/>
          </a:stretch>
        </p:blipFill>
        <p:spPr bwMode="auto">
          <a:xfrm>
            <a:off x="6866467" y="1216026"/>
            <a:ext cx="4995333" cy="52752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6148">
                                            <p:txEl>
                                              <p:pRg st="2" end="2"/>
                                            </p:txEl>
                                          </p:spTgt>
                                        </p:tgtEl>
                                        <p:attrNameLst>
                                          <p:attrName>style.visibility</p:attrName>
                                        </p:attrNameLst>
                                      </p:cBhvr>
                                      <p:to>
                                        <p:strVal val="visible"/>
                                      </p:to>
                                    </p:set>
                                    <p:animEffect transition="in" filter="fade">
                                      <p:cBhvr additive="repl">
                                        <p:cTn id="7" dur="500"/>
                                        <p:tgtEl>
                                          <p:spTgt spid="614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6148">
                                            <p:txEl>
                                              <p:pRg st="3" end="3"/>
                                            </p:txEl>
                                          </p:spTgt>
                                        </p:tgtEl>
                                        <p:attrNameLst>
                                          <p:attrName>style.visibility</p:attrName>
                                        </p:attrNameLst>
                                      </p:cBhvr>
                                      <p:to>
                                        <p:strVal val="visible"/>
                                      </p:to>
                                    </p:set>
                                    <p:animEffect transition="in" filter="fade">
                                      <p:cBhvr additive="repl">
                                        <p:cTn id="12" dur="500"/>
                                        <p:tgtEl>
                                          <p:spTgt spid="614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6148">
                                            <p:txEl>
                                              <p:pRg st="4" end="4"/>
                                            </p:txEl>
                                          </p:spTgt>
                                        </p:tgtEl>
                                        <p:attrNameLst>
                                          <p:attrName>style.visibility</p:attrName>
                                        </p:attrNameLst>
                                      </p:cBhvr>
                                      <p:to>
                                        <p:strVal val="visible"/>
                                      </p:to>
                                    </p:set>
                                    <p:animEffect transition="in" filter="fade">
                                      <p:cBhvr additive="repl">
                                        <p:cTn id="17" dur="500"/>
                                        <p:tgtEl>
                                          <p:spTgt spid="614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6149"/>
                                        </p:tgtEl>
                                        <p:attrNameLst>
                                          <p:attrName>style.visibility</p:attrName>
                                        </p:attrNameLst>
                                      </p:cBhvr>
                                      <p:to>
                                        <p:strVal val="visible"/>
                                      </p:to>
                                    </p:set>
                                    <p:animEffect transition="in" filter="fade">
                                      <p:cBhvr additive="repl">
                                        <p:cTn id="22" dur="500"/>
                                        <p:tgtEl>
                                          <p:spTgt spid="6149"/>
                                        </p:tgtEl>
                                      </p:cBhvr>
                                    </p:animEffect>
                                  </p:childTnLst>
                                </p:cTn>
                              </p:par>
                              <p:par>
                                <p:cTn id="23" presetID="10" presetClass="exit" fill="hold" nodeType="withEffect">
                                  <p:stCondLst>
                                    <p:cond delay="0"/>
                                  </p:stCondLst>
                                  <p:childTnLst>
                                    <p:animEffect transition="out" filter="fade">
                                      <p:cBhvr additive="repl">
                                        <p:cTn id="24" dur="500"/>
                                        <p:tgtEl>
                                          <p:spTgt spid="6147"/>
                                        </p:tgtEl>
                                      </p:cBhvr>
                                    </p:animEffect>
                                    <p:set>
                                      <p:cBhvr additive="repl">
                                        <p:cTn id="25" dur="1" fill="hold">
                                          <p:stCondLst>
                                            <p:cond delay="499"/>
                                          </p:stCondLst>
                                        </p:cTn>
                                        <p:tgtEl>
                                          <p:spTgt spid="6147"/>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additive="repl">
                                        <p:cTn id="29" dur="1" fill="hold">
                                          <p:stCondLst>
                                            <p:cond delay="0"/>
                                          </p:stCondLst>
                                        </p:cTn>
                                        <p:tgtEl>
                                          <p:spTgt spid="6146">
                                            <p:txEl>
                                              <p:pRg st="2" end="2"/>
                                            </p:txEl>
                                          </p:spTgt>
                                        </p:tgtEl>
                                        <p:attrNameLst>
                                          <p:attrName>style.visibility</p:attrName>
                                        </p:attrNameLst>
                                      </p:cBhvr>
                                      <p:to>
                                        <p:strVal val="visible"/>
                                      </p:to>
                                    </p:set>
                                    <p:animEffect transition="in" filter="fade">
                                      <p:cBhvr additive="repl">
                                        <p:cTn id="30" dur="500"/>
                                        <p:tgtEl>
                                          <p:spTgt spid="614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fill="hold" nodeType="clickEffect">
                                  <p:stCondLst>
                                    <p:cond delay="0"/>
                                  </p:stCondLst>
                                  <p:childTnLst>
                                    <p:set>
                                      <p:cBhvr additive="repl">
                                        <p:cTn id="34" dur="1" fill="hold">
                                          <p:stCondLst>
                                            <p:cond delay="0"/>
                                          </p:stCondLst>
                                        </p:cTn>
                                        <p:tgtEl>
                                          <p:spTgt spid="6146">
                                            <p:txEl>
                                              <p:pRg st="3" end="3"/>
                                            </p:txEl>
                                          </p:spTgt>
                                        </p:tgtEl>
                                        <p:attrNameLst>
                                          <p:attrName>style.visibility</p:attrName>
                                        </p:attrNameLst>
                                      </p:cBhvr>
                                      <p:to>
                                        <p:strVal val="visible"/>
                                      </p:to>
                                    </p:set>
                                    <p:animEffect transition="in" filter="fade">
                                      <p:cBhvr additive="repl">
                                        <p:cTn id="35" dur="500"/>
                                        <p:tgtEl>
                                          <p:spTgt spid="6146">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fill="hold" nodeType="clickEffect">
                                  <p:stCondLst>
                                    <p:cond delay="0"/>
                                  </p:stCondLst>
                                  <p:childTnLst>
                                    <p:set>
                                      <p:cBhvr additive="repl">
                                        <p:cTn id="39" dur="1" fill="hold">
                                          <p:stCondLst>
                                            <p:cond delay="0"/>
                                          </p:stCondLst>
                                        </p:cTn>
                                        <p:tgtEl>
                                          <p:spTgt spid="6146">
                                            <p:txEl>
                                              <p:pRg st="4" end="4"/>
                                            </p:txEl>
                                          </p:spTgt>
                                        </p:tgtEl>
                                        <p:attrNameLst>
                                          <p:attrName>style.visibility</p:attrName>
                                        </p:attrNameLst>
                                      </p:cBhvr>
                                      <p:to>
                                        <p:strVal val="visible"/>
                                      </p:to>
                                    </p:set>
                                    <p:animEffect transition="in" filter="fade">
                                      <p:cBhvr additive="repl">
                                        <p:cTn id="40" dur="500"/>
                                        <p:tgtEl>
                                          <p:spTgt spid="6146">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fill="hold" nodeType="clickEffect">
                                  <p:stCondLst>
                                    <p:cond delay="0"/>
                                  </p:stCondLst>
                                  <p:childTnLst>
                                    <p:set>
                                      <p:cBhvr additive="repl">
                                        <p:cTn id="44" dur="1" fill="hold">
                                          <p:stCondLst>
                                            <p:cond delay="0"/>
                                          </p:stCondLst>
                                        </p:cTn>
                                        <p:tgtEl>
                                          <p:spTgt spid="6146">
                                            <p:txEl>
                                              <p:pRg st="5" end="5"/>
                                            </p:txEl>
                                          </p:spTgt>
                                        </p:tgtEl>
                                        <p:attrNameLst>
                                          <p:attrName>style.visibility</p:attrName>
                                        </p:attrNameLst>
                                      </p:cBhvr>
                                      <p:to>
                                        <p:strVal val="visible"/>
                                      </p:to>
                                    </p:set>
                                    <p:animEffect transition="in" filter="fade">
                                      <p:cBhvr additive="repl">
                                        <p:cTn id="45" dur="500"/>
                                        <p:tgtEl>
                                          <p:spTgt spid="6146">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fill="hold" nodeType="clickEffect">
                                  <p:stCondLst>
                                    <p:cond delay="0"/>
                                  </p:stCondLst>
                                  <p:childTnLst>
                                    <p:set>
                                      <p:cBhvr additive="repl">
                                        <p:cTn id="49" dur="1" fill="hold">
                                          <p:stCondLst>
                                            <p:cond delay="0"/>
                                          </p:stCondLst>
                                        </p:cTn>
                                        <p:tgtEl>
                                          <p:spTgt spid="6146">
                                            <p:txEl>
                                              <p:pRg st="6" end="6"/>
                                            </p:txEl>
                                          </p:spTgt>
                                        </p:tgtEl>
                                        <p:attrNameLst>
                                          <p:attrName>style.visibility</p:attrName>
                                        </p:attrNameLst>
                                      </p:cBhvr>
                                      <p:to>
                                        <p:strVal val="visible"/>
                                      </p:to>
                                    </p:set>
                                    <p:animEffect transition="in" filter="fade">
                                      <p:cBhvr additive="repl">
                                        <p:cTn id="50" dur="500"/>
                                        <p:tgtEl>
                                          <p:spTgt spid="6146">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fill="hold" nodeType="clickEffect">
                                  <p:stCondLst>
                                    <p:cond delay="0"/>
                                  </p:stCondLst>
                                  <p:childTnLst>
                                    <p:set>
                                      <p:cBhvr additive="repl">
                                        <p:cTn id="54" dur="1" fill="hold">
                                          <p:stCondLst>
                                            <p:cond delay="0"/>
                                          </p:stCondLst>
                                        </p:cTn>
                                        <p:tgtEl>
                                          <p:spTgt spid="6146">
                                            <p:txEl>
                                              <p:pRg st="7" end="7"/>
                                            </p:txEl>
                                          </p:spTgt>
                                        </p:tgtEl>
                                        <p:attrNameLst>
                                          <p:attrName>style.visibility</p:attrName>
                                        </p:attrNameLst>
                                      </p:cBhvr>
                                      <p:to>
                                        <p:strVal val="visible"/>
                                      </p:to>
                                    </p:set>
                                    <p:animEffect transition="in" filter="fade">
                                      <p:cBhvr additive="repl">
                                        <p:cTn id="55" dur="500"/>
                                        <p:tgtEl>
                                          <p:spTgt spid="61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a:ln>
            <a:solidFill>
              <a:schemeClr val="bg1"/>
            </a:solidFill>
          </a:ln>
        </p:spPr>
        <p:txBody>
          <a:bodyPr>
            <a:normAutofit/>
          </a:bodyPr>
          <a:lstStyle/>
          <a:p>
            <a:r>
              <a:rPr lang="fr-FR" b="1" dirty="0">
                <a:effectLst>
                  <a:outerShdw blurRad="38100" dist="38100" dir="2700000" algn="tl">
                    <a:srgbClr val="000000">
                      <a:alpha val="43137"/>
                    </a:srgbClr>
                  </a:outerShdw>
                </a:effectLst>
              </a:rPr>
              <a:t>Etre ambitieux dans ses pratiques</a:t>
            </a:r>
          </a:p>
        </p:txBody>
      </p:sp>
      <p:sp>
        <p:nvSpPr>
          <p:cNvPr id="3" name="Espace réservé du contenu 2"/>
          <p:cNvSpPr>
            <a:spLocks noGrp="1"/>
          </p:cNvSpPr>
          <p:nvPr>
            <p:ph idx="1"/>
          </p:nvPr>
        </p:nvSpPr>
        <p:spPr/>
        <p:txBody>
          <a:bodyPr/>
          <a:lstStyle/>
          <a:p>
            <a:r>
              <a:rPr lang="fr-FR" dirty="0"/>
              <a:t>Rester réaliste </a:t>
            </a:r>
          </a:p>
          <a:p>
            <a:r>
              <a:rPr lang="fr-FR" dirty="0"/>
              <a:t> Avoir conscience de ses limites</a:t>
            </a:r>
          </a:p>
          <a:p>
            <a:r>
              <a:rPr lang="fr-FR" dirty="0"/>
              <a:t>Prendre de la distance, s’organiser, déléguer</a:t>
            </a:r>
          </a:p>
          <a:p>
            <a:r>
              <a:rPr lang="fr-FR" dirty="0"/>
              <a:t>Etre force de proposition au sein du conseil pédagogique</a:t>
            </a:r>
          </a:p>
          <a:p>
            <a:r>
              <a:rPr lang="fr-FR" dirty="0"/>
              <a:t>Partir de l’existant, de ce que l’on fait déjà  pour construire de nouvelles situations d’apprentissage</a:t>
            </a:r>
          </a:p>
        </p:txBody>
      </p:sp>
    </p:spTree>
    <p:extLst>
      <p:ext uri="{BB962C8B-B14F-4D97-AF65-F5344CB8AC3E}">
        <p14:creationId xmlns:p14="http://schemas.microsoft.com/office/powerpoint/2010/main" val="13546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2">
              <a:lumMod val="75000"/>
            </a:schemeClr>
          </a:solidFill>
          <a:ln>
            <a:solidFill>
              <a:schemeClr val="accent4">
                <a:lumMod val="60000"/>
                <a:lumOff val="40000"/>
              </a:schemeClr>
            </a:solidFill>
          </a:ln>
        </p:spPr>
        <p:txBody>
          <a:bodyPr/>
          <a:lstStyle/>
          <a:p>
            <a:r>
              <a:rPr lang="fr-FR" b="1" dirty="0">
                <a:effectLst>
                  <a:outerShdw blurRad="38100" dist="38100" dir="2700000" algn="tl">
                    <a:srgbClr val="000000">
                      <a:alpha val="43137"/>
                    </a:srgbClr>
                  </a:outerShdw>
                </a:effectLst>
              </a:rPr>
              <a:t>Le CPE évaluateur</a:t>
            </a:r>
          </a:p>
        </p:txBody>
      </p:sp>
      <p:sp>
        <p:nvSpPr>
          <p:cNvPr id="3" name="Espace réservé du contenu 2"/>
          <p:cNvSpPr>
            <a:spLocks noGrp="1"/>
          </p:cNvSpPr>
          <p:nvPr>
            <p:ph idx="1"/>
          </p:nvPr>
        </p:nvSpPr>
        <p:spPr/>
        <p:txBody>
          <a:bodyPr>
            <a:normAutofit/>
          </a:bodyPr>
          <a:lstStyle/>
          <a:p>
            <a:r>
              <a:rPr lang="fr-FR" b="1" u="sng" dirty="0"/>
              <a:t>L’évaluation diagnostique</a:t>
            </a:r>
            <a:r>
              <a:rPr lang="fr-FR" dirty="0"/>
              <a:t>: pour faire progresser les élèves il faut savoir ce qu’ils sont capables de faire. Le CPE repère les difficultés, les acquis et les besoins de l’élève ou d’un groupe d’élève</a:t>
            </a:r>
          </a:p>
          <a:p>
            <a:r>
              <a:rPr lang="fr-FR" b="1" u="sng" dirty="0"/>
              <a:t>L’évaluation formative</a:t>
            </a:r>
            <a:r>
              <a:rPr lang="fr-FR" dirty="0"/>
              <a:t>: le CPE met l’élève en situation d’apprentissage avec des objectifs identifiés en appui sur des critères de réussite. Il observe les élèves pendant qu’ils sont actifs</a:t>
            </a:r>
          </a:p>
          <a:p>
            <a:r>
              <a:rPr lang="fr-FR" dirty="0"/>
              <a:t> </a:t>
            </a:r>
            <a:r>
              <a:rPr lang="fr-FR" b="1" u="sng" dirty="0"/>
              <a:t>L’évaluation sommative</a:t>
            </a:r>
            <a:r>
              <a:rPr lang="fr-FR" dirty="0"/>
              <a:t>: le CPE renseigne les compétences des élèves sur le livret scolaire fin de cycle</a:t>
            </a:r>
          </a:p>
        </p:txBody>
      </p:sp>
    </p:spTree>
    <p:extLst>
      <p:ext uri="{BB962C8B-B14F-4D97-AF65-F5344CB8AC3E}">
        <p14:creationId xmlns:p14="http://schemas.microsoft.com/office/powerpoint/2010/main" val="33508686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026377"/>
            <a:ext cx="9601196" cy="1303867"/>
          </a:xfrm>
          <a:solidFill>
            <a:schemeClr val="bg1"/>
          </a:solidFill>
          <a:ln>
            <a:solidFill>
              <a:schemeClr val="bg1"/>
            </a:solidFill>
          </a:ln>
        </p:spPr>
        <p:txBody>
          <a:bodyPr>
            <a:normAutofit fontScale="90000"/>
          </a:bodyPr>
          <a:lstStyle/>
          <a:p>
            <a:r>
              <a:rPr lang="fr-FR" b="1" dirty="0">
                <a:effectLst>
                  <a:outerShdw blurRad="38100" dist="38100" dir="2700000" algn="tl">
                    <a:srgbClr val="000000">
                      <a:alpha val="43137"/>
                    </a:srgbClr>
                  </a:outerShdw>
                </a:effectLst>
              </a:rPr>
              <a:t> Une situation d’apprentissage: comment?</a:t>
            </a:r>
          </a:p>
        </p:txBody>
      </p:sp>
      <p:sp>
        <p:nvSpPr>
          <p:cNvPr id="3" name="Espace réservé du contenu 2"/>
          <p:cNvSpPr>
            <a:spLocks noGrp="1"/>
          </p:cNvSpPr>
          <p:nvPr>
            <p:ph idx="1"/>
          </p:nvPr>
        </p:nvSpPr>
        <p:spPr/>
        <p:txBody>
          <a:bodyPr>
            <a:normAutofit/>
          </a:bodyPr>
          <a:lstStyle/>
          <a:p>
            <a:pPr marL="457200" lvl="1" indent="0">
              <a:buNone/>
            </a:pPr>
            <a:endParaRPr lang="fr-FR" dirty="0"/>
          </a:p>
          <a:p>
            <a:pPr lvl="1">
              <a:buFont typeface="Wingdings" pitchFamily="2" charset="2"/>
              <a:buChar char="v"/>
            </a:pPr>
            <a:r>
              <a:rPr lang="fr-FR" dirty="0"/>
              <a:t> Choisir la ou les compétences à travailler et à observer</a:t>
            </a:r>
          </a:p>
          <a:p>
            <a:pPr lvl="1">
              <a:buFont typeface="Wingdings" pitchFamily="2" charset="2"/>
              <a:buChar char="v"/>
            </a:pPr>
            <a:r>
              <a:rPr lang="fr-FR" dirty="0"/>
              <a:t> Dans un projet pluridisciplinaire, se répartir la tâche</a:t>
            </a:r>
          </a:p>
          <a:p>
            <a:pPr lvl="1">
              <a:buFont typeface="Wingdings" pitchFamily="2" charset="2"/>
              <a:buChar char="v"/>
            </a:pPr>
            <a:r>
              <a:rPr lang="fr-FR" dirty="0"/>
              <a:t> Choisir des indicateurs d’évaluation: à quelles conditions peut –on dire que l’élève a maitrisé la compétence</a:t>
            </a:r>
          </a:p>
          <a:p>
            <a:pPr lvl="1">
              <a:buFont typeface="Wingdings" pitchFamily="2" charset="2"/>
              <a:buChar char="v"/>
            </a:pPr>
            <a:r>
              <a:rPr lang="fr-FR" dirty="0"/>
              <a:t> Annoncer toutes ces décisions aux élèves (objectifs, critères de réussite et d’évaluation)</a:t>
            </a:r>
          </a:p>
          <a:p>
            <a:pPr lvl="1">
              <a:buNone/>
            </a:pPr>
            <a:endParaRPr lang="fr-FR" dirty="0"/>
          </a:p>
        </p:txBody>
      </p:sp>
    </p:spTree>
    <p:extLst>
      <p:ext uri="{BB962C8B-B14F-4D97-AF65-F5344CB8AC3E}">
        <p14:creationId xmlns:p14="http://schemas.microsoft.com/office/powerpoint/2010/main" val="168931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a:ln>
            <a:solidFill>
              <a:schemeClr val="bg1"/>
            </a:solidFill>
          </a:ln>
        </p:spPr>
        <p:txBody>
          <a:bodyPr>
            <a:normAutofit/>
          </a:bodyPr>
          <a:lstStyle/>
          <a:p>
            <a:r>
              <a:rPr lang="fr-FR" b="1" dirty="0">
                <a:effectLst>
                  <a:outerShdw blurRad="38100" dist="38100" dir="2700000" algn="tl">
                    <a:srgbClr val="000000">
                      <a:alpha val="43137"/>
                    </a:srgbClr>
                  </a:outerShdw>
                </a:effectLst>
              </a:rPr>
              <a:t>Situations d’apprentissage: comment?</a:t>
            </a:r>
          </a:p>
        </p:txBody>
      </p:sp>
      <p:sp>
        <p:nvSpPr>
          <p:cNvPr id="3" name="Espace réservé du contenu 2"/>
          <p:cNvSpPr>
            <a:spLocks noGrp="1"/>
          </p:cNvSpPr>
          <p:nvPr>
            <p:ph idx="1"/>
          </p:nvPr>
        </p:nvSpPr>
        <p:spPr/>
        <p:txBody>
          <a:bodyPr>
            <a:normAutofit fontScale="92500" lnSpcReduction="20000"/>
          </a:bodyPr>
          <a:lstStyle/>
          <a:p>
            <a:r>
              <a:rPr lang="fr-FR" dirty="0"/>
              <a:t> Faire des choix</a:t>
            </a:r>
          </a:p>
          <a:p>
            <a:r>
              <a:rPr lang="fr-FR" dirty="0"/>
              <a:t> Viser peu de compétences</a:t>
            </a:r>
          </a:p>
          <a:p>
            <a:r>
              <a:rPr lang="fr-FR" dirty="0"/>
              <a:t> Viser un nombre d’élèves précis</a:t>
            </a:r>
          </a:p>
          <a:p>
            <a:r>
              <a:rPr lang="fr-FR" dirty="0"/>
              <a:t> Observer les élèves pendant qu’ils sont actifs</a:t>
            </a:r>
          </a:p>
          <a:p>
            <a:r>
              <a:rPr lang="fr-FR" dirty="0"/>
              <a:t> Penser les modalités d’évaluation en complémentarité d’autre membres de la communauté éducative</a:t>
            </a:r>
          </a:p>
          <a:p>
            <a:r>
              <a:rPr lang="fr-FR" dirty="0"/>
              <a:t>Evaluer les réussites</a:t>
            </a:r>
          </a:p>
          <a:p>
            <a:r>
              <a:rPr lang="fr-FR" dirty="0"/>
              <a:t> Associer l’élève à l’évaluation</a:t>
            </a:r>
          </a:p>
          <a:p>
            <a:pPr>
              <a:buNone/>
            </a:pPr>
            <a:endParaRPr lang="fr-FR" dirty="0"/>
          </a:p>
          <a:p>
            <a:pPr>
              <a:buNone/>
            </a:pPr>
            <a:endParaRPr lang="fr-FR" dirty="0"/>
          </a:p>
        </p:txBody>
      </p:sp>
    </p:spTree>
    <p:extLst>
      <p:ext uri="{BB962C8B-B14F-4D97-AF65-F5344CB8AC3E}">
        <p14:creationId xmlns:p14="http://schemas.microsoft.com/office/powerpoint/2010/main" val="229951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Outils numériques</a:t>
            </a:r>
            <a:br>
              <a:rPr lang="fr-FR"/>
            </a:br>
            <a:endParaRPr lang="fr-FR"/>
          </a:p>
        </p:txBody>
      </p:sp>
      <p:sp>
        <p:nvSpPr>
          <p:cNvPr id="3" name="Espace réservé du contenu 2"/>
          <p:cNvSpPr>
            <a:spLocks noGrp="1"/>
          </p:cNvSpPr>
          <p:nvPr>
            <p:ph idx="1"/>
          </p:nvPr>
        </p:nvSpPr>
        <p:spPr/>
        <p:txBody>
          <a:bodyPr/>
          <a:lstStyle/>
          <a:p>
            <a:r>
              <a:rPr lang="fr-FR" dirty="0">
                <a:hlinkClick r:id="rId2"/>
              </a:rPr>
              <a:t>http://www.powtoon.com/show/dPkqdUIsBAP/essai-formation-cpe</a:t>
            </a:r>
            <a:r>
              <a:rPr lang="fr-FR" dirty="0"/>
              <a:t>?</a:t>
            </a:r>
          </a:p>
          <a:p>
            <a:endParaRPr lang="fr-FR" dirty="0"/>
          </a:p>
          <a:p>
            <a:endParaRPr lang="fr-FR" dirty="0"/>
          </a:p>
        </p:txBody>
      </p:sp>
    </p:spTree>
    <p:extLst>
      <p:ext uri="{BB962C8B-B14F-4D97-AF65-F5344CB8AC3E}">
        <p14:creationId xmlns:p14="http://schemas.microsoft.com/office/powerpoint/2010/main" val="272451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ffectLst>
                  <a:outerShdw blurRad="38100" dist="38100" dir="2700000" algn="tl">
                    <a:srgbClr val="000000">
                      <a:alpha val="43137"/>
                    </a:srgbClr>
                  </a:outerShdw>
                </a:effectLst>
              </a:rPr>
              <a:t>Exemples d’évaluation</a:t>
            </a:r>
          </a:p>
        </p:txBody>
      </p:sp>
      <p:sp>
        <p:nvSpPr>
          <p:cNvPr id="3" name="Espace réservé du contenu 2"/>
          <p:cNvSpPr>
            <a:spLocks noGrp="1"/>
          </p:cNvSpPr>
          <p:nvPr>
            <p:ph idx="1"/>
          </p:nvPr>
        </p:nvSpPr>
        <p:spPr/>
        <p:txBody>
          <a:bodyPr/>
          <a:lstStyle/>
          <a:p>
            <a:pPr algn="ctr"/>
            <a:r>
              <a:rPr lang="fr-FR" b="1" dirty="0"/>
              <a:t>Fiches évaluation et autoévaluation </a:t>
            </a:r>
          </a:p>
          <a:p>
            <a:pPr lvl="1" algn="ctr"/>
            <a:r>
              <a:rPr lang="fr-FR" dirty="0"/>
              <a:t>Discrimination</a:t>
            </a:r>
          </a:p>
          <a:p>
            <a:pPr lvl="1" algn="ctr"/>
            <a:r>
              <a:rPr lang="fr-FR" dirty="0"/>
              <a:t>Des mots pour te dire</a:t>
            </a:r>
          </a:p>
          <a:p>
            <a:pPr lvl="1" algn="ctr"/>
            <a:r>
              <a:rPr lang="fr-FR" dirty="0"/>
              <a:t>Passe muraille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solidFill>
                  <a:schemeClr val="tx1"/>
                </a:solidFill>
                <a:effectLst>
                  <a:outerShdw blurRad="38100" dist="38100" dir="2700000" algn="tl">
                    <a:srgbClr val="000000">
                      <a:alpha val="43137"/>
                    </a:srgbClr>
                  </a:outerShdw>
                </a:effectLst>
              </a:rPr>
              <a:t/>
            </a:r>
            <a:br>
              <a:rPr lang="fr-FR" sz="3600" b="1" dirty="0">
                <a:solidFill>
                  <a:schemeClr val="tx1"/>
                </a:solidFill>
                <a:effectLst>
                  <a:outerShdw blurRad="38100" dist="38100" dir="2700000" algn="tl">
                    <a:srgbClr val="000000">
                      <a:alpha val="43137"/>
                    </a:srgbClr>
                  </a:outerShdw>
                </a:effectLst>
              </a:rPr>
            </a:br>
            <a:r>
              <a:rPr lang="fr-FR" sz="3600" b="1" dirty="0">
                <a:solidFill>
                  <a:schemeClr val="tx1"/>
                </a:solidFill>
                <a:effectLst>
                  <a:outerShdw blurRad="38100" dist="38100" dir="2700000" algn="tl">
                    <a:srgbClr val="000000">
                      <a:alpha val="43137"/>
                    </a:srgbClr>
                  </a:outerShdw>
                </a:effectLst>
              </a:rPr>
              <a:t>Atelier 3 : construction d’une fiche action pour un projet dans le cadre de l’EMC, D’un EPI </a:t>
            </a:r>
            <a:r>
              <a:rPr lang="fr-FR" sz="3600" dirty="0"/>
              <a:t/>
            </a:r>
            <a:br>
              <a:rPr lang="fr-FR" sz="3600" dirty="0"/>
            </a:br>
            <a:endParaRPr lang="fr-FR" sz="3600" dirty="0"/>
          </a:p>
        </p:txBody>
      </p:sp>
      <p:sp>
        <p:nvSpPr>
          <p:cNvPr id="3" name="Espace réservé du contenu 2"/>
          <p:cNvSpPr>
            <a:spLocks noGrp="1"/>
          </p:cNvSpPr>
          <p:nvPr>
            <p:ph idx="1"/>
          </p:nvPr>
        </p:nvSpPr>
        <p:spPr/>
        <p:txBody>
          <a:bodyPr/>
          <a:lstStyle/>
          <a:p>
            <a:r>
              <a:rPr lang="fr-FR" dirty="0"/>
              <a:t>8 groupes:</a:t>
            </a:r>
          </a:p>
          <a:p>
            <a:r>
              <a:rPr lang="fr-FR" dirty="0"/>
              <a:t>Fiche trame </a:t>
            </a:r>
          </a:p>
        </p:txBody>
      </p:sp>
    </p:spTree>
    <p:extLst>
      <p:ext uri="{BB962C8B-B14F-4D97-AF65-F5344CB8AC3E}">
        <p14:creationId xmlns:p14="http://schemas.microsoft.com/office/powerpoint/2010/main" val="21779439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En conclusion: installer l’apprendre ensemble pour construire le vivre ensemble</a:t>
            </a:r>
          </a:p>
        </p:txBody>
      </p:sp>
      <p:sp>
        <p:nvSpPr>
          <p:cNvPr id="3" name="Espace réservé du contenu 2"/>
          <p:cNvSpPr>
            <a:spLocks noGrp="1"/>
          </p:cNvSpPr>
          <p:nvPr>
            <p:ph idx="1"/>
          </p:nvPr>
        </p:nvSpPr>
        <p:spPr/>
        <p:txBody>
          <a:bodyPr/>
          <a:lstStyle/>
          <a:p>
            <a:pPr algn="ctr"/>
            <a:r>
              <a:rPr lang="fr-FR" dirty="0"/>
              <a:t>Le CPE doit être avec les enseignants des acteurs du </a:t>
            </a:r>
          </a:p>
          <a:p>
            <a:pPr lvl="1" algn="ctr"/>
            <a:r>
              <a:rPr lang="fr-FR" dirty="0"/>
              <a:t>Du vivre ensemble</a:t>
            </a:r>
          </a:p>
          <a:p>
            <a:pPr lvl="1" algn="ctr"/>
            <a:r>
              <a:rPr lang="fr-FR" dirty="0"/>
              <a:t>Du faire ensemble</a:t>
            </a:r>
          </a:p>
          <a:p>
            <a:pPr lvl="1" algn="ctr"/>
            <a:r>
              <a:rPr lang="fr-FR" dirty="0"/>
              <a:t>De l’apprendre ensemble</a:t>
            </a:r>
          </a:p>
          <a:p>
            <a:pPr lvl="1" algn="ctr"/>
            <a:endParaRPr lang="fr-FR" dirty="0"/>
          </a:p>
          <a:p>
            <a:pPr marL="457200" lvl="1" indent="0">
              <a:buNone/>
            </a:pPr>
            <a:endParaRPr lang="fr-FR" dirty="0"/>
          </a:p>
          <a:p>
            <a:pPr lvl="1"/>
            <a:endParaRPr lang="fr-FR" dirty="0"/>
          </a:p>
        </p:txBody>
      </p:sp>
    </p:spTree>
    <p:extLst>
      <p:ext uri="{BB962C8B-B14F-4D97-AF65-F5344CB8AC3E}">
        <p14:creationId xmlns:p14="http://schemas.microsoft.com/office/powerpoint/2010/main" val="271444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effectLst>
                  <a:outerShdw blurRad="38100" dist="38100" dir="2700000" algn="tl">
                    <a:srgbClr val="000000">
                      <a:alpha val="43137"/>
                    </a:srgbClr>
                  </a:outerShdw>
                </a:effectLst>
              </a:rPr>
              <a:t>Le nouveau socle commun: les principes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Acquérir une culture commune constituée :</a:t>
            </a:r>
          </a:p>
          <a:p>
            <a:pPr lvl="2">
              <a:buFont typeface="Wingdings" pitchFamily="2" charset="2"/>
              <a:buChar char="Ø"/>
            </a:pPr>
            <a:r>
              <a:rPr lang="fr-FR" dirty="0"/>
              <a:t>De connaissances</a:t>
            </a:r>
          </a:p>
          <a:p>
            <a:pPr lvl="2">
              <a:buFont typeface="Wingdings" pitchFamily="2" charset="2"/>
              <a:buChar char="Ø"/>
            </a:pPr>
            <a:r>
              <a:rPr lang="fr-FR" dirty="0"/>
              <a:t>De compétences</a:t>
            </a:r>
          </a:p>
          <a:p>
            <a:pPr lvl="2">
              <a:buFont typeface="Wingdings" pitchFamily="2" charset="2"/>
              <a:buChar char="Ø"/>
            </a:pPr>
            <a:r>
              <a:rPr lang="fr-FR" dirty="0"/>
              <a:t> De valeurs</a:t>
            </a:r>
          </a:p>
          <a:p>
            <a:pPr>
              <a:buFont typeface="Arial" pitchFamily="34" charset="0"/>
              <a:buChar char="•"/>
            </a:pPr>
            <a:r>
              <a:rPr lang="fr-FR" dirty="0"/>
              <a:t> grands objectifs fixés</a:t>
            </a:r>
          </a:p>
          <a:p>
            <a:pPr lvl="2">
              <a:buFont typeface="Wingdings" pitchFamily="2" charset="2"/>
              <a:buChar char="Ø"/>
            </a:pPr>
            <a:r>
              <a:rPr lang="fr-FR" dirty="0"/>
              <a:t>Connaissances</a:t>
            </a:r>
          </a:p>
          <a:p>
            <a:pPr lvl="2">
              <a:buFont typeface="Wingdings" pitchFamily="2" charset="2"/>
              <a:buChar char="Ø"/>
            </a:pPr>
            <a:r>
              <a:rPr lang="fr-FR" dirty="0"/>
              <a:t>Education générale et ses valeurs</a:t>
            </a:r>
          </a:p>
          <a:p>
            <a:pPr lvl="2">
              <a:buFont typeface="Wingdings" pitchFamily="2" charset="2"/>
              <a:buChar char="Ø"/>
            </a:pPr>
            <a:r>
              <a:rPr lang="fr-FR" dirty="0"/>
              <a:t>Développement individuel</a:t>
            </a:r>
          </a:p>
          <a:p>
            <a:pPr lvl="2">
              <a:buFont typeface="Wingdings" pitchFamily="2" charset="2"/>
              <a:buChar char="Ø"/>
            </a:pPr>
            <a:r>
              <a:rPr lang="fr-FR" dirty="0"/>
              <a:t>Capacités de compréhension, action et création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2597</TotalTime>
  <Words>9015</Words>
  <Application>Microsoft Office PowerPoint</Application>
  <PresentationFormat>Grand écran</PresentationFormat>
  <Paragraphs>1490</Paragraphs>
  <Slides>89</Slides>
  <Notes>79</Notes>
  <HiddenSlides>2</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89</vt:i4>
      </vt:variant>
    </vt:vector>
  </HeadingPairs>
  <TitlesOfParts>
    <vt:vector size="101" baseType="lpstr">
      <vt:lpstr>Microsoft YaHei</vt:lpstr>
      <vt:lpstr>ＭＳ Ｐゴシック</vt:lpstr>
      <vt:lpstr>Arial</vt:lpstr>
      <vt:lpstr>Calibri</vt:lpstr>
      <vt:lpstr>Constantia</vt:lpstr>
      <vt:lpstr>DejaVu Sans</vt:lpstr>
      <vt:lpstr>Garamond</vt:lpstr>
      <vt:lpstr>Times New Roman</vt:lpstr>
      <vt:lpstr>Verdana</vt:lpstr>
      <vt:lpstr>Wingdings</vt:lpstr>
      <vt:lpstr>Wingdings 2</vt:lpstr>
      <vt:lpstr>Organique</vt:lpstr>
      <vt:lpstr>  Champs d’intervention des CPE dans la réforme du collège</vt:lpstr>
      <vt:lpstr>Déroulé de la journée de formation</vt:lpstr>
      <vt:lpstr>Une nouvelle organisation structurelle  du collège</vt:lpstr>
      <vt:lpstr>Les enjeux de la réforme du collège</vt:lpstr>
      <vt:lpstr>Les enjeux pour le CPE</vt:lpstr>
      <vt:lpstr> Un nouveau curriculum </vt:lpstr>
      <vt:lpstr>Une nouvelle organisation scolaire </vt:lpstr>
      <vt:lpstr>Le premier levier pédagogique de cette réforme: le nouveau socle commun de connaissances de compétences et de culture </vt:lpstr>
      <vt:lpstr>Le nouveau socle commun: les principes</vt:lpstr>
      <vt:lpstr>Le nouveau socle commun-organisation</vt:lpstr>
      <vt:lpstr>Domaine 1</vt:lpstr>
      <vt:lpstr>Domaine 2</vt:lpstr>
      <vt:lpstr>Domaine 3</vt:lpstr>
      <vt:lpstr>Domaine 4</vt:lpstr>
      <vt:lpstr>Domaine 5</vt:lpstr>
      <vt:lpstr>La place de la vie scolaire dans ce nouveau socle</vt:lpstr>
      <vt:lpstr>Une continuité parce qu’il permet de…</vt:lpstr>
      <vt:lpstr>Rappel de définition:  Une compétence</vt:lpstr>
      <vt:lpstr>        Exemple : Pour la maîtrise de la langue       </vt:lpstr>
      <vt:lpstr>Atelier 1: Evaluer une situation d’apprentissage à travers le prisme du socle</vt:lpstr>
      <vt:lpstr>Pour s’emparer de ce nouveau socle: </vt:lpstr>
      <vt:lpstr>les valeurs républicaines</vt:lpstr>
      <vt:lpstr>Présentation PowerPoint</vt:lpstr>
      <vt:lpstr>Comment transmettre ces valeurs ?</vt:lpstr>
      <vt:lpstr>Comment transmettre ces valeurs ?</vt:lpstr>
      <vt:lpstr>Comment transmettre ces valeurs ?</vt:lpstr>
      <vt:lpstr>Présentation PowerPoint</vt:lpstr>
      <vt:lpstr>Le parcours avenir </vt:lpstr>
      <vt:lpstr> Le parcours d’éducation artistique et culturel </vt:lpstr>
      <vt:lpstr>Présentation PowerPoint</vt:lpstr>
      <vt:lpstr>Autre levier pédagogique: L’EMC</vt:lpstr>
      <vt:lpstr>Des valeurs, des savoirs, des pratiques</vt:lpstr>
      <vt:lpstr>Les 4 principes de l’EMC</vt:lpstr>
      <vt:lpstr>Les modalités d’organisation  </vt:lpstr>
      <vt:lpstr>La dimension sensible (domaine 3 du socle)</vt:lpstr>
      <vt:lpstr>Dimension normative (domaine 3 du socle)</vt:lpstr>
      <vt:lpstr>Dimension cognitive (domaine 3 du socle)</vt:lpstr>
      <vt:lpstr>Dimension pratique  (domaine 2 et 3 du socle)</vt:lpstr>
      <vt:lpstr>Atelier 2: Identifier les instances, actions et partenaires  au sein de l’EMC</vt:lpstr>
      <vt:lpstr>Un exemple de situation d’apprentissage dans le cadre de l’EMC: Les ateliers philosophiques(collège Littré)</vt:lpstr>
      <vt:lpstr>Un exemple de situation d’apprentissage dans le cadre de l’EMC: Les ateliers philosophiques(collège Littré)</vt:lpstr>
      <vt:lpstr>Un Exemple de projet dans le cadre de l’EMC Lutte contre les discriminations  (vie scolaire/documentaliste et H/G)</vt:lpstr>
      <vt:lpstr>Un exemple de projet collaboration CPE et enseignant histoire/géographie « Faire vivre la laïcité au collège »</vt:lpstr>
      <vt:lpstr>Un exemple de projet collaboration CPE et enseignant histoire/français/EPS/PP « des mots pour te dire… »</vt:lpstr>
      <vt:lpstr>Le conseil de vie collégienne</vt:lpstr>
      <vt:lpstr>Pour favoriser l’engagement…</vt:lpstr>
      <vt:lpstr>…Dans un contexte institutionnel et législatif</vt:lpstr>
      <vt:lpstr>Objectif général:  une instance de dialogue</vt:lpstr>
      <vt:lpstr>Des objectifs éducatifs et pédagogiques</vt:lpstr>
      <vt:lpstr>Qui s’inscrivent dans…</vt:lpstr>
      <vt:lpstr>Les questions à se poser</vt:lpstr>
      <vt:lpstr>Les questions à se poser</vt:lpstr>
      <vt:lpstr>Attributions</vt:lpstr>
      <vt:lpstr>La plus-value pour l’établissement</vt:lpstr>
      <vt:lpstr>Pour résumer…</vt:lpstr>
      <vt:lpstr>Autre entrée pédagogique:  les EPI (enseignements pratiques interdisciplinaires)</vt:lpstr>
      <vt:lpstr>Les EPI</vt:lpstr>
      <vt:lpstr>Présentation PowerPoint</vt:lpstr>
      <vt:lpstr>Présentation PowerPoint</vt:lpstr>
      <vt:lpstr>Présentation PowerPoint</vt:lpstr>
      <vt:lpstr>Présentation PowerPoint</vt:lpstr>
      <vt:lpstr>Présentation PowerPoint</vt:lpstr>
      <vt:lpstr>Un exemple d’EPI « passe muraille et ouvre moi ta porte »</vt:lpstr>
      <vt:lpstr>Autre champ d’intervention L’accompagnement personnalisé</vt:lpstr>
      <vt:lpstr>La place de la vie scolaire dans l’AP</vt:lpstr>
      <vt:lpstr>Présentation PowerPoint</vt:lpstr>
      <vt:lpstr>L’apport des neurosciences pour travailler en 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Travaux d’Eric Gaspard</vt:lpstr>
      <vt:lpstr>Socle, EMC, EPI et AP: une légitimité pédagogique pour le CPE</vt:lpstr>
      <vt:lpstr>EMC, EPI et AP: Des bénéfices pour les élèves</vt:lpstr>
      <vt:lpstr>Des conséquences sur l’évaluation</vt:lpstr>
      <vt:lpstr>Présentation PowerPoint</vt:lpstr>
      <vt:lpstr>Présentation PowerPoint</vt:lpstr>
      <vt:lpstr>Etre ambitieux dans ses pratiques</vt:lpstr>
      <vt:lpstr>Le CPE évaluateur</vt:lpstr>
      <vt:lpstr> Une situation d’apprentissage: comment?</vt:lpstr>
      <vt:lpstr>Situations d’apprentissage: comment?</vt:lpstr>
      <vt:lpstr>Outils numériques </vt:lpstr>
      <vt:lpstr>Exemples d’évaluation</vt:lpstr>
      <vt:lpstr> Atelier 3 : construction d’une fiche action pour un projet dans le cadre de l’EMC, D’un EPI  </vt:lpstr>
      <vt:lpstr>En conclusion: installer l’apprendre ensemble pour construire le vivre ensemble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nouveaux champs d’intervention du CPE dans la réforme du collège</dc:title>
  <dc:creator>Stéphanie Duclos</dc:creator>
  <cp:lastModifiedBy>Rectorat</cp:lastModifiedBy>
  <cp:revision>234</cp:revision>
  <dcterms:created xsi:type="dcterms:W3CDTF">2015-07-06T07:32:19Z</dcterms:created>
  <dcterms:modified xsi:type="dcterms:W3CDTF">2017-06-12T09:37:16Z</dcterms:modified>
</cp:coreProperties>
</file>