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05" r:id="rId2"/>
    <p:sldId id="256" r:id="rId3"/>
    <p:sldId id="261" r:id="rId4"/>
    <p:sldId id="257" r:id="rId5"/>
    <p:sldId id="312" r:id="rId6"/>
    <p:sldId id="259" r:id="rId7"/>
    <p:sldId id="260" r:id="rId8"/>
    <p:sldId id="264" r:id="rId9"/>
    <p:sldId id="262" r:id="rId10"/>
    <p:sldId id="258" r:id="rId11"/>
    <p:sldId id="271" r:id="rId12"/>
    <p:sldId id="269" r:id="rId13"/>
    <p:sldId id="270" r:id="rId14"/>
    <p:sldId id="273" r:id="rId15"/>
    <p:sldId id="274" r:id="rId16"/>
    <p:sldId id="276" r:id="rId17"/>
    <p:sldId id="300" r:id="rId18"/>
    <p:sldId id="301" r:id="rId19"/>
    <p:sldId id="299" r:id="rId20"/>
    <p:sldId id="302" r:id="rId21"/>
    <p:sldId id="290" r:id="rId22"/>
    <p:sldId id="293" r:id="rId23"/>
    <p:sldId id="294" r:id="rId24"/>
    <p:sldId id="304" r:id="rId25"/>
    <p:sldId id="311" r:id="rId26"/>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7" d="100"/>
          <a:sy n="57" d="100"/>
        </p:scale>
        <p:origin x="-450"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Feuille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Feuille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lang val="fr-FR"/>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qui sont les référents décrocheurs dans le Cher ?</a:t>
            </a:r>
          </a:p>
        </c:rich>
      </c:tx>
      <c:layout>
        <c:manualLayout>
          <c:xMode val="edge"/>
          <c:yMode val="edge"/>
          <c:x val="0.16610057352686444"/>
          <c:y val="3.9743596430378295E-2"/>
        </c:manualLayout>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Feuil1!$B$1</c:f>
              <c:strCache>
                <c:ptCount val="1"/>
                <c:pt idx="0">
                  <c:v>qui sont les réfrents décrocheurs dans le Cher</c:v>
                </c:pt>
              </c:strCache>
            </c:strRef>
          </c:tx>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D38C-41FB-BC16-EB6E2C9E2C41}"/>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D38C-41FB-BC16-EB6E2C9E2C41}"/>
              </c:ext>
            </c:extLst>
          </c:dPt>
          <c:dPt>
            <c:idx val="2"/>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2-D38C-41FB-BC16-EB6E2C9E2C41}"/>
              </c:ext>
            </c:extLst>
          </c:dPt>
          <c:dLbls>
            <c:dLbl>
              <c:idx val="0"/>
              <c:dLblPos val="ctr"/>
              <c:showPercent val="1"/>
              <c:extLst xmlns:c16r2="http://schemas.microsoft.com/office/drawing/2015/06/chart">
                <c:ext xmlns:c16="http://schemas.microsoft.com/office/drawing/2014/chart" uri="{C3380CC4-5D6E-409C-BE32-E72D297353CC}">
                  <c16:uniqueId val="{00000001-D38C-41FB-BC16-EB6E2C9E2C41}"/>
                </c:ext>
                <c:ext xmlns:c15="http://schemas.microsoft.com/office/drawing/2012/chart" uri="{CE6537A1-D6FC-4f65-9D91-7224C49458BB}"/>
              </c:extLst>
            </c:dLbl>
            <c:dLbl>
              <c:idx val="1"/>
              <c:dLblPos val="ctr"/>
              <c:showPercent val="1"/>
              <c:extLst xmlns:c16r2="http://schemas.microsoft.com/office/drawing/2015/06/chart">
                <c:ext xmlns:c16="http://schemas.microsoft.com/office/drawing/2014/chart" uri="{C3380CC4-5D6E-409C-BE32-E72D297353CC}">
                  <c16:uniqueId val="{00000003-D38C-41FB-BC16-EB6E2C9E2C41}"/>
                </c:ext>
                <c:ext xmlns:c15="http://schemas.microsoft.com/office/drawing/2012/chart" uri="{CE6537A1-D6FC-4f65-9D91-7224C49458BB}"/>
              </c:extLst>
            </c:dLbl>
            <c:dLbl>
              <c:idx val="2"/>
              <c:dLblPos val="bestFit"/>
              <c:showPercent val="1"/>
              <c:extLst xmlns:c16r2="http://schemas.microsoft.com/office/drawing/2015/06/chart">
                <c:ext xmlns:c16="http://schemas.microsoft.com/office/drawing/2014/chart" uri="{C3380CC4-5D6E-409C-BE32-E72D297353CC}">
                  <c16:uniqueId val="{00000002-D38C-41FB-BC16-EB6E2C9E2C41}"/>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Feuil1!$A$2:$A$4</c:f>
              <c:strCache>
                <c:ptCount val="3"/>
                <c:pt idx="0">
                  <c:v>CPE</c:v>
                </c:pt>
                <c:pt idx="1">
                  <c:v>chefs d'établissement</c:v>
                </c:pt>
                <c:pt idx="2">
                  <c:v>professeurs</c:v>
                </c:pt>
              </c:strCache>
            </c:strRef>
          </c:cat>
          <c:val>
            <c:numRef>
              <c:f>Feuil1!$B$2:$B$4</c:f>
              <c:numCache>
                <c:formatCode>General</c:formatCode>
                <c:ptCount val="3"/>
                <c:pt idx="0">
                  <c:v>25</c:v>
                </c:pt>
                <c:pt idx="1">
                  <c:v>9</c:v>
                </c:pt>
                <c:pt idx="2">
                  <c:v>9</c:v>
                </c:pt>
              </c:numCache>
            </c:numRef>
          </c:val>
          <c:extLst xmlns:c16r2="http://schemas.microsoft.com/office/drawing/2015/06/chart">
            <c:ext xmlns:c16="http://schemas.microsoft.com/office/drawing/2014/chart" uri="{C3380CC4-5D6E-409C-BE32-E72D297353CC}">
              <c16:uniqueId val="{00000000-D38C-41FB-BC16-EB6E2C9E2C41}"/>
            </c:ext>
          </c:extLst>
        </c:ser>
        <c:dLbls/>
      </c:pie3DChart>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fr-FR"/>
  <c:chart>
    <c:title>
      <c:layout>
        <c:manualLayout>
          <c:xMode val="edge"/>
          <c:yMode val="edge"/>
          <c:x val="0.10324788258592418"/>
          <c:y val="1.3983661842437069E-2"/>
        </c:manualLayout>
      </c:layout>
      <c:spPr>
        <a:noFill/>
        <a:ln>
          <a:noFill/>
        </a:ln>
        <a:effectLst/>
      </c:spPr>
      <c:txPr>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endParaRPr lang="fr-FR"/>
        </a:p>
      </c:txPr>
    </c:title>
    <c:plotArea>
      <c:layout>
        <c:manualLayout>
          <c:layoutTarget val="inner"/>
          <c:xMode val="edge"/>
          <c:yMode val="edge"/>
          <c:x val="9.9944812453592768E-2"/>
          <c:y val="0.1190562860421531"/>
          <c:w val="0.89278307071109886"/>
          <c:h val="0.80293421965071099"/>
        </c:manualLayout>
      </c:layout>
      <c:barChart>
        <c:barDir val="col"/>
        <c:grouping val="clustered"/>
        <c:ser>
          <c:idx val="0"/>
          <c:order val="0"/>
          <c:tx>
            <c:strRef>
              <c:f>Feuil1!$B$1</c:f>
              <c:strCache>
                <c:ptCount val="1"/>
                <c:pt idx="0">
                  <c:v>Nombre de jeunes potentiellement décrocheurs</c:v>
                </c:pt>
              </c:strCache>
            </c:strRef>
          </c:tx>
          <c:spPr>
            <a:solidFill>
              <a:srgbClr val="7030A0"/>
            </a:solidFill>
            <a:ln w="9525" cap="flat" cmpd="sng" algn="ctr">
              <a:solidFill>
                <a:schemeClr val="accent1">
                  <a:shade val="95000"/>
                </a:schemeClr>
              </a:solidFill>
              <a:round/>
            </a:ln>
            <a:effectLst/>
          </c:spPr>
          <c:dLbls>
            <c:spPr>
              <a:solidFill>
                <a:schemeClr val="accent3">
                  <a:lumMod val="40000"/>
                  <a:lumOff val="60000"/>
                </a:schemeClr>
              </a:solidFill>
              <a:ln>
                <a:solidFill>
                  <a:srgbClr val="FFFF00"/>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Arial Black" panose="020B0A04020102020204" pitchFamily="34" charset="0"/>
                    <a:ea typeface="+mn-ea"/>
                    <a:cs typeface="+mn-cs"/>
                  </a:defRPr>
                </a:pPr>
                <a:endParaRPr lang="fr-FR"/>
              </a:p>
            </c:txPr>
            <c:dLblPos val="inEnd"/>
            <c:showVal val="1"/>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Feuil1!$A$2:$A$10</c:f>
              <c:strCache>
                <c:ptCount val="7"/>
                <c:pt idx="0">
                  <c:v>oct - 2011</c:v>
                </c:pt>
                <c:pt idx="1">
                  <c:v>oct - 2012</c:v>
                </c:pt>
                <c:pt idx="2">
                  <c:v>oct - 2013</c:v>
                </c:pt>
                <c:pt idx="3">
                  <c:v>oct - 2014</c:v>
                </c:pt>
                <c:pt idx="4">
                  <c:v>oct - 2015</c:v>
                </c:pt>
                <c:pt idx="5">
                  <c:v>oct - 2016</c:v>
                </c:pt>
                <c:pt idx="6">
                  <c:v>oct-17</c:v>
                </c:pt>
              </c:strCache>
            </c:strRef>
          </c:cat>
          <c:val>
            <c:numRef>
              <c:f>Feuil1!$B$2:$B$9</c:f>
              <c:numCache>
                <c:formatCode>#,##0</c:formatCode>
                <c:ptCount val="8"/>
                <c:pt idx="0">
                  <c:v>8615</c:v>
                </c:pt>
                <c:pt idx="1">
                  <c:v>6459</c:v>
                </c:pt>
                <c:pt idx="2">
                  <c:v>5250</c:v>
                </c:pt>
                <c:pt idx="3">
                  <c:v>5188</c:v>
                </c:pt>
                <c:pt idx="4">
                  <c:v>5031</c:v>
                </c:pt>
                <c:pt idx="5">
                  <c:v>4914</c:v>
                </c:pt>
                <c:pt idx="6">
                  <c:v>4540</c:v>
                </c:pt>
              </c:numCache>
            </c:numRef>
          </c:val>
        </c:ser>
        <c:dLbls>
          <c:showVal val="1"/>
        </c:dLbls>
        <c:gapWidth val="47"/>
        <c:overlap val="37"/>
        <c:axId val="66697088"/>
        <c:axId val="66698624"/>
      </c:barChart>
      <c:catAx>
        <c:axId val="6669708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fr-FR"/>
          </a:p>
        </c:txPr>
        <c:crossAx val="66698624"/>
        <c:crossesAt val="0"/>
        <c:auto val="1"/>
        <c:lblAlgn val="ctr"/>
        <c:lblOffset val="100"/>
        <c:tickLblSkip val="1"/>
        <c:tickMarkSkip val="1"/>
      </c:catAx>
      <c:valAx>
        <c:axId val="66698624"/>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fr-FR"/>
          </a:p>
        </c:txPr>
        <c:crossAx val="66697088"/>
        <c:crosses val="autoZero"/>
        <c:crossBetween val="between"/>
      </c:valAx>
      <c:spPr>
        <a:noFill/>
        <a:ln>
          <a:noFill/>
        </a:ln>
        <a:effectLst/>
      </c:spPr>
    </c:plotArea>
    <c:plotVisOnly val="1"/>
    <c:dispBlanksAs val="gap"/>
  </c:chart>
  <c:spPr>
    <a:noFill/>
    <a:ln>
      <a:noFill/>
    </a:ln>
    <a:effectLst/>
  </c:spPr>
  <c:txPr>
    <a:bodyPr/>
    <a:lstStyle/>
    <a:p>
      <a:pPr>
        <a:defRPr/>
      </a:pPr>
      <a:endParaRPr lang="fr-FR"/>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137A1DF-57BA-449D-925D-5D46DE03E637}" type="datetimeFigureOut">
              <a:rPr lang="fr-FR" smtClean="0"/>
              <a:pPr/>
              <a:t>03/04/2018</a:t>
            </a:fld>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70DFF3E-27CC-45F0-819D-E87468B1502D}" type="slidenum">
              <a:rPr lang="fr-FR" smtClean="0"/>
              <a:pPr/>
              <a:t>‹N°›</a:t>
            </a:fld>
            <a:endParaRPr lang="fr-FR"/>
          </a:p>
        </p:txBody>
      </p:sp>
    </p:spTree>
    <p:extLst>
      <p:ext uri="{BB962C8B-B14F-4D97-AF65-F5344CB8AC3E}">
        <p14:creationId xmlns:p14="http://schemas.microsoft.com/office/powerpoint/2010/main" xmlns="" val="3290597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07402EA-44D8-42ED-99F3-392D154A749C}" type="datetimeFigureOut">
              <a:rPr lang="fr-FR" smtClean="0"/>
              <a:pPr/>
              <a:t>03/04/2018</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595C4BE-0A04-482E-9A5F-B8DE46FC6D67}" type="slidenum">
              <a:rPr lang="fr-FR" smtClean="0"/>
              <a:pPr/>
              <a:t>‹N°›</a:t>
            </a:fld>
            <a:endParaRPr lang="fr-FR"/>
          </a:p>
        </p:txBody>
      </p:sp>
    </p:spTree>
    <p:extLst>
      <p:ext uri="{BB962C8B-B14F-4D97-AF65-F5344CB8AC3E}">
        <p14:creationId xmlns:p14="http://schemas.microsoft.com/office/powerpoint/2010/main" xmlns="" val="2548929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fr-FR" smtClean="0"/>
          </a:p>
        </p:txBody>
      </p:sp>
    </p:spTree>
    <p:extLst>
      <p:ext uri="{BB962C8B-B14F-4D97-AF65-F5344CB8AC3E}">
        <p14:creationId xmlns:p14="http://schemas.microsoft.com/office/powerpoint/2010/main" xmlns="" val="3057123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fr-FR" smtClean="0"/>
          </a:p>
        </p:txBody>
      </p:sp>
    </p:spTree>
    <p:extLst>
      <p:ext uri="{BB962C8B-B14F-4D97-AF65-F5344CB8AC3E}">
        <p14:creationId xmlns:p14="http://schemas.microsoft.com/office/powerpoint/2010/main" xmlns="" val="85761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a:t>Le taux de décrocheurs via le SIEI :</a:t>
            </a:r>
            <a:r>
              <a:rPr lang="fr-FR" dirty="0"/>
              <a:t> </a:t>
            </a:r>
            <a:r>
              <a:rPr lang="fr-FR" b="1" dirty="0"/>
              <a:t>part des jeunes de plus de 16 </a:t>
            </a:r>
            <a:r>
              <a:rPr lang="fr-FR" b="1" dirty="0" smtClean="0"/>
              <a:t>ans (CNIL oblige) </a:t>
            </a:r>
            <a:r>
              <a:rPr lang="fr-FR" dirty="0"/>
              <a:t>ayant interrompu une formation secondaire  (ÉN et Agri public et privé) </a:t>
            </a:r>
            <a:r>
              <a:rPr lang="fr-FR" dirty="0" smtClean="0"/>
              <a:t> l'année </a:t>
            </a:r>
            <a:r>
              <a:rPr lang="fr-FR" dirty="0"/>
              <a:t>précédente </a:t>
            </a:r>
            <a:r>
              <a:rPr lang="fr-FR" dirty="0" smtClean="0"/>
              <a:t>sans </a:t>
            </a:r>
            <a:r>
              <a:rPr lang="fr-FR" dirty="0"/>
              <a:t>avoir obtenu le diplôme préparé et qu’on ne retrouve pas en formation l’année suivante. Cet indicateur permet une déclinaison académique, départementale, locale… Ce sont ces jeunes ainsi identifiés qui sont suivis par les PSAD.</a:t>
            </a:r>
          </a:p>
          <a:p>
            <a:endParaRPr lang="fr-FR" dirty="0" smtClean="0"/>
          </a:p>
        </p:txBody>
      </p:sp>
    </p:spTree>
    <p:extLst>
      <p:ext uri="{BB962C8B-B14F-4D97-AF65-F5344CB8AC3E}">
        <p14:creationId xmlns:p14="http://schemas.microsoft.com/office/powerpoint/2010/main" xmlns="" val="1169229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xmlns="" val="3916203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023B709-B780-4F9C-AC9B-6DD752A4070F}" type="datetimeFigureOut">
              <a:rPr lang="fr-FR" smtClean="0"/>
              <a:pPr/>
              <a:t>03/04/2018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F93A61-756F-4BE6-91D4-029807909BD3}" type="slidenum">
              <a:rPr lang="fr-FR" smtClean="0"/>
              <a:pPr/>
              <a:t>‹N°›</a:t>
            </a:fld>
            <a:endParaRPr lang="fr-FR"/>
          </a:p>
        </p:txBody>
      </p:sp>
    </p:spTree>
    <p:extLst>
      <p:ext uri="{BB962C8B-B14F-4D97-AF65-F5344CB8AC3E}">
        <p14:creationId xmlns:p14="http://schemas.microsoft.com/office/powerpoint/2010/main" xmlns="" val="262331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023B709-B780-4F9C-AC9B-6DD752A4070F}" type="datetimeFigureOut">
              <a:rPr lang="fr-FR" smtClean="0"/>
              <a:pPr/>
              <a:t>03/04/2018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F93A61-756F-4BE6-91D4-029807909BD3}" type="slidenum">
              <a:rPr lang="fr-FR" smtClean="0"/>
              <a:pPr/>
              <a:t>‹N°›</a:t>
            </a:fld>
            <a:endParaRPr lang="fr-FR"/>
          </a:p>
        </p:txBody>
      </p:sp>
    </p:spTree>
    <p:extLst>
      <p:ext uri="{BB962C8B-B14F-4D97-AF65-F5344CB8AC3E}">
        <p14:creationId xmlns:p14="http://schemas.microsoft.com/office/powerpoint/2010/main" xmlns="" val="3763533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023B709-B780-4F9C-AC9B-6DD752A4070F}" type="datetimeFigureOut">
              <a:rPr lang="fr-FR" smtClean="0"/>
              <a:pPr/>
              <a:t>03/04/2018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F93A61-756F-4BE6-91D4-029807909BD3}" type="slidenum">
              <a:rPr lang="fr-FR" smtClean="0"/>
              <a:pPr/>
              <a:t>‹N°›</a:t>
            </a:fld>
            <a:endParaRPr lang="fr-FR"/>
          </a:p>
        </p:txBody>
      </p:sp>
    </p:spTree>
    <p:extLst>
      <p:ext uri="{BB962C8B-B14F-4D97-AF65-F5344CB8AC3E}">
        <p14:creationId xmlns:p14="http://schemas.microsoft.com/office/powerpoint/2010/main" xmlns="" val="1853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023B709-B780-4F9C-AC9B-6DD752A4070F}" type="datetimeFigureOut">
              <a:rPr lang="fr-FR" smtClean="0"/>
              <a:pPr/>
              <a:t>03/04/2018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F93A61-756F-4BE6-91D4-029807909BD3}" type="slidenum">
              <a:rPr lang="fr-FR" smtClean="0"/>
              <a:pPr/>
              <a:t>‹N°›</a:t>
            </a:fld>
            <a:endParaRPr lang="fr-FR"/>
          </a:p>
        </p:txBody>
      </p:sp>
    </p:spTree>
    <p:extLst>
      <p:ext uri="{BB962C8B-B14F-4D97-AF65-F5344CB8AC3E}">
        <p14:creationId xmlns:p14="http://schemas.microsoft.com/office/powerpoint/2010/main" xmlns="" val="3579400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023B709-B780-4F9C-AC9B-6DD752A4070F}" type="datetimeFigureOut">
              <a:rPr lang="fr-FR" smtClean="0"/>
              <a:pPr/>
              <a:t>03/04/2018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F93A61-756F-4BE6-91D4-029807909BD3}" type="slidenum">
              <a:rPr lang="fr-FR" smtClean="0"/>
              <a:pPr/>
              <a:t>‹N°›</a:t>
            </a:fld>
            <a:endParaRPr lang="fr-FR"/>
          </a:p>
        </p:txBody>
      </p:sp>
    </p:spTree>
    <p:extLst>
      <p:ext uri="{BB962C8B-B14F-4D97-AF65-F5344CB8AC3E}">
        <p14:creationId xmlns:p14="http://schemas.microsoft.com/office/powerpoint/2010/main" xmlns="" val="763118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023B709-B780-4F9C-AC9B-6DD752A4070F}" type="datetimeFigureOut">
              <a:rPr lang="fr-FR" smtClean="0"/>
              <a:pPr/>
              <a:t>03/04/2018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F93A61-756F-4BE6-91D4-029807909BD3}" type="slidenum">
              <a:rPr lang="fr-FR" smtClean="0"/>
              <a:pPr/>
              <a:t>‹N°›</a:t>
            </a:fld>
            <a:endParaRPr lang="fr-FR"/>
          </a:p>
        </p:txBody>
      </p:sp>
    </p:spTree>
    <p:extLst>
      <p:ext uri="{BB962C8B-B14F-4D97-AF65-F5344CB8AC3E}">
        <p14:creationId xmlns:p14="http://schemas.microsoft.com/office/powerpoint/2010/main" xmlns="" val="11293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023B709-B780-4F9C-AC9B-6DD752A4070F}" type="datetimeFigureOut">
              <a:rPr lang="fr-FR" smtClean="0"/>
              <a:pPr/>
              <a:t>03/04/2018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BF93A61-756F-4BE6-91D4-029807909BD3}" type="slidenum">
              <a:rPr lang="fr-FR" smtClean="0"/>
              <a:pPr/>
              <a:t>‹N°›</a:t>
            </a:fld>
            <a:endParaRPr lang="fr-FR"/>
          </a:p>
        </p:txBody>
      </p:sp>
    </p:spTree>
    <p:extLst>
      <p:ext uri="{BB962C8B-B14F-4D97-AF65-F5344CB8AC3E}">
        <p14:creationId xmlns:p14="http://schemas.microsoft.com/office/powerpoint/2010/main" xmlns="" val="2756045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023B709-B780-4F9C-AC9B-6DD752A4070F}" type="datetimeFigureOut">
              <a:rPr lang="fr-FR" smtClean="0"/>
              <a:pPr/>
              <a:t>03/04/2018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BF93A61-756F-4BE6-91D4-029807909BD3}" type="slidenum">
              <a:rPr lang="fr-FR" smtClean="0"/>
              <a:pPr/>
              <a:t>‹N°›</a:t>
            </a:fld>
            <a:endParaRPr lang="fr-FR"/>
          </a:p>
        </p:txBody>
      </p:sp>
    </p:spTree>
    <p:extLst>
      <p:ext uri="{BB962C8B-B14F-4D97-AF65-F5344CB8AC3E}">
        <p14:creationId xmlns:p14="http://schemas.microsoft.com/office/powerpoint/2010/main" xmlns="" val="3633694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023B709-B780-4F9C-AC9B-6DD752A4070F}" type="datetimeFigureOut">
              <a:rPr lang="fr-FR" smtClean="0"/>
              <a:pPr/>
              <a:t>03/04/2018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BF93A61-756F-4BE6-91D4-029807909BD3}" type="slidenum">
              <a:rPr lang="fr-FR" smtClean="0"/>
              <a:pPr/>
              <a:t>‹N°›</a:t>
            </a:fld>
            <a:endParaRPr lang="fr-FR"/>
          </a:p>
        </p:txBody>
      </p:sp>
    </p:spTree>
    <p:extLst>
      <p:ext uri="{BB962C8B-B14F-4D97-AF65-F5344CB8AC3E}">
        <p14:creationId xmlns:p14="http://schemas.microsoft.com/office/powerpoint/2010/main" xmlns="" val="98464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023B709-B780-4F9C-AC9B-6DD752A4070F}" type="datetimeFigureOut">
              <a:rPr lang="fr-FR" smtClean="0"/>
              <a:pPr/>
              <a:t>03/04/2018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F93A61-756F-4BE6-91D4-029807909BD3}" type="slidenum">
              <a:rPr lang="fr-FR" smtClean="0"/>
              <a:pPr/>
              <a:t>‹N°›</a:t>
            </a:fld>
            <a:endParaRPr lang="fr-FR"/>
          </a:p>
        </p:txBody>
      </p:sp>
    </p:spTree>
    <p:extLst>
      <p:ext uri="{BB962C8B-B14F-4D97-AF65-F5344CB8AC3E}">
        <p14:creationId xmlns:p14="http://schemas.microsoft.com/office/powerpoint/2010/main" xmlns="" val="1275586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023B709-B780-4F9C-AC9B-6DD752A4070F}" type="datetimeFigureOut">
              <a:rPr lang="fr-FR" smtClean="0"/>
              <a:pPr/>
              <a:t>03/04/2018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F93A61-756F-4BE6-91D4-029807909BD3}" type="slidenum">
              <a:rPr lang="fr-FR" smtClean="0"/>
              <a:pPr/>
              <a:t>‹N°›</a:t>
            </a:fld>
            <a:endParaRPr lang="fr-FR"/>
          </a:p>
        </p:txBody>
      </p:sp>
    </p:spTree>
    <p:extLst>
      <p:ext uri="{BB962C8B-B14F-4D97-AF65-F5344CB8AC3E}">
        <p14:creationId xmlns:p14="http://schemas.microsoft.com/office/powerpoint/2010/main" xmlns="" val="2159619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3B709-B780-4F9C-AC9B-6DD752A4070F}" type="datetimeFigureOut">
              <a:rPr lang="fr-FR" smtClean="0"/>
              <a:pPr/>
              <a:t>03/04/2018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F93A61-756F-4BE6-91D4-029807909BD3}" type="slidenum">
              <a:rPr lang="fr-FR" smtClean="0"/>
              <a:pPr/>
              <a:t>‹N°›</a:t>
            </a:fld>
            <a:endParaRPr lang="fr-FR"/>
          </a:p>
        </p:txBody>
      </p:sp>
    </p:spTree>
    <p:extLst>
      <p:ext uri="{BB962C8B-B14F-4D97-AF65-F5344CB8AC3E}">
        <p14:creationId xmlns:p14="http://schemas.microsoft.com/office/powerpoint/2010/main" xmlns="" val="1962581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notesSlide" Target="../notesSlides/notesSlide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education.gouv.fr/cid72693/loi-d-orientation-et-de-programmation-pour-la-refondation-de-l-ecole-de-la-republique.html"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notesSlide" Target="../notesSlides/notesSlide4.xml"/><Relationship Id="rId7"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9.jpeg"/><Relationship Id="rId5" Type="http://schemas.openxmlformats.org/officeDocument/2006/relationships/image" Target="../media/image8.jpeg"/><Relationship Id="rId10" Type="http://schemas.openxmlformats.org/officeDocument/2006/relationships/oleObject" Target="../embeddings/Feuille_Microsoft_Office_Excel_97-20031.xls"/><Relationship Id="rId4" Type="http://schemas.openxmlformats.org/officeDocument/2006/relationships/hyperlink" Target="http://www.ac-orleans-tours.fr/orientation/decrochage_scolaire/" TargetMode="External"/><Relationship Id="rId9"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reseau-canope.fr/linsertion-professionnelle-des-jeunes/de-lorientation-scolaire-au-projet-professionnel-la-securisation-des-parcours/le-parcours-avenir.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07568" y="3244644"/>
            <a:ext cx="7772400" cy="1696523"/>
          </a:xfrm>
        </p:spPr>
        <p:txBody>
          <a:bodyPr>
            <a:normAutofit fontScale="90000"/>
          </a:bodyPr>
          <a:lstStyle/>
          <a:p>
            <a:r>
              <a:rPr lang="fr-FR" dirty="0" smtClean="0"/>
              <a:t/>
            </a:r>
            <a:br>
              <a:rPr lang="fr-FR" dirty="0" smtClean="0"/>
            </a:br>
            <a:r>
              <a:rPr lang="fr-FR" dirty="0" smtClean="0"/>
              <a:t/>
            </a:r>
            <a:br>
              <a:rPr lang="fr-FR" dirty="0" smtClean="0"/>
            </a:br>
            <a:r>
              <a:rPr lang="fr-FR" dirty="0" smtClean="0"/>
              <a:t/>
            </a:r>
            <a:br>
              <a:rPr lang="fr-FR" dirty="0" smtClean="0"/>
            </a:br>
            <a:r>
              <a:rPr lang="fr-FR" dirty="0"/>
              <a:t/>
            </a:r>
            <a:br>
              <a:rPr lang="fr-FR" dirty="0"/>
            </a:br>
            <a:r>
              <a:rPr lang="fr-FR" dirty="0" smtClean="0"/>
              <a:t/>
            </a:r>
            <a:br>
              <a:rPr lang="fr-FR" dirty="0" smtClean="0"/>
            </a:br>
            <a:r>
              <a:rPr lang="fr-FR" sz="6700" dirty="0" smtClean="0"/>
              <a:t>La</a:t>
            </a:r>
            <a:r>
              <a:rPr lang="fr-FR" dirty="0" smtClean="0"/>
              <a:t> </a:t>
            </a:r>
            <a:r>
              <a:rPr lang="fr-FR" sz="6700" dirty="0" smtClean="0"/>
              <a:t>sécurisation des parcours  </a:t>
            </a:r>
            <a:r>
              <a:rPr lang="fr-FR" sz="4900" dirty="0"/>
              <a:t/>
            </a:r>
            <a:br>
              <a:rPr lang="fr-FR" sz="4900" dirty="0"/>
            </a:br>
            <a:r>
              <a:rPr lang="fr-FR" dirty="0" smtClean="0"/>
              <a:t/>
            </a:r>
            <a:br>
              <a:rPr lang="fr-FR" dirty="0" smtClean="0"/>
            </a:br>
            <a:r>
              <a:rPr lang="fr-FR" dirty="0" smtClean="0"/>
              <a:t/>
            </a:r>
            <a:br>
              <a:rPr lang="fr-FR" dirty="0" smtClean="0"/>
            </a:br>
            <a:endParaRPr lang="fr-FR" dirty="0"/>
          </a:p>
        </p:txBody>
      </p:sp>
      <p:sp>
        <p:nvSpPr>
          <p:cNvPr id="7" name="ZoneTexte 6"/>
          <p:cNvSpPr txBox="1"/>
          <p:nvPr/>
        </p:nvSpPr>
        <p:spPr>
          <a:xfrm>
            <a:off x="2495600" y="6021288"/>
            <a:ext cx="9081884" cy="369332"/>
          </a:xfrm>
          <a:prstGeom prst="rect">
            <a:avLst/>
          </a:prstGeom>
          <a:noFill/>
        </p:spPr>
        <p:txBody>
          <a:bodyPr wrap="square" rtlCol="0">
            <a:spAutoFit/>
          </a:bodyPr>
          <a:lstStyle/>
          <a:p>
            <a:pPr algn="r"/>
            <a:r>
              <a:rPr lang="fr-FR" dirty="0"/>
              <a:t>Janvier 2018 – réunion CPE</a:t>
            </a:r>
          </a:p>
        </p:txBody>
      </p:sp>
      <p:pic>
        <p:nvPicPr>
          <p:cNvPr id="6" name="Imag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892550" y="2949676"/>
            <a:ext cx="4406900" cy="2676423"/>
          </a:xfrm>
          <a:prstGeom prst="rect">
            <a:avLst/>
          </a:prstGeom>
        </p:spPr>
      </p:pic>
    </p:spTree>
    <p:extLst>
      <p:ext uri="{BB962C8B-B14F-4D97-AF65-F5344CB8AC3E}">
        <p14:creationId xmlns:p14="http://schemas.microsoft.com/office/powerpoint/2010/main" xmlns="" val="594250648"/>
      </p:ext>
    </p:extLst>
  </p:cSld>
  <p:clrMapOvr>
    <a:masterClrMapping/>
  </p:clrMapOvr>
  <p:transition advTm="5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746975"/>
            <a:ext cx="10515600" cy="5429988"/>
          </a:xfrm>
        </p:spPr>
        <p:txBody>
          <a:bodyPr>
            <a:normAutofit lnSpcReduction="10000"/>
          </a:bodyPr>
          <a:lstStyle/>
          <a:p>
            <a:pPr marL="0" indent="0">
              <a:buNone/>
            </a:pPr>
            <a:endParaRPr lang="fr-FR"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fr-FR" sz="2400" dirty="0" smtClean="0">
                <a:latin typeface="Verdana" panose="020B0604030504040204" pitchFamily="34" charset="0"/>
                <a:ea typeface="Verdana" panose="020B0604030504040204" pitchFamily="34" charset="0"/>
                <a:cs typeface="Verdana" panose="020B0604030504040204" pitchFamily="34" charset="0"/>
              </a:rPr>
              <a:t>Concrètement, la sécurisation des parcours consiste donc à anticiper les ruptures dans le parcours scolaire des jeunes et à les accompagner vers une solution d’insertion interne ou externe à l’EN.</a:t>
            </a:r>
          </a:p>
          <a:p>
            <a:pPr marL="0" indent="0">
              <a:buNone/>
            </a:pPr>
            <a:endParaRPr lang="fr-FR" sz="24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fr-FR" sz="24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fr-FR" sz="2400" dirty="0" smtClean="0">
                <a:latin typeface="Verdana" panose="020B0604030504040204" pitchFamily="34" charset="0"/>
                <a:ea typeface="Verdana" panose="020B0604030504040204" pitchFamily="34" charset="0"/>
                <a:cs typeface="Verdana" panose="020B0604030504040204" pitchFamily="34" charset="0"/>
              </a:rPr>
              <a:t>Il existe différents </a:t>
            </a:r>
          </a:p>
          <a:p>
            <a:pPr marL="0" indent="0">
              <a:buNone/>
            </a:pPr>
            <a:r>
              <a:rPr lang="fr-FR" sz="2400" u="sng" dirty="0" smtClean="0">
                <a:latin typeface="Verdana" panose="020B0604030504040204" pitchFamily="34" charset="0"/>
                <a:ea typeface="Verdana" panose="020B0604030504040204" pitchFamily="34" charset="0"/>
                <a:cs typeface="Verdana" panose="020B0604030504040204" pitchFamily="34" charset="0"/>
              </a:rPr>
              <a:t>outils,</a:t>
            </a:r>
          </a:p>
          <a:p>
            <a:pPr marL="0" indent="0">
              <a:buNone/>
            </a:pPr>
            <a:r>
              <a:rPr lang="fr-FR" sz="2400" u="sng" dirty="0" smtClean="0">
                <a:latin typeface="Verdana" panose="020B0604030504040204" pitchFamily="34" charset="0"/>
                <a:ea typeface="Verdana" panose="020B0604030504040204" pitchFamily="34" charset="0"/>
                <a:cs typeface="Verdana" panose="020B0604030504040204" pitchFamily="34" charset="0"/>
              </a:rPr>
              <a:t>dispositifs</a:t>
            </a:r>
            <a:r>
              <a:rPr lang="fr-FR" sz="2400" dirty="0" smtClean="0">
                <a:latin typeface="Verdana" panose="020B0604030504040204" pitchFamily="34" charset="0"/>
                <a:ea typeface="Verdana" panose="020B0604030504040204" pitchFamily="34" charset="0"/>
                <a:cs typeface="Verdana" panose="020B0604030504040204" pitchFamily="34" charset="0"/>
              </a:rPr>
              <a:t> et </a:t>
            </a:r>
          </a:p>
          <a:p>
            <a:pPr marL="0" indent="0">
              <a:buNone/>
            </a:pPr>
            <a:r>
              <a:rPr lang="fr-FR" sz="2400" u="sng" dirty="0">
                <a:latin typeface="Verdana" panose="020B0604030504040204" pitchFamily="34" charset="0"/>
                <a:ea typeface="Verdana" panose="020B0604030504040204" pitchFamily="34" charset="0"/>
                <a:cs typeface="Verdana" panose="020B0604030504040204" pitchFamily="34" charset="0"/>
              </a:rPr>
              <a:t>p</a:t>
            </a:r>
            <a:r>
              <a:rPr lang="fr-FR" sz="2400" u="sng" dirty="0" smtClean="0">
                <a:latin typeface="Verdana" panose="020B0604030504040204" pitchFamily="34" charset="0"/>
                <a:ea typeface="Verdana" panose="020B0604030504040204" pitchFamily="34" charset="0"/>
                <a:cs typeface="Verdana" panose="020B0604030504040204" pitchFamily="34" charset="0"/>
              </a:rPr>
              <a:t>rocédures d’accompagnement </a:t>
            </a:r>
          </a:p>
          <a:p>
            <a:pPr marL="0" indent="0">
              <a:buNone/>
            </a:pPr>
            <a:endParaRPr lang="fr-FR" sz="2400" u="sng"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fr-FR" sz="2400" dirty="0" smtClean="0">
                <a:latin typeface="Verdana" panose="020B0604030504040204" pitchFamily="34" charset="0"/>
                <a:ea typeface="Verdana" panose="020B0604030504040204" pitchFamily="34" charset="0"/>
                <a:cs typeface="Verdana" panose="020B0604030504040204" pitchFamily="34" charset="0"/>
              </a:rPr>
              <a:t>mobilisables par les acteurs :</a:t>
            </a:r>
          </a:p>
          <a:p>
            <a:pPr marL="0" indent="0">
              <a:buNone/>
            </a:pPr>
            <a:endParaRPr lang="fr-FR" sz="2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fr-FR" b="1"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804230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lvl="1">
              <a:buFontTx/>
              <a:buChar char="-"/>
            </a:pPr>
            <a:endParaRPr lang="fr-FR" sz="2800" b="1" dirty="0" smtClean="0">
              <a:latin typeface="Verdana" panose="020B0604030504040204" pitchFamily="34" charset="0"/>
              <a:ea typeface="Verdana" panose="020B0604030504040204" pitchFamily="34" charset="0"/>
              <a:cs typeface="Verdana" panose="020B0604030504040204" pitchFamily="34" charset="0"/>
            </a:endParaRPr>
          </a:p>
          <a:p>
            <a:pPr marL="93662" indent="0" algn="ctr">
              <a:lnSpc>
                <a:spcPct val="80000"/>
              </a:lnSpc>
              <a:buNone/>
              <a:tabLst>
                <a:tab pos="0" algn="l"/>
              </a:tabLst>
              <a:defRPr/>
            </a:pPr>
            <a:r>
              <a:rPr lang="fr-FR" sz="2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Les réseaux FOQUALE et les référents décrocheurs </a:t>
            </a:r>
          </a:p>
          <a:p>
            <a:pPr marL="93662" indent="0" algn="ctr">
              <a:lnSpc>
                <a:spcPct val="80000"/>
              </a:lnSpc>
              <a:buNone/>
              <a:tabLst>
                <a:tab pos="0" algn="l"/>
              </a:tabLst>
              <a:defRPr/>
            </a:pPr>
            <a:endParaRPr lang="fr-FR" sz="2600" dirty="0">
              <a:latin typeface="Verdana" panose="020B0604030504040204" pitchFamily="34" charset="0"/>
              <a:ea typeface="Verdana" panose="020B0604030504040204" pitchFamily="34" charset="0"/>
              <a:cs typeface="Verdana" panose="020B0604030504040204" pitchFamily="34" charset="0"/>
            </a:endParaRPr>
          </a:p>
          <a:p>
            <a:pPr marL="93662" indent="0" algn="ctr">
              <a:lnSpc>
                <a:spcPct val="80000"/>
              </a:lnSpc>
              <a:buNone/>
              <a:tabLst>
                <a:tab pos="0" algn="l"/>
              </a:tabLst>
              <a:defRPr/>
            </a:pPr>
            <a:r>
              <a:rPr lang="fr-FR" sz="2600" dirty="0" smtClean="0">
                <a:latin typeface="Verdana" panose="020B0604030504040204" pitchFamily="34" charset="0"/>
                <a:ea typeface="Verdana" panose="020B0604030504040204" pitchFamily="34" charset="0"/>
                <a:cs typeface="Verdana" panose="020B0604030504040204" pitchFamily="34" charset="0"/>
              </a:rPr>
              <a:t>dont l’objectif est de mieux coordonner </a:t>
            </a:r>
            <a:r>
              <a:rPr lang="fr-FR" sz="2600" dirty="0">
                <a:latin typeface="Verdana" panose="020B0604030504040204" pitchFamily="34" charset="0"/>
                <a:ea typeface="Verdana" panose="020B0604030504040204" pitchFamily="34" charset="0"/>
                <a:cs typeface="Verdana" panose="020B0604030504040204" pitchFamily="34" charset="0"/>
              </a:rPr>
              <a:t>l’action de </a:t>
            </a:r>
            <a:endParaRPr lang="fr-FR" sz="2600" dirty="0" smtClean="0">
              <a:latin typeface="Verdana" panose="020B0604030504040204" pitchFamily="34" charset="0"/>
              <a:ea typeface="Verdana" panose="020B0604030504040204" pitchFamily="34" charset="0"/>
              <a:cs typeface="Verdana" panose="020B0604030504040204" pitchFamily="34" charset="0"/>
            </a:endParaRPr>
          </a:p>
          <a:p>
            <a:pPr marL="93662" indent="0">
              <a:lnSpc>
                <a:spcPct val="80000"/>
              </a:lnSpc>
              <a:buNone/>
              <a:tabLst>
                <a:tab pos="0" algn="l"/>
              </a:tabLst>
              <a:defRPr/>
            </a:pPr>
            <a:r>
              <a:rPr lang="fr-FR" sz="2600" dirty="0" smtClean="0">
                <a:latin typeface="Verdana" panose="020B0604030504040204" pitchFamily="34" charset="0"/>
                <a:ea typeface="Verdana" panose="020B0604030504040204" pitchFamily="34" charset="0"/>
                <a:cs typeface="Verdana" panose="020B0604030504040204" pitchFamily="34" charset="0"/>
              </a:rPr>
              <a:t>    l’Éducation </a:t>
            </a:r>
            <a:r>
              <a:rPr lang="fr-FR" sz="2600" dirty="0">
                <a:latin typeface="Verdana" panose="020B0604030504040204" pitchFamily="34" charset="0"/>
                <a:ea typeface="Verdana" panose="020B0604030504040204" pitchFamily="34" charset="0"/>
                <a:cs typeface="Verdana" panose="020B0604030504040204" pitchFamily="34" charset="0"/>
              </a:rPr>
              <a:t>nationale </a:t>
            </a:r>
            <a:r>
              <a:rPr lang="fr-FR" sz="2600" dirty="0" smtClean="0">
                <a:latin typeface="Verdana" panose="020B0604030504040204" pitchFamily="34" charset="0"/>
                <a:ea typeface="Verdana" panose="020B0604030504040204" pitchFamily="34" charset="0"/>
                <a:cs typeface="Verdana" panose="020B0604030504040204" pitchFamily="34" charset="0"/>
              </a:rPr>
              <a:t>(PSAD, MLDS, les équipes-relais…)</a:t>
            </a:r>
            <a:endParaRPr lang="fr-FR" sz="2600" dirty="0">
              <a:latin typeface="Verdana" panose="020B0604030504040204" pitchFamily="34" charset="0"/>
              <a:ea typeface="Verdana" panose="020B0604030504040204" pitchFamily="34" charset="0"/>
              <a:cs typeface="Verdana" panose="020B0604030504040204" pitchFamily="34" charset="0"/>
            </a:endParaRPr>
          </a:p>
          <a:p>
            <a:pPr marL="269875" indent="-176213">
              <a:lnSpc>
                <a:spcPct val="80000"/>
              </a:lnSpc>
              <a:buNone/>
              <a:tabLst>
                <a:tab pos="0" algn="l"/>
              </a:tabLst>
              <a:defRPr/>
            </a:pPr>
            <a:endParaRPr lang="fr-FR" sz="2200" b="1" dirty="0">
              <a:latin typeface="Calibri" pitchFamily="34" charset="0"/>
            </a:endParaRPr>
          </a:p>
          <a:p>
            <a:pPr lvl="1">
              <a:buFontTx/>
              <a:buChar char="-"/>
            </a:pPr>
            <a:r>
              <a:rPr lang="fr-FR" sz="2800" dirty="0" smtClean="0">
                <a:latin typeface="Verdana" panose="020B0604030504040204" pitchFamily="34" charset="0"/>
                <a:ea typeface="Verdana" panose="020B0604030504040204" pitchFamily="34" charset="0"/>
                <a:cs typeface="Verdana" panose="020B0604030504040204" pitchFamily="34" charset="0"/>
              </a:rPr>
              <a:t>PSAD= Plateforme de Suivi et d’Appui aux Décrocheurs</a:t>
            </a:r>
          </a:p>
          <a:p>
            <a:pPr lvl="1">
              <a:buFontTx/>
              <a:buChar char="-"/>
            </a:pPr>
            <a:endParaRPr lang="fr-FR" sz="2800" dirty="0" smtClean="0">
              <a:latin typeface="Verdana" panose="020B0604030504040204" pitchFamily="34" charset="0"/>
              <a:ea typeface="Verdana" panose="020B0604030504040204" pitchFamily="34" charset="0"/>
              <a:cs typeface="Verdana" panose="020B0604030504040204" pitchFamily="34" charset="0"/>
            </a:endParaRPr>
          </a:p>
          <a:p>
            <a:pPr lvl="1">
              <a:buFontTx/>
              <a:buChar char="-"/>
            </a:pPr>
            <a:r>
              <a:rPr lang="fr-FR" sz="2800" dirty="0" smtClean="0">
                <a:latin typeface="Verdana" panose="020B0604030504040204" pitchFamily="34" charset="0"/>
                <a:ea typeface="Verdana" panose="020B0604030504040204" pitchFamily="34" charset="0"/>
                <a:cs typeface="Verdana" panose="020B0604030504040204" pitchFamily="34" charset="0"/>
              </a:rPr>
              <a:t>MLDS= Mission de Lutte contre le Décrochage Scolaire</a:t>
            </a:r>
          </a:p>
          <a:p>
            <a:pPr marL="457200" lvl="1" indent="0">
              <a:buNone/>
            </a:pPr>
            <a:endParaRPr lang="fr-FR" b="1" dirty="0" smtClean="0">
              <a:latin typeface="Verdana" panose="020B0604030504040204" pitchFamily="34" charset="0"/>
              <a:ea typeface="Verdana" panose="020B0604030504040204" pitchFamily="34" charset="0"/>
              <a:cs typeface="Verdana" panose="020B0604030504040204" pitchFamily="34" charset="0"/>
            </a:endParaRPr>
          </a:p>
          <a:p>
            <a:endParaRPr lang="fr-FR" dirty="0"/>
          </a:p>
        </p:txBody>
      </p:sp>
      <p:sp>
        <p:nvSpPr>
          <p:cNvPr id="4" name="Titre 3"/>
          <p:cNvSpPr>
            <a:spLocks noGrp="1"/>
          </p:cNvSpPr>
          <p:nvPr>
            <p:ph type="title"/>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a:r>
              <a:rPr lang="fr-FR" dirty="0" smtClean="0">
                <a:latin typeface="Verdana" panose="020B0604030504040204" pitchFamily="34" charset="0"/>
                <a:ea typeface="Verdana" panose="020B0604030504040204" pitchFamily="34" charset="0"/>
                <a:cs typeface="Verdana" panose="020B0604030504040204" pitchFamily="34" charset="0"/>
              </a:rPr>
              <a:t>Les outils</a:t>
            </a:r>
            <a:endParaRPr lang="fr-FR"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61855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03762"/>
            <a:ext cx="10515600" cy="1325563"/>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a:r>
              <a:rPr lang="fr-FR" dirty="0" smtClean="0">
                <a:latin typeface="Verdana" panose="020B0604030504040204" pitchFamily="34" charset="0"/>
                <a:ea typeface="Verdana" panose="020B0604030504040204" pitchFamily="34" charset="0"/>
                <a:cs typeface="Verdana" panose="020B0604030504040204" pitchFamily="34" charset="0"/>
              </a:rPr>
              <a:t>Les dispositifs</a:t>
            </a:r>
            <a:endParaRPr lang="fr-FR"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contenu 2"/>
          <p:cNvSpPr>
            <a:spLocks noGrp="1"/>
          </p:cNvSpPr>
          <p:nvPr>
            <p:ph idx="1"/>
          </p:nvPr>
        </p:nvSpPr>
        <p:spPr>
          <a:xfrm>
            <a:off x="992746" y="1558344"/>
            <a:ext cx="10515600" cy="5087155"/>
          </a:xfrm>
          <a:ln>
            <a:solidFill>
              <a:schemeClr val="bg2"/>
            </a:solidFill>
          </a:ln>
        </p:spPr>
        <p:txBody>
          <a:bodyPr>
            <a:normAutofit fontScale="70000" lnSpcReduction="20000"/>
          </a:bodyPr>
          <a:lstStyle/>
          <a:p>
            <a:pPr>
              <a:buFontTx/>
              <a:buChar char="-"/>
            </a:pPr>
            <a:endParaRPr lang="fr-FR"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fr-FR" b="1" dirty="0" smtClean="0">
                <a:latin typeface="Verdana" panose="020B0604030504040204" pitchFamily="34" charset="0"/>
                <a:ea typeface="Verdana" panose="020B0604030504040204" pitchFamily="34" charset="0"/>
                <a:cs typeface="Verdana" panose="020B0604030504040204" pitchFamily="34" charset="0"/>
              </a:rPr>
              <a:t>Les dispositifs MLDS</a:t>
            </a:r>
          </a:p>
          <a:p>
            <a:pPr>
              <a:buFontTx/>
              <a:buChar char="-"/>
            </a:pPr>
            <a:r>
              <a:rPr lang="fr-FR"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ARTP</a:t>
            </a:r>
          </a:p>
          <a:p>
            <a:pPr>
              <a:buFontTx/>
              <a:buChar char="-"/>
            </a:pPr>
            <a:r>
              <a:rPr lang="fr-FR"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MOREA </a:t>
            </a:r>
          </a:p>
          <a:p>
            <a:pPr>
              <a:buFontTx/>
              <a:buChar char="-"/>
            </a:pPr>
            <a:r>
              <a:rPr lang="fr-FR"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AMR</a:t>
            </a:r>
          </a:p>
          <a:p>
            <a:pPr>
              <a:buFontTx/>
              <a:buChar char="-"/>
            </a:pPr>
            <a:r>
              <a:rPr lang="fr-FR"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MODAL</a:t>
            </a:r>
          </a:p>
          <a:p>
            <a:pPr>
              <a:buFontTx/>
              <a:buChar char="-"/>
            </a:pPr>
            <a:r>
              <a:rPr lang="fr-FR" b="1" dirty="0" smtClean="0">
                <a:latin typeface="Verdana" panose="020B0604030504040204" pitchFamily="34" charset="0"/>
                <a:ea typeface="Verdana" panose="020B0604030504040204" pitchFamily="34" charset="0"/>
                <a:cs typeface="Verdana" panose="020B0604030504040204" pitchFamily="34" charset="0"/>
              </a:rPr>
              <a:t>Deux autres dispositifs de remédiation:</a:t>
            </a:r>
          </a:p>
          <a:p>
            <a:pPr>
              <a:buFontTx/>
              <a:buChar char="-"/>
            </a:pPr>
            <a:r>
              <a:rPr lang="fr-FR" dirty="0">
                <a:solidFill>
                  <a:srgbClr val="0070C0"/>
                </a:solidFill>
                <a:latin typeface="Verdana" panose="020B0604030504040204" pitchFamily="34" charset="0"/>
                <a:ea typeface="Verdana" panose="020B0604030504040204" pitchFamily="34" charset="0"/>
                <a:cs typeface="Verdana" panose="020B0604030504040204" pitchFamily="34" charset="0"/>
              </a:rPr>
              <a:t>ATA</a:t>
            </a:r>
          </a:p>
          <a:p>
            <a:pPr>
              <a:buFontTx/>
              <a:buChar char="-"/>
            </a:pPr>
            <a:r>
              <a:rPr lang="fr-FR" dirty="0">
                <a:solidFill>
                  <a:srgbClr val="0070C0"/>
                </a:solidFill>
                <a:latin typeface="Verdana" panose="020B0604030504040204" pitchFamily="34" charset="0"/>
                <a:ea typeface="Verdana" panose="020B0604030504040204" pitchFamily="34" charset="0"/>
                <a:cs typeface="Verdana" panose="020B0604030504040204" pitchFamily="34" charset="0"/>
              </a:rPr>
              <a:t>Le micro-lycée</a:t>
            </a:r>
            <a:r>
              <a:rPr lang="fr-FR" dirty="0">
                <a:latin typeface="Verdana" panose="020B0604030504040204" pitchFamily="34" charset="0"/>
                <a:ea typeface="Verdana" panose="020B0604030504040204" pitchFamily="34" charset="0"/>
                <a:cs typeface="Verdana" panose="020B0604030504040204" pitchFamily="34" charset="0"/>
              </a:rPr>
              <a:t> (Le lycée Benjamin Franklin d’Orléans: priorité aux </a:t>
            </a:r>
            <a:r>
              <a:rPr lang="fr-FR" dirty="0" err="1">
                <a:latin typeface="Verdana" panose="020B0604030504040204" pitchFamily="34" charset="0"/>
                <a:ea typeface="Verdana" panose="020B0604030504040204" pitchFamily="34" charset="0"/>
                <a:cs typeface="Verdana" panose="020B0604030504040204" pitchFamily="34" charset="0"/>
              </a:rPr>
              <a:t>triplants</a:t>
            </a:r>
            <a:r>
              <a:rPr lang="fr-FR" dirty="0">
                <a:latin typeface="Verdana" panose="020B0604030504040204" pitchFamily="34" charset="0"/>
                <a:ea typeface="Verdana" panose="020B0604030504040204" pitchFamily="34" charset="0"/>
                <a:cs typeface="Verdana" panose="020B0604030504040204" pitchFamily="34" charset="0"/>
              </a:rPr>
              <a:t> </a:t>
            </a:r>
            <a:r>
              <a:rPr lang="fr-FR" dirty="0" smtClean="0">
                <a:latin typeface="Verdana" panose="020B0604030504040204" pitchFamily="34" charset="0"/>
                <a:ea typeface="Verdana" panose="020B0604030504040204" pitchFamily="34" charset="0"/>
                <a:cs typeface="Verdana" panose="020B0604030504040204" pitchFamily="34" charset="0"/>
              </a:rPr>
              <a:t>et</a:t>
            </a:r>
          </a:p>
          <a:p>
            <a:pPr marL="0" indent="0">
              <a:buNone/>
            </a:pPr>
            <a:r>
              <a:rPr lang="fr-FR" dirty="0" smtClean="0">
                <a:latin typeface="Verdana" panose="020B0604030504040204" pitchFamily="34" charset="0"/>
                <a:ea typeface="Verdana" panose="020B0604030504040204" pitchFamily="34" charset="0"/>
                <a:cs typeface="Verdana" panose="020B0604030504040204" pitchFamily="34" charset="0"/>
              </a:rPr>
              <a:t>  </a:t>
            </a:r>
            <a:r>
              <a:rPr lang="fr-FR" dirty="0">
                <a:latin typeface="Verdana" panose="020B0604030504040204" pitchFamily="34" charset="0"/>
                <a:ea typeface="Verdana" panose="020B0604030504040204" pitchFamily="34" charset="0"/>
                <a:cs typeface="Verdana" panose="020B0604030504040204" pitchFamily="34" charset="0"/>
              </a:rPr>
              <a:t>dans la limite des places à l’internat)</a:t>
            </a:r>
          </a:p>
          <a:p>
            <a:pPr>
              <a:buFontTx/>
              <a:buChar char="-"/>
            </a:pPr>
            <a:r>
              <a:rPr lang="fr-FR" b="1" dirty="0" smtClean="0">
                <a:latin typeface="Verdana" panose="020B0604030504040204" pitchFamily="34" charset="0"/>
                <a:ea typeface="Verdana" panose="020B0604030504040204" pitchFamily="34" charset="0"/>
                <a:cs typeface="Verdana" panose="020B0604030504040204" pitchFamily="34" charset="0"/>
              </a:rPr>
              <a:t>D’autres dispositifs internes aux établissements:</a:t>
            </a:r>
          </a:p>
          <a:p>
            <a:pPr>
              <a:buFontTx/>
              <a:buChar char="-"/>
            </a:pPr>
            <a:r>
              <a:rPr lang="fr-FR"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Les PIF</a:t>
            </a:r>
          </a:p>
          <a:p>
            <a:pPr>
              <a:buFontTx/>
              <a:buChar char="-"/>
            </a:pPr>
            <a:r>
              <a:rPr lang="fr-FR"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Les PAP</a:t>
            </a:r>
          </a:p>
          <a:p>
            <a:pPr>
              <a:buFontTx/>
              <a:buChar char="-"/>
            </a:pPr>
            <a:r>
              <a:rPr lang="fr-FR" dirty="0" smtClean="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Les PAI</a:t>
            </a:r>
          </a:p>
          <a:p>
            <a:pPr>
              <a:buFontTx/>
              <a:buChar char="-"/>
            </a:pPr>
            <a:r>
              <a:rPr lang="fr-FR" dirty="0" smtClean="0">
                <a:latin typeface="Verdana" panose="020B0604030504040204" pitchFamily="34" charset="0"/>
                <a:ea typeface="Verdana" panose="020B0604030504040204" pitchFamily="34" charset="0"/>
                <a:cs typeface="Verdana" panose="020B0604030504040204" pitchFamily="34" charset="0"/>
              </a:rPr>
              <a:t>Etc…</a:t>
            </a:r>
          </a:p>
          <a:p>
            <a:pPr marL="0" indent="0">
              <a:buNone/>
            </a:pPr>
            <a:endParaRPr lang="fr-FR" b="1" dirty="0" smtClean="0">
              <a:latin typeface="Verdana" panose="020B0604030504040204" pitchFamily="34" charset="0"/>
              <a:ea typeface="Verdana" panose="020B0604030504040204" pitchFamily="34" charset="0"/>
              <a:cs typeface="Verdana" panose="020B0604030504040204" pitchFamily="34" charset="0"/>
            </a:endParaRPr>
          </a:p>
          <a:p>
            <a:endParaRPr lang="fr-FR" dirty="0"/>
          </a:p>
        </p:txBody>
      </p:sp>
    </p:spTree>
    <p:extLst>
      <p:ext uri="{BB962C8B-B14F-4D97-AF65-F5344CB8AC3E}">
        <p14:creationId xmlns:p14="http://schemas.microsoft.com/office/powerpoint/2010/main" xmlns="" val="2462851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05059" y="154546"/>
            <a:ext cx="9144000" cy="1094704"/>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0000"/>
          </a:bodyPr>
          <a:lstStyle/>
          <a:p>
            <a:r>
              <a:rPr lang="fr-FR" sz="4400" dirty="0" smtClean="0">
                <a:latin typeface="Verdana" panose="020B0604030504040204" pitchFamily="34" charset="0"/>
                <a:ea typeface="Verdana" panose="020B0604030504040204" pitchFamily="34" charset="0"/>
                <a:cs typeface="Verdana" panose="020B0604030504040204" pitchFamily="34" charset="0"/>
              </a:rPr>
              <a:t/>
            </a:r>
            <a:br>
              <a:rPr lang="fr-FR" sz="4400" dirty="0" smtClean="0">
                <a:latin typeface="Verdana" panose="020B0604030504040204" pitchFamily="34" charset="0"/>
                <a:ea typeface="Verdana" panose="020B0604030504040204" pitchFamily="34" charset="0"/>
                <a:cs typeface="Verdana" panose="020B0604030504040204" pitchFamily="34" charset="0"/>
              </a:rPr>
            </a:br>
            <a:r>
              <a:rPr lang="fr-FR" sz="4400" dirty="0">
                <a:latin typeface="Verdana" panose="020B0604030504040204" pitchFamily="34" charset="0"/>
                <a:ea typeface="Verdana" panose="020B0604030504040204" pitchFamily="34" charset="0"/>
                <a:cs typeface="Verdana" panose="020B0604030504040204" pitchFamily="34" charset="0"/>
              </a:rPr>
              <a:t/>
            </a:r>
            <a:br>
              <a:rPr lang="fr-FR" sz="4400" dirty="0">
                <a:latin typeface="Verdana" panose="020B0604030504040204" pitchFamily="34" charset="0"/>
                <a:ea typeface="Verdana" panose="020B0604030504040204" pitchFamily="34" charset="0"/>
                <a:cs typeface="Verdana" panose="020B0604030504040204" pitchFamily="34" charset="0"/>
              </a:rPr>
            </a:br>
            <a:r>
              <a:rPr lang="fr-FR" sz="4400" dirty="0" smtClean="0">
                <a:latin typeface="Verdana" panose="020B0604030504040204" pitchFamily="34" charset="0"/>
                <a:ea typeface="Verdana" panose="020B0604030504040204" pitchFamily="34" charset="0"/>
                <a:cs typeface="Verdana" panose="020B0604030504040204" pitchFamily="34" charset="0"/>
              </a:rPr>
              <a:t/>
            </a:r>
            <a:br>
              <a:rPr lang="fr-FR" sz="4400" dirty="0" smtClean="0">
                <a:latin typeface="Verdana" panose="020B0604030504040204" pitchFamily="34" charset="0"/>
                <a:ea typeface="Verdana" panose="020B0604030504040204" pitchFamily="34" charset="0"/>
                <a:cs typeface="Verdana" panose="020B0604030504040204" pitchFamily="34" charset="0"/>
              </a:rPr>
            </a:br>
            <a:r>
              <a:rPr lang="fr-FR" sz="4400" dirty="0">
                <a:latin typeface="Verdana" panose="020B0604030504040204" pitchFamily="34" charset="0"/>
                <a:ea typeface="Verdana" panose="020B0604030504040204" pitchFamily="34" charset="0"/>
                <a:cs typeface="Verdana" panose="020B0604030504040204" pitchFamily="34" charset="0"/>
              </a:rPr>
              <a:t/>
            </a:r>
            <a:br>
              <a:rPr lang="fr-FR" sz="4400" dirty="0">
                <a:latin typeface="Verdana" panose="020B0604030504040204" pitchFamily="34" charset="0"/>
                <a:ea typeface="Verdana" panose="020B0604030504040204" pitchFamily="34" charset="0"/>
                <a:cs typeface="Verdana" panose="020B0604030504040204" pitchFamily="34" charset="0"/>
              </a:rPr>
            </a:br>
            <a:r>
              <a:rPr lang="fr-FR" sz="4400" dirty="0" smtClean="0">
                <a:latin typeface="Verdana" panose="020B0604030504040204" pitchFamily="34" charset="0"/>
                <a:ea typeface="Verdana" panose="020B0604030504040204" pitchFamily="34" charset="0"/>
                <a:cs typeface="Verdana" panose="020B0604030504040204" pitchFamily="34" charset="0"/>
              </a:rPr>
              <a:t/>
            </a:r>
            <a:br>
              <a:rPr lang="fr-FR" sz="4400" dirty="0" smtClean="0">
                <a:latin typeface="Verdana" panose="020B0604030504040204" pitchFamily="34" charset="0"/>
                <a:ea typeface="Verdana" panose="020B0604030504040204" pitchFamily="34" charset="0"/>
                <a:cs typeface="Verdana" panose="020B0604030504040204" pitchFamily="34" charset="0"/>
              </a:rPr>
            </a:br>
            <a:r>
              <a:rPr lang="fr-FR" sz="4400" dirty="0" smtClean="0">
                <a:latin typeface="Verdana" panose="020B0604030504040204" pitchFamily="34" charset="0"/>
                <a:ea typeface="Verdana" panose="020B0604030504040204" pitchFamily="34" charset="0"/>
                <a:cs typeface="Verdana" panose="020B0604030504040204" pitchFamily="34" charset="0"/>
              </a:rPr>
              <a:t/>
            </a:r>
            <a:br>
              <a:rPr lang="fr-FR" sz="4400" dirty="0" smtClean="0">
                <a:latin typeface="Verdana" panose="020B0604030504040204" pitchFamily="34" charset="0"/>
                <a:ea typeface="Verdana" panose="020B0604030504040204" pitchFamily="34" charset="0"/>
                <a:cs typeface="Verdana" panose="020B0604030504040204" pitchFamily="34" charset="0"/>
              </a:rPr>
            </a:br>
            <a:r>
              <a:rPr lang="fr-FR" sz="4400" dirty="0">
                <a:latin typeface="Verdana" panose="020B0604030504040204" pitchFamily="34" charset="0"/>
                <a:ea typeface="Verdana" panose="020B0604030504040204" pitchFamily="34" charset="0"/>
                <a:cs typeface="Verdana" panose="020B0604030504040204" pitchFamily="34" charset="0"/>
              </a:rPr>
              <a:t/>
            </a:r>
            <a:br>
              <a:rPr lang="fr-FR" sz="4400" dirty="0">
                <a:latin typeface="Verdana" panose="020B0604030504040204" pitchFamily="34" charset="0"/>
                <a:ea typeface="Verdana" panose="020B0604030504040204" pitchFamily="34" charset="0"/>
                <a:cs typeface="Verdana" panose="020B0604030504040204" pitchFamily="34" charset="0"/>
              </a:rPr>
            </a:br>
            <a:r>
              <a:rPr lang="fr-FR" sz="4900" dirty="0" smtClean="0">
                <a:latin typeface="Verdana" panose="020B0604030504040204" pitchFamily="34" charset="0"/>
                <a:ea typeface="Verdana" panose="020B0604030504040204" pitchFamily="34" charset="0"/>
                <a:cs typeface="Verdana" panose="020B0604030504040204" pitchFamily="34" charset="0"/>
              </a:rPr>
              <a:t>Les procédures</a:t>
            </a:r>
            <a:endParaRPr lang="fr-FR" sz="4900" dirty="0"/>
          </a:p>
        </p:txBody>
      </p:sp>
      <p:sp>
        <p:nvSpPr>
          <p:cNvPr id="3" name="Sous-titre 2"/>
          <p:cNvSpPr>
            <a:spLocks noGrp="1"/>
          </p:cNvSpPr>
          <p:nvPr>
            <p:ph type="subTitle" idx="1"/>
          </p:nvPr>
        </p:nvSpPr>
        <p:spPr>
          <a:xfrm>
            <a:off x="1524000" y="2112135"/>
            <a:ext cx="9144000" cy="4997003"/>
          </a:xfrm>
        </p:spPr>
        <p:txBody>
          <a:bodyPr>
            <a:normAutofit fontScale="92500" lnSpcReduction="20000"/>
          </a:bodyPr>
          <a:lstStyle/>
          <a:p>
            <a:pPr algn="l"/>
            <a:r>
              <a:rPr lang="fr-FR" dirty="0" smtClean="0">
                <a:latin typeface="Verdana" panose="020B0604030504040204" pitchFamily="34" charset="0"/>
                <a:ea typeface="Verdana" panose="020B0604030504040204" pitchFamily="34" charset="0"/>
                <a:cs typeface="Verdana" panose="020B0604030504040204" pitchFamily="34" charset="0"/>
              </a:rPr>
              <a:t>Les </a:t>
            </a:r>
            <a:r>
              <a:rPr lang="fr-FR" u="sng" dirty="0" smtClean="0">
                <a:latin typeface="Verdana" panose="020B0604030504040204" pitchFamily="34" charset="0"/>
                <a:ea typeface="Verdana" panose="020B0604030504040204" pitchFamily="34" charset="0"/>
                <a:cs typeface="Verdana" panose="020B0604030504040204" pitchFamily="34" charset="0"/>
              </a:rPr>
              <a:t>Passerelles</a:t>
            </a:r>
            <a:r>
              <a:rPr lang="fr-FR" dirty="0" smtClean="0">
                <a:latin typeface="Verdana" panose="020B0604030504040204" pitchFamily="34" charset="0"/>
                <a:ea typeface="Verdana" panose="020B0604030504040204" pitchFamily="34" charset="0"/>
                <a:cs typeface="Verdana" panose="020B0604030504040204" pitchFamily="34" charset="0"/>
              </a:rPr>
              <a:t> entre les voies générale et professionnelle </a:t>
            </a:r>
          </a:p>
          <a:p>
            <a:pPr algn="l"/>
            <a:r>
              <a:rPr lang="fr-FR" dirty="0" smtClean="0">
                <a:latin typeface="Verdana" panose="020B0604030504040204" pitchFamily="34" charset="0"/>
                <a:ea typeface="Verdana" panose="020B0604030504040204" pitchFamily="34" charset="0"/>
                <a:cs typeface="Verdana" panose="020B0604030504040204" pitchFamily="34" charset="0"/>
              </a:rPr>
              <a:t>(avec la possibilité de faire un stage)</a:t>
            </a:r>
          </a:p>
          <a:p>
            <a:pPr algn="l"/>
            <a:endParaRPr lang="fr-FR" dirty="0" smtClean="0">
              <a:latin typeface="Verdana" panose="020B0604030504040204" pitchFamily="34" charset="0"/>
              <a:ea typeface="Verdana" panose="020B0604030504040204" pitchFamily="34" charset="0"/>
              <a:cs typeface="Verdana" panose="020B0604030504040204" pitchFamily="34" charset="0"/>
            </a:endParaRPr>
          </a:p>
          <a:p>
            <a:pPr algn="l"/>
            <a:r>
              <a:rPr lang="fr-FR" dirty="0" smtClean="0">
                <a:latin typeface="Verdana" panose="020B0604030504040204" pitchFamily="34" charset="0"/>
                <a:ea typeface="Verdana" panose="020B0604030504040204" pitchFamily="34" charset="0"/>
                <a:cs typeface="Verdana" panose="020B0604030504040204" pitchFamily="34" charset="0"/>
              </a:rPr>
              <a:t>Le </a:t>
            </a:r>
            <a:r>
              <a:rPr lang="fr-FR" u="sng" dirty="0" smtClean="0">
                <a:latin typeface="Verdana" panose="020B0604030504040204" pitchFamily="34" charset="0"/>
                <a:ea typeface="Verdana" panose="020B0604030504040204" pitchFamily="34" charset="0"/>
                <a:cs typeface="Verdana" panose="020B0604030504040204" pitchFamily="34" charset="0"/>
              </a:rPr>
              <a:t>droit au redoublement en Troisième et en Terminale  </a:t>
            </a:r>
          </a:p>
          <a:p>
            <a:pPr algn="l"/>
            <a:endParaRPr lang="fr-FR" dirty="0" smtClean="0">
              <a:latin typeface="Verdana" panose="020B0604030504040204" pitchFamily="34" charset="0"/>
              <a:ea typeface="Verdana" panose="020B0604030504040204" pitchFamily="34" charset="0"/>
              <a:cs typeface="Verdana" panose="020B0604030504040204" pitchFamily="34" charset="0"/>
            </a:endParaRPr>
          </a:p>
          <a:p>
            <a:pPr algn="l"/>
            <a:r>
              <a:rPr lang="fr-FR" dirty="0" smtClean="0">
                <a:latin typeface="Verdana" panose="020B0604030504040204" pitchFamily="34" charset="0"/>
                <a:ea typeface="Verdana" panose="020B0604030504040204" pitchFamily="34" charset="0"/>
                <a:cs typeface="Verdana" panose="020B0604030504040204" pitchFamily="34" charset="0"/>
              </a:rPr>
              <a:t>Le </a:t>
            </a:r>
            <a:r>
              <a:rPr lang="fr-FR" u="sng" dirty="0" smtClean="0">
                <a:latin typeface="Verdana" panose="020B0604030504040204" pitchFamily="34" charset="0"/>
                <a:ea typeface="Verdana" panose="020B0604030504040204" pitchFamily="34" charset="0"/>
                <a:cs typeface="Verdana" panose="020B0604030504040204" pitchFamily="34" charset="0"/>
              </a:rPr>
              <a:t>maintien des notes </a:t>
            </a:r>
            <a:r>
              <a:rPr lang="fr-FR" dirty="0" smtClean="0">
                <a:latin typeface="Verdana" panose="020B0604030504040204" pitchFamily="34" charset="0"/>
                <a:ea typeface="Verdana" panose="020B0604030504040204" pitchFamily="34" charset="0"/>
                <a:cs typeface="Verdana" panose="020B0604030504040204" pitchFamily="34" charset="0"/>
              </a:rPr>
              <a:t>(élargi au bac général- et donc des </a:t>
            </a:r>
          </a:p>
          <a:p>
            <a:pPr algn="l"/>
            <a:r>
              <a:rPr lang="fr-FR" dirty="0" smtClean="0">
                <a:latin typeface="Verdana" panose="020B0604030504040204" pitchFamily="34" charset="0"/>
                <a:ea typeface="Verdana" panose="020B0604030504040204" pitchFamily="34" charset="0"/>
                <a:cs typeface="Verdana" panose="020B0604030504040204" pitchFamily="34" charset="0"/>
              </a:rPr>
              <a:t>épreuves anticipées de première)</a:t>
            </a:r>
          </a:p>
          <a:p>
            <a:pPr algn="l"/>
            <a:r>
              <a:rPr lang="fr-FR" dirty="0" smtClean="0">
                <a:latin typeface="Verdana" panose="020B0604030504040204" pitchFamily="34" charset="0"/>
                <a:ea typeface="Verdana" panose="020B0604030504040204" pitchFamily="34" charset="0"/>
                <a:cs typeface="Verdana" panose="020B0604030504040204" pitchFamily="34" charset="0"/>
              </a:rPr>
              <a:t> </a:t>
            </a:r>
          </a:p>
          <a:p>
            <a:pPr algn="l"/>
            <a:r>
              <a:rPr lang="fr-FR" u="sng" dirty="0" smtClean="0">
                <a:latin typeface="Verdana" panose="020B0604030504040204" pitchFamily="34" charset="0"/>
                <a:ea typeface="Verdana" panose="020B0604030504040204" pitchFamily="34" charset="0"/>
                <a:cs typeface="Verdana" panose="020B0604030504040204" pitchFamily="34" charset="0"/>
              </a:rPr>
              <a:t>Le Tour complémentaire d’affectation post 3ème</a:t>
            </a:r>
          </a:p>
          <a:p>
            <a:pPr algn="l"/>
            <a:endParaRPr lang="fr-FR" dirty="0" smtClean="0">
              <a:latin typeface="Verdana" panose="020B0604030504040204" pitchFamily="34" charset="0"/>
              <a:ea typeface="Verdana" panose="020B0604030504040204" pitchFamily="34" charset="0"/>
              <a:cs typeface="Verdana" panose="020B0604030504040204" pitchFamily="34" charset="0"/>
            </a:endParaRPr>
          </a:p>
          <a:p>
            <a:pPr algn="l"/>
            <a:r>
              <a:rPr lang="fr-FR" dirty="0" smtClean="0">
                <a:latin typeface="Verdana" panose="020B0604030504040204" pitchFamily="34" charset="0"/>
                <a:ea typeface="Verdana" panose="020B0604030504040204" pitchFamily="34" charset="0"/>
                <a:cs typeface="Verdana" panose="020B0604030504040204" pitchFamily="34" charset="0"/>
              </a:rPr>
              <a:t>Le </a:t>
            </a:r>
            <a:r>
              <a:rPr lang="fr-FR" dirty="0">
                <a:latin typeface="Verdana" panose="020B0604030504040204" pitchFamily="34" charset="0"/>
                <a:ea typeface="Verdana" panose="020B0604030504040204" pitchFamily="34" charset="0"/>
                <a:cs typeface="Verdana" panose="020B0604030504040204" pitchFamily="34" charset="0"/>
              </a:rPr>
              <a:t>RFI = </a:t>
            </a:r>
            <a:r>
              <a:rPr lang="fr-FR" u="sng" dirty="0">
                <a:latin typeface="Verdana" panose="020B0604030504040204" pitchFamily="34" charset="0"/>
                <a:ea typeface="Verdana" panose="020B0604030504040204" pitchFamily="34" charset="0"/>
                <a:cs typeface="Verdana" panose="020B0604030504040204" pitchFamily="34" charset="0"/>
              </a:rPr>
              <a:t>Retour en Formation Initiale</a:t>
            </a:r>
          </a:p>
          <a:p>
            <a:pPr algn="l"/>
            <a:endParaRPr lang="fr-FR" dirty="0">
              <a:latin typeface="Verdana" panose="020B0604030504040204" pitchFamily="34" charset="0"/>
              <a:ea typeface="Verdana" panose="020B0604030504040204" pitchFamily="34" charset="0"/>
              <a:cs typeface="Verdana" panose="020B0604030504040204" pitchFamily="34" charset="0"/>
            </a:endParaRPr>
          </a:p>
          <a:p>
            <a:pPr algn="l"/>
            <a:r>
              <a:rPr lang="fr-FR" dirty="0">
                <a:latin typeface="Verdana" panose="020B0604030504040204" pitchFamily="34" charset="0"/>
                <a:ea typeface="Verdana" panose="020B0604030504040204" pitchFamily="34" charset="0"/>
                <a:cs typeface="Verdana" panose="020B0604030504040204" pitchFamily="34" charset="0"/>
              </a:rPr>
              <a:t>Le site national « </a:t>
            </a:r>
            <a:r>
              <a:rPr lang="fr-FR" u="sng" dirty="0">
                <a:latin typeface="Verdana" panose="020B0604030504040204" pitchFamily="34" charset="0"/>
                <a:ea typeface="Verdana" panose="020B0604030504040204" pitchFamily="34" charset="0"/>
                <a:cs typeface="Verdana" panose="020B0604030504040204" pitchFamily="34" charset="0"/>
              </a:rPr>
              <a:t>Reviens te former</a:t>
            </a:r>
            <a:r>
              <a:rPr lang="fr-FR" dirty="0">
                <a:latin typeface="Verdana" panose="020B0604030504040204" pitchFamily="34" charset="0"/>
                <a:ea typeface="Verdana" panose="020B0604030504040204" pitchFamily="34" charset="0"/>
                <a:cs typeface="Verdana" panose="020B0604030504040204" pitchFamily="34" charset="0"/>
              </a:rPr>
              <a:t> »</a:t>
            </a:r>
          </a:p>
          <a:p>
            <a:pPr algn="l"/>
            <a:endParaRPr lang="fr-FR" dirty="0">
              <a:latin typeface="Verdana" panose="020B0604030504040204" pitchFamily="34" charset="0"/>
              <a:ea typeface="Verdana" panose="020B0604030504040204" pitchFamily="34" charset="0"/>
              <a:cs typeface="Verdana" panose="020B0604030504040204" pitchFamily="34" charset="0"/>
            </a:endParaRPr>
          </a:p>
          <a:p>
            <a:pPr algn="l"/>
            <a:endParaRPr lang="fr-FR" dirty="0" smtClean="0">
              <a:latin typeface="Verdana" panose="020B0604030504040204" pitchFamily="34" charset="0"/>
              <a:ea typeface="Verdana" panose="020B0604030504040204" pitchFamily="34" charset="0"/>
              <a:cs typeface="Verdana" panose="020B0604030504040204" pitchFamily="34" charset="0"/>
            </a:endParaRPr>
          </a:p>
          <a:p>
            <a:pPr algn="l"/>
            <a:endParaRPr lang="fr-FR"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9479973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Grp="1"/>
          </p:cNvSpPr>
          <p:nvPr>
            <p:ph type="title" idx="4294967295"/>
          </p:nvPr>
        </p:nvSpPr>
        <p:spPr>
          <a:xfrm>
            <a:off x="1981200" y="477838"/>
            <a:ext cx="8229600" cy="1595511"/>
          </a:xfrm>
        </p:spPr>
        <p:txBody>
          <a:bodyPr>
            <a:normAutofit fontScale="90000"/>
          </a:bodyPr>
          <a:lstStyle/>
          <a:p>
            <a:r>
              <a:rPr lang="fr-FR" sz="2400" b="1" dirty="0">
                <a:effectLst>
                  <a:outerShdw blurRad="38100" dist="38100" dir="2700000" algn="tl">
                    <a:srgbClr val="C0C0C0"/>
                  </a:outerShdw>
                </a:effectLst>
                <a:latin typeface="Calibri" pitchFamily="34" charset="0"/>
              </a:rPr>
              <a:t/>
            </a:r>
            <a:br>
              <a:rPr lang="fr-FR" sz="2400" b="1" dirty="0">
                <a:effectLst>
                  <a:outerShdw blurRad="38100" dist="38100" dir="2700000" algn="tl">
                    <a:srgbClr val="C0C0C0"/>
                  </a:outerShdw>
                </a:effectLst>
                <a:latin typeface="Calibri" pitchFamily="34" charset="0"/>
              </a:rPr>
            </a:br>
            <a:r>
              <a:rPr lang="fr-FR" sz="3100" dirty="0">
                <a:solidFill>
                  <a:srgbClr val="FF0000"/>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t>Les Réseaux Formation Qualification Emploi </a:t>
            </a:r>
            <a:r>
              <a:rPr lang="fr-FR" sz="3100" dirty="0" smtClean="0">
                <a:solidFill>
                  <a:srgbClr val="FF0000"/>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t>                         			(</a:t>
            </a:r>
            <a:r>
              <a:rPr lang="fr-FR" sz="3100" dirty="0">
                <a:solidFill>
                  <a:srgbClr val="FF0000"/>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t>FOQUALE)</a:t>
            </a:r>
            <a:br>
              <a:rPr lang="fr-FR" sz="3100" dirty="0">
                <a:solidFill>
                  <a:srgbClr val="FF0000"/>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br>
            <a:r>
              <a:rPr lang="fr-FR" sz="31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r>
            <a:br>
              <a:rPr lang="fr-FR" sz="31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br>
            <a:endParaRPr lang="fr-FR" sz="3100" dirty="0">
              <a:latin typeface="Verdana" panose="020B0604030504040204" pitchFamily="34" charset="0"/>
              <a:ea typeface="Verdana" panose="020B0604030504040204" pitchFamily="34" charset="0"/>
              <a:cs typeface="Verdana" panose="020B0604030504040204" pitchFamily="34" charset="0"/>
            </a:endParaRPr>
          </a:p>
        </p:txBody>
      </p:sp>
      <p:sp>
        <p:nvSpPr>
          <p:cNvPr id="6" name="Rectangle 3"/>
          <p:cNvSpPr txBox="1">
            <a:spLocks/>
          </p:cNvSpPr>
          <p:nvPr/>
        </p:nvSpPr>
        <p:spPr>
          <a:xfrm>
            <a:off x="270456" y="2073349"/>
            <a:ext cx="11706896" cy="34024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9875" indent="-176213">
              <a:lnSpc>
                <a:spcPct val="80000"/>
              </a:lnSpc>
              <a:tabLst>
                <a:tab pos="0" algn="l"/>
              </a:tabLst>
              <a:defRPr/>
            </a:pPr>
            <a:endParaRPr lang="fr-FR" sz="2200" dirty="0" smtClean="0">
              <a:latin typeface="Calibri" pitchFamily="34" charset="0"/>
            </a:endParaRPr>
          </a:p>
          <a:p>
            <a:pPr marL="269875" indent="-176213">
              <a:lnSpc>
                <a:spcPct val="80000"/>
              </a:lnSpc>
              <a:tabLst>
                <a:tab pos="0" algn="l"/>
              </a:tabLst>
              <a:defRPr/>
            </a:pPr>
            <a:r>
              <a:rPr lang="fr-FR" sz="2200" dirty="0" smtClean="0">
                <a:latin typeface="Calibri" pitchFamily="34" charset="0"/>
              </a:rPr>
              <a:t>Mieux </a:t>
            </a:r>
            <a:r>
              <a:rPr lang="fr-FR" sz="2200" b="1" dirty="0" smtClean="0">
                <a:latin typeface="Calibri" pitchFamily="34" charset="0"/>
              </a:rPr>
              <a:t>coordonner l’action de l’Éducation Nationale </a:t>
            </a:r>
            <a:r>
              <a:rPr lang="fr-FR" sz="2200" dirty="0" smtClean="0">
                <a:latin typeface="Calibri" pitchFamily="34" charset="0"/>
              </a:rPr>
              <a:t>en lien avec les plates-formes de suivi et d’appui aux  décrocheurs,</a:t>
            </a:r>
          </a:p>
          <a:p>
            <a:pPr marL="269875" indent="-176213">
              <a:lnSpc>
                <a:spcPct val="80000"/>
              </a:lnSpc>
              <a:buFont typeface="Wingdings" pitchFamily="2" charset="2"/>
              <a:buNone/>
              <a:tabLst>
                <a:tab pos="0" algn="l"/>
              </a:tabLst>
              <a:defRPr/>
            </a:pPr>
            <a:endParaRPr lang="fr-FR" sz="2200" b="1" dirty="0" smtClean="0">
              <a:latin typeface="Calibri" pitchFamily="34" charset="0"/>
            </a:endParaRPr>
          </a:p>
          <a:p>
            <a:pPr marL="269875" indent="-176213">
              <a:lnSpc>
                <a:spcPct val="80000"/>
              </a:lnSpc>
              <a:tabLst>
                <a:tab pos="0" algn="l"/>
              </a:tabLst>
              <a:defRPr/>
            </a:pPr>
            <a:r>
              <a:rPr lang="fr-FR" sz="2200" dirty="0" smtClean="0">
                <a:latin typeface="Calibri" pitchFamily="34" charset="0"/>
              </a:rPr>
              <a:t>Donner </a:t>
            </a:r>
            <a:r>
              <a:rPr lang="fr-FR" sz="2200" b="1" dirty="0" smtClean="0">
                <a:latin typeface="Calibri" pitchFamily="34" charset="0"/>
              </a:rPr>
              <a:t>une seconde chance </a:t>
            </a:r>
            <a:r>
              <a:rPr lang="fr-FR" sz="2200" dirty="0" smtClean="0">
                <a:latin typeface="Calibri" pitchFamily="34" charset="0"/>
              </a:rPr>
              <a:t>aux jeunes en situation de décrochage,</a:t>
            </a:r>
          </a:p>
          <a:p>
            <a:pPr marL="269875" indent="-176213">
              <a:lnSpc>
                <a:spcPct val="80000"/>
              </a:lnSpc>
              <a:tabLst>
                <a:tab pos="0" algn="l"/>
              </a:tabLst>
              <a:defRPr/>
            </a:pPr>
            <a:endParaRPr lang="fr-FR" sz="2200" dirty="0" smtClean="0">
              <a:latin typeface="Calibri" pitchFamily="34" charset="0"/>
            </a:endParaRPr>
          </a:p>
          <a:p>
            <a:pPr marL="269875" indent="-176213">
              <a:lnSpc>
                <a:spcPct val="80000"/>
              </a:lnSpc>
              <a:defRPr/>
            </a:pPr>
            <a:r>
              <a:rPr lang="fr-FR" sz="2200" dirty="0" smtClean="0">
                <a:latin typeface="Calibri" pitchFamily="34" charset="0"/>
              </a:rPr>
              <a:t> </a:t>
            </a:r>
            <a:r>
              <a:rPr lang="fr-FR" sz="2200" b="1" dirty="0" smtClean="0">
                <a:latin typeface="Calibri" pitchFamily="34" charset="0"/>
              </a:rPr>
              <a:t>Développer des mesures de remédiation </a:t>
            </a:r>
            <a:r>
              <a:rPr lang="fr-FR" sz="2200" dirty="0" smtClean="0">
                <a:latin typeface="Calibri" pitchFamily="34" charset="0"/>
              </a:rPr>
              <a:t>au sein de l’EN  et en renforcer la lisibilité,</a:t>
            </a:r>
          </a:p>
          <a:p>
            <a:pPr marL="269875" indent="-176213">
              <a:lnSpc>
                <a:spcPct val="80000"/>
              </a:lnSpc>
              <a:defRPr/>
            </a:pPr>
            <a:endParaRPr lang="fr-FR" sz="2200" dirty="0" smtClean="0">
              <a:latin typeface="Calibri" pitchFamily="34" charset="0"/>
            </a:endParaRPr>
          </a:p>
          <a:p>
            <a:pPr marL="269875" indent="-165100">
              <a:lnSpc>
                <a:spcPct val="80000"/>
              </a:lnSpc>
              <a:defRPr/>
            </a:pPr>
            <a:r>
              <a:rPr lang="fr-FR" sz="2200" dirty="0" smtClean="0">
                <a:latin typeface="Calibri" pitchFamily="34" charset="0"/>
              </a:rPr>
              <a:t> Mettre en œuvre </a:t>
            </a:r>
            <a:r>
              <a:rPr lang="fr-FR" sz="2200" b="1" dirty="0" smtClean="0">
                <a:latin typeface="Calibri" pitchFamily="34" charset="0"/>
              </a:rPr>
              <a:t>une nouvelle organisation </a:t>
            </a:r>
            <a:r>
              <a:rPr lang="fr-FR" sz="2200" dirty="0" smtClean="0">
                <a:latin typeface="Calibri" pitchFamily="34" charset="0"/>
              </a:rPr>
              <a:t>et renforcer le pilotage.</a:t>
            </a:r>
          </a:p>
          <a:p>
            <a:pPr marL="269875" indent="-165100" algn="just">
              <a:lnSpc>
                <a:spcPct val="80000"/>
              </a:lnSpc>
              <a:buFont typeface="Wingdings" pitchFamily="2" charset="2"/>
              <a:buNone/>
              <a:defRPr/>
            </a:pPr>
            <a:endParaRPr lang="fr-FR" sz="2000" b="1" dirty="0" smtClean="0">
              <a:latin typeface="Calibri" pitchFamily="34" charset="0"/>
            </a:endParaRPr>
          </a:p>
          <a:p>
            <a:pPr marL="269875" indent="-165100">
              <a:lnSpc>
                <a:spcPct val="80000"/>
              </a:lnSpc>
              <a:buFont typeface="Wingdings" pitchFamily="2" charset="2"/>
              <a:buNone/>
              <a:defRPr/>
            </a:pPr>
            <a:endParaRPr lang="fr-FR" sz="2000" b="1" dirty="0" smtClean="0">
              <a:latin typeface="Calibri" pitchFamily="34" charset="0"/>
            </a:endParaRPr>
          </a:p>
          <a:p>
            <a:pPr>
              <a:buFont typeface="Arial" charset="0"/>
              <a:buNone/>
            </a:pPr>
            <a:endParaRPr lang="fr-FR" dirty="0" smtClean="0">
              <a:latin typeface="Calibri" pitchFamily="34" charset="0"/>
            </a:endParaRPr>
          </a:p>
        </p:txBody>
      </p:sp>
    </p:spTree>
    <p:extLst>
      <p:ext uri="{BB962C8B-B14F-4D97-AF65-F5344CB8AC3E}">
        <p14:creationId xmlns:p14="http://schemas.microsoft.com/office/powerpoint/2010/main" xmlns="" val="37892103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p:cNvSpPr>
          <p:nvPr>
            <p:ph type="body" sz="half" idx="4294967295"/>
          </p:nvPr>
        </p:nvSpPr>
        <p:spPr>
          <a:xfrm>
            <a:off x="708338" y="477838"/>
            <a:ext cx="10715223" cy="6380161"/>
          </a:xfrm>
        </p:spPr>
        <p:txBody>
          <a:bodyPr>
            <a:normAutofit/>
          </a:bodyPr>
          <a:lstStyle/>
          <a:p>
            <a:pPr marL="269875" indent="-165100" algn="just">
              <a:lnSpc>
                <a:spcPct val="80000"/>
              </a:lnSpc>
              <a:buNone/>
              <a:defRPr/>
            </a:pPr>
            <a:endParaRPr lang="fr-FR" sz="2000" b="1" dirty="0">
              <a:latin typeface="Calibri" pitchFamily="34" charset="0"/>
            </a:endParaRPr>
          </a:p>
          <a:p>
            <a:pPr marL="176213" indent="0" algn="ctr">
              <a:lnSpc>
                <a:spcPct val="80000"/>
              </a:lnSpc>
              <a:buNone/>
              <a:tabLst>
                <a:tab pos="0" algn="l"/>
              </a:tabLst>
              <a:defRPr/>
            </a:pPr>
            <a:r>
              <a:rPr lang="fr-FR" dirty="0">
                <a:solidFill>
                  <a:srgbClr val="FF0000"/>
                </a:solidFill>
                <a:latin typeface="Verdana" panose="020B0604030504040204" pitchFamily="34" charset="0"/>
                <a:ea typeface="Verdana" panose="020B0604030504040204" pitchFamily="34" charset="0"/>
                <a:cs typeface="Verdana" panose="020B0604030504040204" pitchFamily="34" charset="0"/>
              </a:rPr>
              <a:t>La mise en œuvre des </a:t>
            </a:r>
            <a:r>
              <a:rPr lang="fr-FR" dirty="0" smtClean="0">
                <a:solidFill>
                  <a:srgbClr val="FF0000"/>
                </a:solidFill>
                <a:latin typeface="Verdana" panose="020B0604030504040204" pitchFamily="34" charset="0"/>
                <a:ea typeface="Verdana" panose="020B0604030504040204" pitchFamily="34" charset="0"/>
                <a:cs typeface="Verdana" panose="020B0604030504040204" pitchFamily="34" charset="0"/>
              </a:rPr>
              <a:t>réseaux</a:t>
            </a:r>
            <a:endParaRPr lang="fr-FR"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176213" indent="0" algn="ctr">
              <a:lnSpc>
                <a:spcPct val="80000"/>
              </a:lnSpc>
              <a:buNone/>
              <a:tabLst>
                <a:tab pos="0" algn="l"/>
              </a:tabLst>
              <a:defRPr/>
            </a:pPr>
            <a:endParaRPr lang="fr-FR" sz="1600" b="1" dirty="0" smtClean="0">
              <a:latin typeface="Calibri" pitchFamily="34" charset="0"/>
            </a:endParaRPr>
          </a:p>
          <a:p>
            <a:pPr marL="176213" indent="0" algn="ctr">
              <a:lnSpc>
                <a:spcPct val="80000"/>
              </a:lnSpc>
              <a:buNone/>
              <a:tabLst>
                <a:tab pos="0" algn="l"/>
              </a:tabLst>
              <a:defRPr/>
            </a:pPr>
            <a:endParaRPr lang="fr-FR" sz="1600" b="1" dirty="0">
              <a:latin typeface="Calibri" pitchFamily="34" charset="0"/>
            </a:endParaRPr>
          </a:p>
          <a:p>
            <a:pPr marL="269875" indent="-176213">
              <a:lnSpc>
                <a:spcPct val="80000"/>
              </a:lnSpc>
              <a:spcBef>
                <a:spcPts val="0"/>
              </a:spcBef>
              <a:defRPr/>
            </a:pPr>
            <a:r>
              <a:rPr lang="fr-FR" sz="2200" b="1" dirty="0">
                <a:latin typeface="Calibri" pitchFamily="34" charset="0"/>
              </a:rPr>
              <a:t>  </a:t>
            </a:r>
            <a:r>
              <a:rPr lang="fr-FR" sz="2200" b="1" dirty="0" smtClean="0">
                <a:latin typeface="Calibri" pitchFamily="34" charset="0"/>
              </a:rPr>
              <a:t>Coordination de </a:t>
            </a:r>
            <a:r>
              <a:rPr lang="fr-FR" sz="2200" b="1" dirty="0">
                <a:latin typeface="Calibri" pitchFamily="34" charset="0"/>
              </a:rPr>
              <a:t>réseaux </a:t>
            </a:r>
            <a:r>
              <a:rPr lang="fr-FR" sz="2200" dirty="0">
                <a:latin typeface="Calibri" pitchFamily="34" charset="0"/>
              </a:rPr>
              <a:t>du département par l’IEN-IO </a:t>
            </a:r>
            <a:r>
              <a:rPr lang="fr-FR" sz="2200" dirty="0" smtClean="0">
                <a:latin typeface="Calibri" pitchFamily="34" charset="0"/>
              </a:rPr>
              <a:t>en lien </a:t>
            </a:r>
            <a:r>
              <a:rPr lang="fr-FR" sz="2200" dirty="0">
                <a:latin typeface="Calibri" pitchFamily="34" charset="0"/>
              </a:rPr>
              <a:t>avec le DASEN ,</a:t>
            </a:r>
          </a:p>
          <a:p>
            <a:pPr marL="269875" indent="-176213">
              <a:lnSpc>
                <a:spcPct val="80000"/>
              </a:lnSpc>
              <a:spcBef>
                <a:spcPts val="0"/>
              </a:spcBef>
              <a:defRPr/>
            </a:pPr>
            <a:endParaRPr lang="fr-FR" sz="2200" b="1" dirty="0" smtClean="0">
              <a:latin typeface="Calibri" pitchFamily="34" charset="0"/>
            </a:endParaRPr>
          </a:p>
          <a:p>
            <a:pPr marL="93662" indent="0">
              <a:lnSpc>
                <a:spcPct val="80000"/>
              </a:lnSpc>
              <a:spcBef>
                <a:spcPts val="0"/>
              </a:spcBef>
              <a:buNone/>
              <a:defRPr/>
            </a:pPr>
            <a:endParaRPr lang="fr-FR" sz="2200" b="1" dirty="0">
              <a:latin typeface="Calibri" pitchFamily="34" charset="0"/>
            </a:endParaRPr>
          </a:p>
          <a:p>
            <a:pPr marL="269875" indent="-176213">
              <a:lnSpc>
                <a:spcPct val="80000"/>
              </a:lnSpc>
              <a:spcBef>
                <a:spcPts val="0"/>
              </a:spcBef>
              <a:defRPr/>
            </a:pPr>
            <a:r>
              <a:rPr lang="fr-FR" sz="2200" dirty="0">
                <a:latin typeface="Calibri" pitchFamily="34" charset="0"/>
              </a:rPr>
              <a:t>Désignation</a:t>
            </a:r>
            <a:r>
              <a:rPr lang="fr-FR" sz="2200" b="1" dirty="0">
                <a:latin typeface="Calibri" pitchFamily="34" charset="0"/>
              </a:rPr>
              <a:t> des responsables de réseaux: </a:t>
            </a:r>
            <a:r>
              <a:rPr lang="fr-FR" sz="2200" dirty="0">
                <a:latin typeface="Calibri" pitchFamily="34" charset="0"/>
              </a:rPr>
              <a:t>Les directeurs de CIO,</a:t>
            </a:r>
          </a:p>
          <a:p>
            <a:pPr marL="269875" indent="-176213">
              <a:lnSpc>
                <a:spcPct val="80000"/>
              </a:lnSpc>
              <a:spcBef>
                <a:spcPts val="0"/>
              </a:spcBef>
              <a:buNone/>
              <a:defRPr/>
            </a:pPr>
            <a:r>
              <a:rPr lang="fr-FR" sz="2200" b="1" dirty="0" smtClean="0">
                <a:latin typeface="Calibri" pitchFamily="34" charset="0"/>
              </a:rPr>
              <a:t> </a:t>
            </a:r>
            <a:endParaRPr lang="fr-FR" sz="2200" b="1" dirty="0">
              <a:latin typeface="Calibri" pitchFamily="34" charset="0"/>
            </a:endParaRPr>
          </a:p>
          <a:p>
            <a:pPr marL="269875" indent="-165100">
              <a:lnSpc>
                <a:spcPct val="80000"/>
              </a:lnSpc>
              <a:defRPr/>
            </a:pPr>
            <a:r>
              <a:rPr lang="fr-FR" sz="2200" b="1" dirty="0">
                <a:latin typeface="Calibri" pitchFamily="34" charset="0"/>
              </a:rPr>
              <a:t> </a:t>
            </a:r>
            <a:r>
              <a:rPr lang="fr-FR" sz="2200" dirty="0">
                <a:latin typeface="Calibri" pitchFamily="34" charset="0"/>
              </a:rPr>
              <a:t>Mise en place </a:t>
            </a:r>
            <a:r>
              <a:rPr lang="fr-FR" sz="2200" b="1" dirty="0">
                <a:latin typeface="Calibri" pitchFamily="34" charset="0"/>
              </a:rPr>
              <a:t>du comité de réseau: </a:t>
            </a:r>
            <a:r>
              <a:rPr lang="fr-FR" sz="2200" dirty="0">
                <a:latin typeface="Calibri" pitchFamily="34" charset="0"/>
              </a:rPr>
              <a:t>il rassemble le DCIO, Les chefs d’établissement (LP, Lycées, collèges), les </a:t>
            </a:r>
            <a:r>
              <a:rPr lang="fr-FR" sz="2200" dirty="0" smtClean="0">
                <a:latin typeface="Calibri" pitchFamily="34" charset="0"/>
              </a:rPr>
              <a:t>coordonnateurs </a:t>
            </a:r>
            <a:r>
              <a:rPr lang="fr-FR" sz="2200" dirty="0">
                <a:latin typeface="Calibri" pitchFamily="34" charset="0"/>
              </a:rPr>
              <a:t>MLDS,</a:t>
            </a:r>
          </a:p>
          <a:p>
            <a:pPr marL="104775" indent="0">
              <a:lnSpc>
                <a:spcPct val="80000"/>
              </a:lnSpc>
              <a:buNone/>
              <a:defRPr/>
            </a:pPr>
            <a:endParaRPr lang="fr-FR" sz="2200" b="1" dirty="0">
              <a:latin typeface="Calibri" pitchFamily="34" charset="0"/>
            </a:endParaRPr>
          </a:p>
          <a:p>
            <a:pPr marL="269875" indent="-176213">
              <a:lnSpc>
                <a:spcPct val="80000"/>
              </a:lnSpc>
              <a:defRPr/>
            </a:pPr>
            <a:r>
              <a:rPr lang="fr-FR" sz="2200" b="1" dirty="0">
                <a:latin typeface="Calibri" pitchFamily="34" charset="0"/>
              </a:rPr>
              <a:t> </a:t>
            </a:r>
            <a:r>
              <a:rPr lang="fr-FR" sz="2200" dirty="0">
                <a:latin typeface="Calibri" pitchFamily="34" charset="0"/>
              </a:rPr>
              <a:t>Identification des acteurs </a:t>
            </a:r>
            <a:r>
              <a:rPr lang="fr-FR" sz="2200" dirty="0" smtClean="0">
                <a:latin typeface="Calibri" pitchFamily="34" charset="0"/>
              </a:rPr>
              <a:t>opérationnels </a:t>
            </a:r>
            <a:r>
              <a:rPr lang="fr-FR" sz="2200" b="1" dirty="0" smtClean="0">
                <a:latin typeface="Calibri" pitchFamily="34" charset="0"/>
              </a:rPr>
              <a:t>: </a:t>
            </a:r>
            <a:r>
              <a:rPr lang="fr-FR" sz="2200" b="1" dirty="0">
                <a:latin typeface="Calibri" pitchFamily="34" charset="0"/>
              </a:rPr>
              <a:t>Référents décrochage scolaire, équipes éducatives,  Psy-EN , personnels MLDS.</a:t>
            </a:r>
          </a:p>
          <a:p>
            <a:pPr marL="269875" indent="-165100">
              <a:lnSpc>
                <a:spcPct val="80000"/>
              </a:lnSpc>
              <a:buNone/>
              <a:defRPr/>
            </a:pPr>
            <a:endParaRPr lang="fr-FR" sz="2000" b="1" dirty="0">
              <a:latin typeface="Calibri" pitchFamily="34" charset="0"/>
            </a:endParaRPr>
          </a:p>
          <a:p>
            <a:pPr>
              <a:buFont typeface="Arial" charset="0"/>
              <a:buNone/>
            </a:pPr>
            <a:endParaRPr lang="fr-FR" dirty="0">
              <a:latin typeface="Calibri" pitchFamily="34" charset="0"/>
            </a:endParaRPr>
          </a:p>
        </p:txBody>
      </p:sp>
    </p:spTree>
    <p:extLst>
      <p:ext uri="{BB962C8B-B14F-4D97-AF65-F5344CB8AC3E}">
        <p14:creationId xmlns:p14="http://schemas.microsoft.com/office/powerpoint/2010/main" xmlns="" val="859178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p:cNvSpPr>
          <p:nvPr/>
        </p:nvSpPr>
        <p:spPr>
          <a:xfrm>
            <a:off x="347730" y="373487"/>
            <a:ext cx="11359165" cy="62977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6213" indent="0" algn="ctr">
              <a:lnSpc>
                <a:spcPct val="80000"/>
              </a:lnSpc>
              <a:buFont typeface="Arial" panose="020B0604020202020204" pitchFamily="34" charset="0"/>
              <a:buNone/>
              <a:tabLst>
                <a:tab pos="0" algn="l"/>
              </a:tabLst>
              <a:defRPr/>
            </a:pPr>
            <a:r>
              <a:rPr lang="fr-FR" dirty="0" smtClean="0">
                <a:solidFill>
                  <a:srgbClr val="FF0000"/>
                </a:solidFill>
                <a:latin typeface="Verdana" panose="020B0604030504040204" pitchFamily="34" charset="0"/>
                <a:ea typeface="Verdana" panose="020B0604030504040204" pitchFamily="34" charset="0"/>
                <a:cs typeface="Verdana" panose="020B0604030504040204" pitchFamily="34" charset="0"/>
              </a:rPr>
              <a:t>Conséquences</a:t>
            </a:r>
            <a:endParaRPr lang="fr-FR" sz="2200"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176213" indent="0">
              <a:lnSpc>
                <a:spcPct val="80000"/>
              </a:lnSpc>
              <a:buFont typeface="Arial" panose="020B0604020202020204" pitchFamily="34" charset="0"/>
              <a:buNone/>
              <a:tabLst>
                <a:tab pos="0" algn="l"/>
              </a:tabLst>
              <a:defRPr/>
            </a:pPr>
            <a:endParaRPr lang="fr-FR" sz="2200" i="1" dirty="0" smtClean="0">
              <a:latin typeface="Calibri" pitchFamily="34" charset="0"/>
            </a:endParaRPr>
          </a:p>
          <a:p>
            <a:pPr marL="176213" indent="0">
              <a:lnSpc>
                <a:spcPct val="80000"/>
              </a:lnSpc>
              <a:buFont typeface="Arial" panose="020B0604020202020204" pitchFamily="34" charset="0"/>
              <a:buNone/>
              <a:tabLst>
                <a:tab pos="0" algn="l"/>
              </a:tabLst>
              <a:defRPr/>
            </a:pPr>
            <a:endParaRPr lang="fr-FR" sz="2200" i="1" dirty="0" smtClean="0">
              <a:latin typeface="Calibri" pitchFamily="34" charset="0"/>
            </a:endParaRPr>
          </a:p>
          <a:p>
            <a:pPr marL="93662" indent="0">
              <a:lnSpc>
                <a:spcPct val="80000"/>
              </a:lnSpc>
              <a:buFont typeface="Arial" panose="020B0604020202020204" pitchFamily="34" charset="0"/>
              <a:buNone/>
              <a:defRPr/>
            </a:pPr>
            <a:r>
              <a:rPr lang="fr-FR" sz="2200" b="1" dirty="0" smtClean="0">
                <a:ea typeface="Verdana" panose="020B0604030504040204" pitchFamily="34" charset="0"/>
                <a:cs typeface="Verdana" panose="020B0604030504040204" pitchFamily="34" charset="0"/>
              </a:rPr>
              <a:t>Les personnels de la MLDS </a:t>
            </a:r>
            <a:r>
              <a:rPr lang="fr-FR" sz="2200" dirty="0" smtClean="0">
                <a:ea typeface="Verdana" panose="020B0604030504040204" pitchFamily="34" charset="0"/>
                <a:cs typeface="Verdana" panose="020B0604030504040204" pitchFamily="34" charset="0"/>
              </a:rPr>
              <a:t>voient leurs activités évoluer : conseil, expertise, ingénierie, bilans de positionnement…</a:t>
            </a:r>
          </a:p>
          <a:p>
            <a:pPr marL="269875" indent="-176213">
              <a:lnSpc>
                <a:spcPct val="50000"/>
              </a:lnSpc>
              <a:buFont typeface="Arial" panose="020B0604020202020204" pitchFamily="34" charset="0"/>
              <a:buNone/>
              <a:defRPr/>
            </a:pPr>
            <a:endParaRPr lang="fr-FR" sz="2200" b="1" dirty="0" smtClean="0">
              <a:ea typeface="Verdana" panose="020B0604030504040204" pitchFamily="34" charset="0"/>
              <a:cs typeface="Verdana" panose="020B0604030504040204" pitchFamily="34" charset="0"/>
            </a:endParaRPr>
          </a:p>
          <a:p>
            <a:pPr marL="93662" indent="0">
              <a:lnSpc>
                <a:spcPct val="80000"/>
              </a:lnSpc>
              <a:buFont typeface="Arial" panose="020B0604020202020204" pitchFamily="34" charset="0"/>
              <a:buNone/>
              <a:defRPr/>
            </a:pPr>
            <a:r>
              <a:rPr lang="fr-FR" sz="2200" b="1" dirty="0" smtClean="0">
                <a:ea typeface="Verdana" panose="020B0604030504040204" pitchFamily="34" charset="0"/>
                <a:cs typeface="Verdana" panose="020B0604030504040204" pitchFamily="34" charset="0"/>
              </a:rPr>
              <a:t>Des référents « décrochage scolaire » </a:t>
            </a:r>
            <a:r>
              <a:rPr lang="fr-FR" sz="2200" dirty="0" smtClean="0">
                <a:ea typeface="Verdana" panose="020B0604030504040204" pitchFamily="34" charset="0"/>
                <a:cs typeface="Verdana" panose="020B0604030504040204" pitchFamily="34" charset="0"/>
              </a:rPr>
              <a:t>sont nommés  dans les établissements à fort taux d’absentéisme et de décrochage,</a:t>
            </a:r>
          </a:p>
          <a:p>
            <a:pPr marL="93662" indent="0">
              <a:lnSpc>
                <a:spcPct val="50000"/>
              </a:lnSpc>
              <a:buNone/>
              <a:defRPr/>
            </a:pPr>
            <a:r>
              <a:rPr lang="fr-FR" sz="2200" b="1" dirty="0" smtClean="0">
                <a:ea typeface="Verdana" panose="020B0604030504040204" pitchFamily="34" charset="0"/>
                <a:cs typeface="Verdana" panose="020B0604030504040204" pitchFamily="34" charset="0"/>
              </a:rPr>
              <a:t>							</a:t>
            </a:r>
          </a:p>
          <a:p>
            <a:pPr marL="269875" indent="-176213">
              <a:lnSpc>
                <a:spcPct val="50000"/>
              </a:lnSpc>
              <a:defRPr/>
            </a:pPr>
            <a:endParaRPr lang="fr-FR" sz="2200" b="1" dirty="0">
              <a:ea typeface="Verdana" panose="020B0604030504040204" pitchFamily="34" charset="0"/>
              <a:cs typeface="Verdana" panose="020B0604030504040204" pitchFamily="34" charset="0"/>
            </a:endParaRPr>
          </a:p>
          <a:p>
            <a:pPr marL="93662" indent="0">
              <a:lnSpc>
                <a:spcPct val="50000"/>
              </a:lnSpc>
              <a:buNone/>
              <a:defRPr/>
            </a:pPr>
            <a:endParaRPr lang="fr-FR" sz="2200" b="1" dirty="0" smtClean="0">
              <a:ea typeface="Verdana" panose="020B0604030504040204" pitchFamily="34" charset="0"/>
              <a:cs typeface="Verdana" panose="020B0604030504040204" pitchFamily="34" charset="0"/>
            </a:endParaRPr>
          </a:p>
          <a:p>
            <a:pPr marL="93662" indent="0">
              <a:lnSpc>
                <a:spcPct val="50000"/>
              </a:lnSpc>
              <a:buNone/>
              <a:defRPr/>
            </a:pPr>
            <a:endParaRPr lang="fr-FR" sz="2200" b="1" dirty="0" smtClean="0">
              <a:ea typeface="Verdana" panose="020B0604030504040204" pitchFamily="34" charset="0"/>
              <a:cs typeface="Verdana" panose="020B0604030504040204" pitchFamily="34" charset="0"/>
            </a:endParaRPr>
          </a:p>
          <a:p>
            <a:pPr marL="93662" indent="0">
              <a:lnSpc>
                <a:spcPct val="80000"/>
              </a:lnSpc>
              <a:buFont typeface="Arial" panose="020B0604020202020204" pitchFamily="34" charset="0"/>
              <a:buNone/>
              <a:defRPr/>
            </a:pPr>
            <a:r>
              <a:rPr lang="fr-FR" sz="2200" b="1" dirty="0" smtClean="0">
                <a:ea typeface="Verdana" panose="020B0604030504040204" pitchFamily="34" charset="0"/>
                <a:cs typeface="Verdana" panose="020B0604030504040204" pitchFamily="34" charset="0"/>
              </a:rPr>
              <a:t> </a:t>
            </a:r>
          </a:p>
          <a:p>
            <a:pPr marL="93662" indent="0">
              <a:lnSpc>
                <a:spcPct val="80000"/>
              </a:lnSpc>
              <a:buFont typeface="Arial" panose="020B0604020202020204" pitchFamily="34" charset="0"/>
              <a:buNone/>
              <a:defRPr/>
            </a:pPr>
            <a:endParaRPr lang="fr-FR" sz="2200" b="1" dirty="0">
              <a:ea typeface="Verdana" panose="020B0604030504040204" pitchFamily="34" charset="0"/>
              <a:cs typeface="Verdana" panose="020B0604030504040204" pitchFamily="34" charset="0"/>
            </a:endParaRPr>
          </a:p>
          <a:p>
            <a:pPr marL="93662" indent="0">
              <a:lnSpc>
                <a:spcPct val="80000"/>
              </a:lnSpc>
              <a:buFont typeface="Arial" panose="020B0604020202020204" pitchFamily="34" charset="0"/>
              <a:buNone/>
              <a:defRPr/>
            </a:pPr>
            <a:r>
              <a:rPr lang="fr-FR" sz="2200" b="1" dirty="0" smtClean="0">
                <a:ea typeface="Verdana" panose="020B0604030504040204" pitchFamily="34" charset="0"/>
                <a:cs typeface="Verdana" panose="020B0604030504040204" pitchFamily="34" charset="0"/>
              </a:rPr>
              <a:t>Des « groupes de prévention du décrochage scolaire » </a:t>
            </a:r>
            <a:r>
              <a:rPr lang="fr-FR" sz="2200" dirty="0" smtClean="0">
                <a:ea typeface="Verdana" panose="020B0604030504040204" pitchFamily="34" charset="0"/>
                <a:cs typeface="Verdana" panose="020B0604030504040204" pitchFamily="34" charset="0"/>
              </a:rPr>
              <a:t>sont mis en place et se substituent aux groupes d’aide à l’insertion (GAIN) ou équipes-relais</a:t>
            </a:r>
          </a:p>
          <a:p>
            <a:pPr marL="269875" indent="-165100">
              <a:lnSpc>
                <a:spcPct val="80000"/>
              </a:lnSpc>
              <a:buFont typeface="Arial" panose="020B0604020202020204" pitchFamily="34" charset="0"/>
              <a:buNone/>
              <a:defRPr/>
            </a:pPr>
            <a:endParaRPr lang="fr-FR" sz="2200" b="1" dirty="0" smtClean="0">
              <a:ea typeface="Verdana" panose="020B0604030504040204" pitchFamily="34" charset="0"/>
              <a:cs typeface="Verdana" panose="020B0604030504040204" pitchFamily="34" charset="0"/>
            </a:endParaRPr>
          </a:p>
          <a:p>
            <a:pPr>
              <a:buFont typeface="Arial" charset="0"/>
              <a:buNone/>
            </a:pPr>
            <a:endParaRPr lang="fr-FR" sz="3200" dirty="0">
              <a:latin typeface="Calibri" pitchFamily="34" charset="0"/>
            </a:endParaRPr>
          </a:p>
        </p:txBody>
      </p:sp>
      <p:graphicFrame>
        <p:nvGraphicFramePr>
          <p:cNvPr id="3" name="Graphique 2"/>
          <p:cNvGraphicFramePr/>
          <p:nvPr>
            <p:extLst>
              <p:ext uri="{D42A27DB-BD31-4B8C-83A1-F6EECF244321}">
                <p14:modId xmlns:p14="http://schemas.microsoft.com/office/powerpoint/2010/main" xmlns="" val="3489679514"/>
              </p:ext>
            </p:extLst>
          </p:nvPr>
        </p:nvGraphicFramePr>
        <p:xfrm>
          <a:off x="6410495" y="2922466"/>
          <a:ext cx="3775586" cy="24039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1099816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latin typeface="Verdana" panose="020B0604030504040204" pitchFamily="34" charset="0"/>
                <a:ea typeface="Verdana" panose="020B0604030504040204" pitchFamily="34" charset="0"/>
                <a:cs typeface="Verdana" panose="020B0604030504040204" pitchFamily="34" charset="0"/>
              </a:rPr>
              <a:t>LA PSAD</a:t>
            </a:r>
            <a:endParaRPr lang="fr-FR"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contenu 2"/>
          <p:cNvSpPr>
            <a:spLocks noGrp="1"/>
          </p:cNvSpPr>
          <p:nvPr>
            <p:ph idx="1"/>
          </p:nvPr>
        </p:nvSpPr>
        <p:spPr/>
        <p:txBody>
          <a:bodyPr>
            <a:noAutofit/>
          </a:bodyPr>
          <a:lstStyle/>
          <a:p>
            <a:r>
              <a:rPr lang="fr-FR" sz="1600" dirty="0">
                <a:latin typeface="Verdana" panose="020B0604030504040204" pitchFamily="34" charset="0"/>
                <a:ea typeface="Verdana" panose="020B0604030504040204" pitchFamily="34" charset="0"/>
                <a:cs typeface="Verdana" panose="020B0604030504040204" pitchFamily="34" charset="0"/>
              </a:rPr>
              <a:t>Les listes des élèves qui ne sont plus inscrits dans un établissement de formation initiale (EPLE, EPLA et CFA) sont </a:t>
            </a:r>
            <a:r>
              <a:rPr lang="fr-FR" sz="1600" dirty="0" smtClean="0">
                <a:latin typeface="Verdana" panose="020B0604030504040204" pitchFamily="34" charset="0"/>
                <a:ea typeface="Verdana" panose="020B0604030504040204" pitchFamily="34" charset="0"/>
                <a:cs typeface="Verdana" panose="020B0604030504040204" pitchFamily="34" charset="0"/>
              </a:rPr>
              <a:t>transmises à la plateforme via le SIEI (système informatisé d’échanges et d’informations). Ces listes résultent du croisements de différentes bases (</a:t>
            </a:r>
            <a:r>
              <a:rPr lang="fr-FR" sz="1600" dirty="0">
                <a:latin typeface="Verdana" panose="020B0604030504040204" pitchFamily="34" charset="0"/>
                <a:ea typeface="Verdana" panose="020B0604030504040204" pitchFamily="34" charset="0"/>
                <a:cs typeface="Verdana" panose="020B0604030504040204" pitchFamily="34" charset="0"/>
              </a:rPr>
              <a:t>é</a:t>
            </a:r>
            <a:r>
              <a:rPr lang="fr-FR" sz="1600" dirty="0" smtClean="0">
                <a:latin typeface="Verdana" panose="020B0604030504040204" pitchFamily="34" charset="0"/>
                <a:ea typeface="Verdana" panose="020B0604030504040204" pitchFamily="34" charset="0"/>
                <a:cs typeface="Verdana" panose="020B0604030504040204" pitchFamily="34" charset="0"/>
              </a:rPr>
              <a:t>tablissements scolaires publics et privés , Missions locales, ministère de l’agriculture…)</a:t>
            </a:r>
          </a:p>
          <a:p>
            <a:r>
              <a:rPr lang="fr-FR" sz="1600" dirty="0" smtClean="0">
                <a:latin typeface="Verdana" panose="020B0604030504040204" pitchFamily="34" charset="0"/>
                <a:ea typeface="Verdana" panose="020B0604030504040204" pitchFamily="34" charset="0"/>
                <a:cs typeface="Verdana" panose="020B0604030504040204" pitchFamily="34" charset="0"/>
              </a:rPr>
              <a:t>Plusieurs </a:t>
            </a:r>
            <a:r>
              <a:rPr lang="fr-FR" sz="1600" dirty="0">
                <a:latin typeface="Verdana" panose="020B0604030504040204" pitchFamily="34" charset="0"/>
                <a:ea typeface="Verdana" panose="020B0604030504040204" pitchFamily="34" charset="0"/>
                <a:cs typeface="Verdana" panose="020B0604030504040204" pitchFamily="34" charset="0"/>
              </a:rPr>
              <a:t>phases de traitement informatique sont alors mises en œuvre :</a:t>
            </a:r>
          </a:p>
          <a:p>
            <a:r>
              <a:rPr lang="fr-FR" sz="1600" dirty="0">
                <a:latin typeface="Verdana" panose="020B0604030504040204" pitchFamily="34" charset="0"/>
                <a:ea typeface="Verdana" panose="020B0604030504040204" pitchFamily="34" charset="0"/>
                <a:cs typeface="Verdana" panose="020B0604030504040204" pitchFamily="34" charset="0"/>
              </a:rPr>
              <a:t>une phase permettant de vérifier que les élèves ne se trouvent pas dans un autre établissement (quel qu'il soit, EPLE, EPLA ou CFA) de formation initiale dans la même académie ou dans une académie différente ;</a:t>
            </a:r>
          </a:p>
          <a:p>
            <a:r>
              <a:rPr lang="fr-FR" sz="1600" dirty="0">
                <a:latin typeface="Verdana" panose="020B0604030504040204" pitchFamily="34" charset="0"/>
                <a:ea typeface="Verdana" panose="020B0604030504040204" pitchFamily="34" charset="0"/>
                <a:cs typeface="Verdana" panose="020B0604030504040204" pitchFamily="34" charset="0"/>
              </a:rPr>
              <a:t>une phase indiquant si le jeune est connu et suivi par les missions locales.</a:t>
            </a:r>
          </a:p>
          <a:p>
            <a:r>
              <a:rPr lang="fr-FR" sz="1600" dirty="0">
                <a:latin typeface="Verdana" panose="020B0604030504040204" pitchFamily="34" charset="0"/>
                <a:ea typeface="Verdana" panose="020B0604030504040204" pitchFamily="34" charset="0"/>
                <a:cs typeface="Verdana" panose="020B0604030504040204" pitchFamily="34" charset="0"/>
              </a:rPr>
              <a:t>Ainsi, les responsables des plates-formes de suivi et d'appui aux décrocheurs disposent des noms et des coordonnées des jeunes qui ne sont plus inscrits dans aucun dispositif de formation initiale et qui ne sont pas </a:t>
            </a:r>
            <a:r>
              <a:rPr lang="fr-FR" sz="1600" dirty="0" smtClean="0">
                <a:latin typeface="Verdana" panose="020B0604030504040204" pitchFamily="34" charset="0"/>
                <a:ea typeface="Verdana" panose="020B0604030504040204" pitchFamily="34" charset="0"/>
                <a:cs typeface="Verdana" panose="020B0604030504040204" pitchFamily="34" charset="0"/>
              </a:rPr>
              <a:t>suivis </a:t>
            </a:r>
            <a:r>
              <a:rPr lang="fr-FR" sz="1600" dirty="0">
                <a:latin typeface="Verdana" panose="020B0604030504040204" pitchFamily="34" charset="0"/>
                <a:ea typeface="Verdana" panose="020B0604030504040204" pitchFamily="34" charset="0"/>
                <a:cs typeface="Verdana" panose="020B0604030504040204" pitchFamily="34" charset="0"/>
              </a:rPr>
              <a:t>par les missions locales. Il leur appartient de proposer à ces jeunes une solution de formation ou d'insertion professionnelle.</a:t>
            </a:r>
          </a:p>
          <a:p>
            <a:endParaRPr lang="fr-FR" sz="1600" dirty="0" smtClean="0">
              <a:latin typeface="Verdana" panose="020B0604030504040204" pitchFamily="34" charset="0"/>
              <a:ea typeface="Verdana" panose="020B0604030504040204" pitchFamily="34" charset="0"/>
              <a:cs typeface="Verdana" panose="020B0604030504040204" pitchFamily="34" charset="0"/>
            </a:endParaRPr>
          </a:p>
          <a:p>
            <a:r>
              <a:rPr lang="fr-FR" sz="1600" dirty="0" smtClean="0">
                <a:latin typeface="Verdana" panose="020B0604030504040204" pitchFamily="34" charset="0"/>
                <a:ea typeface="Verdana" panose="020B0604030504040204" pitchFamily="34" charset="0"/>
                <a:cs typeface="Verdana" panose="020B0604030504040204" pitchFamily="34" charset="0"/>
              </a:rPr>
              <a:t>Dans le Cher, une Assistante PSAD,  </a:t>
            </a:r>
            <a:r>
              <a:rPr lang="fr-FR" sz="16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LIDWINE BAYLE</a:t>
            </a:r>
            <a:r>
              <a:rPr lang="fr-FR" sz="1600" dirty="0" smtClean="0">
                <a:latin typeface="Verdana" panose="020B0604030504040204" pitchFamily="34" charset="0"/>
                <a:ea typeface="Verdana" panose="020B0604030504040204" pitchFamily="34" charset="0"/>
                <a:cs typeface="Verdana" panose="020B0604030504040204" pitchFamily="34" charset="0"/>
              </a:rPr>
              <a:t>, est chargée de </a:t>
            </a:r>
            <a:r>
              <a:rPr lang="fr-FR" sz="1600" dirty="0" err="1" smtClean="0">
                <a:latin typeface="Verdana" panose="020B0604030504040204" pitchFamily="34" charset="0"/>
                <a:ea typeface="Verdana" panose="020B0604030504040204" pitchFamily="34" charset="0"/>
                <a:cs typeface="Verdana" panose="020B0604030504040204" pitchFamily="34" charset="0"/>
              </a:rPr>
              <a:t>re-contacter</a:t>
            </a:r>
            <a:r>
              <a:rPr lang="fr-FR" sz="1600" dirty="0" smtClean="0">
                <a:latin typeface="Verdana" panose="020B0604030504040204" pitchFamily="34" charset="0"/>
                <a:ea typeface="Verdana" panose="020B0604030504040204" pitchFamily="34" charset="0"/>
                <a:cs typeface="Verdana" panose="020B0604030504040204" pitchFamily="34" charset="0"/>
              </a:rPr>
              <a:t> tous les jeunes ainsi repérés « décrocheurs », en lien avec les 3 CIO et les Missions Locales.</a:t>
            </a:r>
          </a:p>
          <a:p>
            <a:endParaRPr lang="fr-FR"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1456298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2508" y="1254954"/>
            <a:ext cx="8596668" cy="719580"/>
          </a:xfrm>
        </p:spPr>
        <p:txBody>
          <a:bodyPr>
            <a:noAutofit/>
          </a:bodyPr>
          <a:lstStyle/>
          <a:p>
            <a:r>
              <a:rPr lang="fr-FR" sz="2400" dirty="0" smtClean="0"/>
              <a:t>Une baisse du décrochage scolaire dans l’académie d’Orléans-Tours</a:t>
            </a:r>
            <a:endParaRPr lang="fr-FR" sz="2400" dirty="0"/>
          </a:p>
        </p:txBody>
      </p:sp>
      <p:sp>
        <p:nvSpPr>
          <p:cNvPr id="9" name="Titre 1"/>
          <p:cNvSpPr txBox="1">
            <a:spLocks/>
          </p:cNvSpPr>
          <p:nvPr/>
        </p:nvSpPr>
        <p:spPr>
          <a:xfrm>
            <a:off x="1377338" y="270868"/>
            <a:ext cx="8912174" cy="710075"/>
          </a:xfrm>
          <a:prstGeom prst="rect">
            <a:avLst/>
          </a:prstGeom>
        </p:spPr>
        <p:txBody>
          <a:bodyPr vert="horz" lIns="91440" tIns="45720" rIns="91440" bIns="45720" rtlCol="0" anchor="t">
            <a:normAutofit fontScale="85000" lnSpcReduction="200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fr-FR" sz="2800" dirty="0" smtClean="0">
                <a:latin typeface="+mj-lt"/>
                <a:ea typeface="+mj-ea"/>
                <a:cs typeface="+mj-cs"/>
              </a:rPr>
              <a:t>Un indicateur national et académique: </a:t>
            </a:r>
            <a:r>
              <a:rPr lang="fr-FR" sz="2800" b="1" dirty="0" smtClean="0">
                <a:latin typeface="+mj-lt"/>
                <a:ea typeface="+mj-ea"/>
                <a:cs typeface="+mj-cs"/>
              </a:rPr>
              <a:t>le </a:t>
            </a:r>
            <a:r>
              <a:rPr kumimoji="0" lang="fr-FR" sz="2800" b="1" i="0" u="none" strike="noStrike" kern="1200" cap="none" spc="0" normalizeH="0" baseline="0" noProof="0" dirty="0" smtClean="0">
                <a:ln>
                  <a:noFill/>
                </a:ln>
                <a:effectLst/>
                <a:uLnTx/>
                <a:uFillTx/>
                <a:latin typeface="+mj-lt"/>
                <a:ea typeface="+mj-ea"/>
                <a:cs typeface="+mj-cs"/>
              </a:rPr>
              <a:t>décrochage scolaire </a:t>
            </a:r>
            <a:r>
              <a:rPr kumimoji="0" lang="fr-FR" sz="2800" b="0" i="0" u="none" strike="noStrike" kern="1200" cap="none" spc="0" normalizeH="0" baseline="0" noProof="0" dirty="0" smtClean="0">
                <a:ln>
                  <a:noFill/>
                </a:ln>
                <a:effectLst/>
                <a:uLnTx/>
                <a:uFillTx/>
                <a:latin typeface="+mj-lt"/>
                <a:ea typeface="+mj-ea"/>
                <a:cs typeface="+mj-cs"/>
              </a:rPr>
              <a:t>(Source SIEI)</a:t>
            </a:r>
            <a:endParaRPr kumimoji="0" lang="fr-FR" sz="4000" b="0" i="0" u="none" strike="noStrike" kern="1200" cap="none" spc="0" normalizeH="0" baseline="0" noProof="0" dirty="0">
              <a:ln>
                <a:noFill/>
              </a:ln>
              <a:effectLst/>
              <a:uLnTx/>
              <a:uFillTx/>
              <a:latin typeface="+mj-lt"/>
              <a:ea typeface="+mj-ea"/>
              <a:cs typeface="+mj-cs"/>
            </a:endParaRPr>
          </a:p>
        </p:txBody>
      </p:sp>
      <p:cxnSp>
        <p:nvCxnSpPr>
          <p:cNvPr id="11" name="Connecteur droit 10"/>
          <p:cNvCxnSpPr/>
          <p:nvPr/>
        </p:nvCxnSpPr>
        <p:spPr>
          <a:xfrm>
            <a:off x="1223479" y="0"/>
            <a:ext cx="58058"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flipV="1">
            <a:off x="0" y="1175658"/>
            <a:ext cx="10769600" cy="29028"/>
          </a:xfrm>
          <a:prstGeom prst="line">
            <a:avLst/>
          </a:prstGeom>
        </p:spPr>
        <p:style>
          <a:lnRef idx="1">
            <a:schemeClr val="accent1"/>
          </a:lnRef>
          <a:fillRef idx="0">
            <a:schemeClr val="accent1"/>
          </a:fillRef>
          <a:effectRef idx="0">
            <a:schemeClr val="accent1"/>
          </a:effectRef>
          <a:fontRef idx="minor">
            <a:schemeClr val="tx1"/>
          </a:fontRef>
        </p:style>
      </p:cxnSp>
      <p:sp>
        <p:nvSpPr>
          <p:cNvPr id="6" name="Espace réservé du numéro de diapositive 5"/>
          <p:cNvSpPr>
            <a:spLocks noGrp="1"/>
          </p:cNvSpPr>
          <p:nvPr>
            <p:ph type="sldNum" sz="quarter" idx="12"/>
          </p:nvPr>
        </p:nvSpPr>
        <p:spPr/>
        <p:txBody>
          <a:bodyPr/>
          <a:lstStyle/>
          <a:p>
            <a:fld id="{79A1DA36-C468-45DB-9B88-8F5029C702F3}" type="slidenum">
              <a:rPr lang="fr-FR" smtClean="0"/>
              <a:pPr/>
              <a:t>18</a:t>
            </a:fld>
            <a:endParaRPr lang="fr-FR"/>
          </a:p>
        </p:txBody>
      </p:sp>
      <p:grpSp>
        <p:nvGrpSpPr>
          <p:cNvPr id="17" name="Groupe 12"/>
          <p:cNvGrpSpPr/>
          <p:nvPr/>
        </p:nvGrpSpPr>
        <p:grpSpPr>
          <a:xfrm>
            <a:off x="271250" y="214876"/>
            <a:ext cx="743634" cy="698399"/>
            <a:chOff x="0" y="5744737"/>
            <a:chExt cx="1268051" cy="999850"/>
          </a:xfrm>
        </p:grpSpPr>
        <p:pic>
          <p:nvPicPr>
            <p:cNvPr id="18" name="Image 17" descr="logo academie orleans-tours quadri marianne - rvb"/>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l="30046" t="74863" r="34791"/>
            <a:stretch/>
          </p:blipFill>
          <p:spPr bwMode="auto">
            <a:xfrm>
              <a:off x="0" y="5744737"/>
              <a:ext cx="1268050" cy="454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 name="Image 18" descr="logo academie orleans-tours quadri marianne - rvb"/>
            <p:cNvPicPr>
              <a:picLocks noChangeAspect="1" noChangeArrowheads="1"/>
            </p:cNvPicPr>
            <p:nvPr/>
          </p:nvPicPr>
          <p:blipFill>
            <a:blip r:embed="rId5" cstate="print">
              <a:extLst>
                <a:ext uri="{28A0092B-C50C-407E-A947-70E740481C1C}">
                  <a14:useLocalDpi xmlns:a14="http://schemas.microsoft.com/office/drawing/2010/main" xmlns="" val="0"/>
                </a:ext>
              </a:extLst>
            </a:blip>
            <a:srcRect l="-1558" b="26292"/>
            <a:stretch>
              <a:fillRect/>
            </a:stretch>
          </p:blipFill>
          <p:spPr bwMode="auto">
            <a:xfrm>
              <a:off x="0" y="6199325"/>
              <a:ext cx="1268051" cy="54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4" name="ZoneTexte 13"/>
          <p:cNvSpPr txBox="1"/>
          <p:nvPr/>
        </p:nvSpPr>
        <p:spPr>
          <a:xfrm>
            <a:off x="1955499" y="6098710"/>
            <a:ext cx="6153521" cy="307777"/>
          </a:xfrm>
          <a:prstGeom prst="rect">
            <a:avLst/>
          </a:prstGeom>
          <a:noFill/>
        </p:spPr>
        <p:txBody>
          <a:bodyPr wrap="square" rtlCol="0">
            <a:spAutoFit/>
          </a:bodyPr>
          <a:lstStyle/>
          <a:p>
            <a:r>
              <a:rPr lang="fr-FR" sz="1400" i="1" dirty="0" smtClean="0"/>
              <a:t>Source : Système Interministériel d’Echange d’Informations (SIEI) - MEN</a:t>
            </a:r>
            <a:endParaRPr lang="fr-FR" sz="1400" i="1" dirty="0"/>
          </a:p>
        </p:txBody>
      </p:sp>
      <p:pic>
        <p:nvPicPr>
          <p:cNvPr id="15" name="Image 14"/>
          <p:cNvPicPr>
            <a:picLocks noChangeAspect="1"/>
          </p:cNvPicPr>
          <p:nvPr/>
        </p:nvPicPr>
        <p:blipFill rotWithShape="1">
          <a:blip r:embed="rId6" cstate="print"/>
          <a:srcRect l="10753" r="10780"/>
          <a:stretch/>
        </p:blipFill>
        <p:spPr>
          <a:xfrm>
            <a:off x="10532980" y="5596931"/>
            <a:ext cx="1528389" cy="1095109"/>
          </a:xfrm>
          <a:prstGeom prst="rect">
            <a:avLst/>
          </a:prstGeom>
        </p:spPr>
      </p:pic>
      <p:graphicFrame>
        <p:nvGraphicFramePr>
          <p:cNvPr id="13" name="Objet 12"/>
          <p:cNvGraphicFramePr>
            <a:graphicFrameLocks noChangeAspect="1"/>
          </p:cNvGraphicFramePr>
          <p:nvPr>
            <p:extLst/>
          </p:nvPr>
        </p:nvGraphicFramePr>
        <p:xfrm>
          <a:off x="51834" y="6092489"/>
          <a:ext cx="1371600" cy="609600"/>
        </p:xfrm>
        <a:graphic>
          <a:graphicData uri="http://schemas.openxmlformats.org/presentationml/2006/ole">
            <p:oleObj spid="_x0000_s3091" name="Image bitmap" r:id="rId7" imgW="5695238" imgH="2542857" progId="PBrush">
              <p:embed/>
            </p:oleObj>
          </a:graphicData>
        </a:graphic>
      </p:graphicFrame>
      <p:graphicFrame>
        <p:nvGraphicFramePr>
          <p:cNvPr id="16" name="Graphique 15"/>
          <p:cNvGraphicFramePr/>
          <p:nvPr>
            <p:extLst/>
          </p:nvPr>
        </p:nvGraphicFramePr>
        <p:xfrm>
          <a:off x="1720186" y="2022385"/>
          <a:ext cx="6995468" cy="3740079"/>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xmlns="" val="76133769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latin typeface="Verdana" panose="020B0604030504040204" pitchFamily="34" charset="0"/>
                <a:ea typeface="Verdana" panose="020B0604030504040204" pitchFamily="34" charset="0"/>
                <a:cs typeface="Verdana" panose="020B0604030504040204" pitchFamily="34" charset="0"/>
              </a:rPr>
              <a:t/>
            </a:r>
            <a:br>
              <a:rPr lang="fr-FR" dirty="0" smtClean="0">
                <a:latin typeface="Verdana" panose="020B0604030504040204" pitchFamily="34" charset="0"/>
                <a:ea typeface="Verdana" panose="020B0604030504040204" pitchFamily="34" charset="0"/>
                <a:cs typeface="Verdana" panose="020B0604030504040204" pitchFamily="34" charset="0"/>
              </a:rPr>
            </a:br>
            <a:r>
              <a:rPr lang="fr-FR" dirty="0" smtClean="0">
                <a:latin typeface="Verdana" panose="020B0604030504040204" pitchFamily="34" charset="0"/>
                <a:ea typeface="Verdana" panose="020B0604030504040204" pitchFamily="34" charset="0"/>
                <a:cs typeface="Verdana" panose="020B0604030504040204" pitchFamily="34" charset="0"/>
              </a:rPr>
              <a:t>Les </a:t>
            </a:r>
            <a:r>
              <a:rPr lang="fr-FR" dirty="0">
                <a:latin typeface="Verdana" panose="020B0604030504040204" pitchFamily="34" charset="0"/>
                <a:ea typeface="Verdana" panose="020B0604030504040204" pitchFamily="34" charset="0"/>
                <a:cs typeface="Verdana" panose="020B0604030504040204" pitchFamily="34" charset="0"/>
              </a:rPr>
              <a:t>actions de la </a:t>
            </a:r>
            <a:r>
              <a:rPr lang="fr-FR" dirty="0" smtClean="0">
                <a:latin typeface="Verdana" panose="020B0604030504040204" pitchFamily="34" charset="0"/>
                <a:ea typeface="Verdana" panose="020B0604030504040204" pitchFamily="34" charset="0"/>
                <a:cs typeface="Verdana" panose="020B0604030504040204" pitchFamily="34" charset="0"/>
              </a:rPr>
              <a:t>MLDS dans </a:t>
            </a:r>
            <a:r>
              <a:rPr lang="fr-FR" dirty="0">
                <a:latin typeface="Verdana" panose="020B0604030504040204" pitchFamily="34" charset="0"/>
                <a:ea typeface="Verdana" panose="020B0604030504040204" pitchFamily="34" charset="0"/>
                <a:cs typeface="Verdana" panose="020B0604030504040204" pitchFamily="34" charset="0"/>
              </a:rPr>
              <a:t>le Cher</a:t>
            </a:r>
            <a:br>
              <a:rPr lang="fr-FR" dirty="0">
                <a:latin typeface="Verdana" panose="020B0604030504040204" pitchFamily="34" charset="0"/>
                <a:ea typeface="Verdana" panose="020B0604030504040204" pitchFamily="34" charset="0"/>
                <a:cs typeface="Verdana" panose="020B0604030504040204" pitchFamily="34" charset="0"/>
              </a:rPr>
            </a:br>
            <a:endParaRPr lang="fr-FR" dirty="0"/>
          </a:p>
        </p:txBody>
      </p:sp>
      <p:sp>
        <p:nvSpPr>
          <p:cNvPr id="3" name="Espace réservé du contenu 2"/>
          <p:cNvSpPr>
            <a:spLocks noGrp="1"/>
          </p:cNvSpPr>
          <p:nvPr>
            <p:ph idx="1"/>
          </p:nvPr>
        </p:nvSpPr>
        <p:spPr>
          <a:xfrm>
            <a:off x="954110" y="1442434"/>
            <a:ext cx="10515600" cy="5254580"/>
          </a:xfrm>
        </p:spPr>
        <p:txBody>
          <a:bodyPr>
            <a:normAutofit fontScale="92500" lnSpcReduction="20000"/>
          </a:bodyPr>
          <a:lstStyle/>
          <a:p>
            <a:pPr marL="0" indent="0">
              <a:buNone/>
            </a:pPr>
            <a:endParaRPr lang="fr-FR" sz="2400" b="1"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fr-FR" sz="2400"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1. les  </a:t>
            </a:r>
            <a:r>
              <a:rPr lang="fr-FR" sz="24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Actions de Remobilisation à Temps Plein (ARTP</a:t>
            </a:r>
            <a:r>
              <a:rPr lang="fr-FR" sz="2400"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p>
          <a:p>
            <a:pPr marL="0" indent="0">
              <a:buNone/>
            </a:pPr>
            <a:r>
              <a:rPr lang="fr-FR" sz="24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a:t>
            </a:r>
            <a:r>
              <a:rPr lang="fr-FR" sz="1800" dirty="0" smtClean="0">
                <a:latin typeface="Verdana" panose="020B0604030504040204" pitchFamily="34" charset="0"/>
                <a:ea typeface="Verdana" panose="020B0604030504040204" pitchFamily="34" charset="0"/>
                <a:cs typeface="Verdana" panose="020B0604030504040204" pitchFamily="34" charset="0"/>
              </a:rPr>
              <a:t>Deux ARTP classiques (à P-E Martin et E. Vaillant) et deux FLS (Français Langue de Scolarisation) à Mermoz et J. Cœur.</a:t>
            </a:r>
          </a:p>
          <a:p>
            <a:pPr marL="0" indent="0">
              <a:buNone/>
            </a:pPr>
            <a:r>
              <a:rPr lang="fr-FR" sz="1800" dirty="0">
                <a:solidFill>
                  <a:srgbClr val="FF0000"/>
                </a:solidFill>
                <a:latin typeface="Verdana" panose="020B0604030504040204" pitchFamily="34" charset="0"/>
                <a:ea typeface="Verdana" panose="020B0604030504040204" pitchFamily="34" charset="0"/>
                <a:cs typeface="Verdana" panose="020B0604030504040204" pitchFamily="34" charset="0"/>
              </a:rPr>
              <a:t/>
            </a:r>
            <a:br>
              <a:rPr lang="fr-FR" sz="1800" dirty="0">
                <a:solidFill>
                  <a:srgbClr val="FF0000"/>
                </a:solidFill>
                <a:latin typeface="Verdana" panose="020B0604030504040204" pitchFamily="34" charset="0"/>
                <a:ea typeface="Verdana" panose="020B0604030504040204" pitchFamily="34" charset="0"/>
                <a:cs typeface="Verdana" panose="020B0604030504040204" pitchFamily="34" charset="0"/>
              </a:rPr>
            </a:br>
            <a:r>
              <a:rPr lang="fr-FR" sz="24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2. les actions de remobilisation à temps partiel ou mixtes (AMR</a:t>
            </a:r>
            <a:r>
              <a:rPr lang="fr-FR" sz="2400"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p>
          <a:p>
            <a:pPr marL="0" indent="0">
              <a:buNone/>
            </a:pPr>
            <a:r>
              <a:rPr lang="fr-FR" sz="2400" b="1" dirty="0">
                <a:solidFill>
                  <a:srgbClr val="0070C0"/>
                </a:solidFill>
                <a:latin typeface="Verdana" panose="020B0604030504040204" pitchFamily="34" charset="0"/>
                <a:ea typeface="Verdana" panose="020B0604030504040204" pitchFamily="34" charset="0"/>
                <a:cs typeface="Verdana" panose="020B0604030504040204" pitchFamily="34" charset="0"/>
              </a:rPr>
              <a:t> </a:t>
            </a:r>
            <a:r>
              <a:rPr lang="fr-FR" sz="2400" b="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a:t>
            </a:r>
            <a:r>
              <a:rPr lang="fr-FR" sz="1800" dirty="0" smtClean="0">
                <a:latin typeface="Verdana" panose="020B0604030504040204" pitchFamily="34" charset="0"/>
                <a:ea typeface="Verdana" panose="020B0604030504040204" pitchFamily="34" charset="0"/>
                <a:cs typeface="Verdana" panose="020B0604030504040204" pitchFamily="34" charset="0"/>
              </a:rPr>
              <a:t>Une AMR départementale où chacun </a:t>
            </a:r>
            <a:r>
              <a:rPr lang="fr-FR" sz="1800" dirty="0">
                <a:latin typeface="Verdana" panose="020B0604030504040204" pitchFamily="34" charset="0"/>
                <a:ea typeface="Verdana" panose="020B0604030504040204" pitchFamily="34" charset="0"/>
                <a:cs typeface="Verdana" panose="020B0604030504040204" pitchFamily="34" charset="0"/>
              </a:rPr>
              <a:t>des jeunes positionnés a un parcours individualisé, et personnalisé. Cependant nous avons certains types récurrents d’élèves (les </a:t>
            </a:r>
            <a:r>
              <a:rPr lang="fr-FR" sz="1800" dirty="0" err="1" smtClean="0">
                <a:latin typeface="Verdana" panose="020B0604030504040204" pitchFamily="34" charset="0"/>
                <a:ea typeface="Verdana" panose="020B0604030504040204" pitchFamily="34" charset="0"/>
                <a:cs typeface="Verdana" panose="020B0604030504040204" pitchFamily="34" charset="0"/>
              </a:rPr>
              <a:t>re</a:t>
            </a:r>
            <a:r>
              <a:rPr lang="fr-FR" sz="1800" dirty="0" smtClean="0">
                <a:latin typeface="Verdana" panose="020B0604030504040204" pitchFamily="34" charset="0"/>
                <a:ea typeface="Verdana" panose="020B0604030504040204" pitchFamily="34" charset="0"/>
                <a:cs typeface="Verdana" panose="020B0604030504040204" pitchFamily="34" charset="0"/>
              </a:rPr>
              <a:t>-préparations </a:t>
            </a:r>
            <a:r>
              <a:rPr lang="fr-FR" sz="1800" dirty="0">
                <a:latin typeface="Verdana" panose="020B0604030504040204" pitchFamily="34" charset="0"/>
                <a:ea typeface="Verdana" panose="020B0604030504040204" pitchFamily="34" charset="0"/>
                <a:cs typeface="Verdana" panose="020B0604030504040204" pitchFamily="34" charset="0"/>
              </a:rPr>
              <a:t>à l’examen, les Refus </a:t>
            </a:r>
            <a:r>
              <a:rPr lang="fr-FR" sz="1800" dirty="0" smtClean="0">
                <a:latin typeface="Verdana" panose="020B0604030504040204" pitchFamily="34" charset="0"/>
                <a:ea typeface="Verdana" panose="020B0604030504040204" pitchFamily="34" charset="0"/>
                <a:cs typeface="Verdana" panose="020B0604030504040204" pitchFamily="34" charset="0"/>
              </a:rPr>
              <a:t>Scolaires </a:t>
            </a:r>
            <a:r>
              <a:rPr lang="fr-FR" sz="1800" dirty="0">
                <a:latin typeface="Verdana" panose="020B0604030504040204" pitchFamily="34" charset="0"/>
                <a:ea typeface="Verdana" panose="020B0604030504040204" pitchFamily="34" charset="0"/>
                <a:cs typeface="Verdana" panose="020B0604030504040204" pitchFamily="34" charset="0"/>
              </a:rPr>
              <a:t>Anxieux, les stages de découverte/intégration</a:t>
            </a:r>
            <a:r>
              <a:rPr lang="fr-FR" sz="1800" dirty="0" smtClean="0">
                <a:latin typeface="Verdana" panose="020B0604030504040204" pitchFamily="34" charset="0"/>
                <a:ea typeface="Verdana" panose="020B0604030504040204" pitchFamily="34" charset="0"/>
                <a:cs typeface="Verdana" panose="020B0604030504040204" pitchFamily="34" charset="0"/>
              </a:rPr>
              <a:t>…). </a:t>
            </a:r>
            <a:r>
              <a:rPr lang="fr-FR" sz="1800" b="1" dirty="0">
                <a:solidFill>
                  <a:srgbClr val="0070C0"/>
                </a:solidFill>
                <a:latin typeface="Verdana" panose="020B0604030504040204" pitchFamily="34" charset="0"/>
                <a:ea typeface="Verdana" panose="020B0604030504040204" pitchFamily="34" charset="0"/>
                <a:cs typeface="Verdana" panose="020B0604030504040204" pitchFamily="34" charset="0"/>
              </a:rPr>
              <a:t/>
            </a:r>
            <a:br>
              <a:rPr lang="fr-FR" sz="1800" b="1" dirty="0">
                <a:solidFill>
                  <a:srgbClr val="0070C0"/>
                </a:solidFill>
                <a:latin typeface="Verdana" panose="020B0604030504040204" pitchFamily="34" charset="0"/>
                <a:ea typeface="Verdana" panose="020B0604030504040204" pitchFamily="34" charset="0"/>
                <a:cs typeface="Verdana" panose="020B0604030504040204" pitchFamily="34" charset="0"/>
              </a:rPr>
            </a:br>
            <a:r>
              <a:rPr lang="fr-FR" sz="2400" dirty="0">
                <a:solidFill>
                  <a:srgbClr val="0070C0"/>
                </a:solidFill>
                <a:latin typeface="Verdana" panose="020B0604030504040204" pitchFamily="34" charset="0"/>
                <a:ea typeface="Verdana" panose="020B0604030504040204" pitchFamily="34" charset="0"/>
                <a:cs typeface="Verdana" panose="020B0604030504040204" pitchFamily="34" charset="0"/>
              </a:rPr>
              <a:t>	</a:t>
            </a:r>
            <a:r>
              <a:rPr lang="fr-FR" sz="24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r>
            <a:br>
              <a:rPr lang="fr-FR" sz="24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br>
            <a:r>
              <a:rPr lang="fr-FR" sz="24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3. Les actions de </a:t>
            </a:r>
            <a:r>
              <a:rPr lang="fr-FR" sz="2400" dirty="0" err="1">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re</a:t>
            </a:r>
            <a:r>
              <a:rPr lang="fr-FR" sz="24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-préparation à la qualification (MOREA</a:t>
            </a:r>
            <a:r>
              <a:rPr lang="fr-FR" sz="2400"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p>
          <a:p>
            <a:pPr marL="0" indent="0">
              <a:buNone/>
            </a:pPr>
            <a:r>
              <a:rPr lang="fr-FR" sz="1800" dirty="0">
                <a:latin typeface="Verdana" panose="020B0604030504040204" pitchFamily="34" charset="0"/>
                <a:ea typeface="Verdana" panose="020B0604030504040204" pitchFamily="34" charset="0"/>
                <a:cs typeface="Verdana" panose="020B0604030504040204" pitchFamily="34" charset="0"/>
              </a:rPr>
              <a:t> </a:t>
            </a:r>
            <a:r>
              <a:rPr lang="fr-FR" sz="1800" dirty="0" smtClean="0">
                <a:latin typeface="Verdana" panose="020B0604030504040204" pitchFamily="34" charset="0"/>
                <a:ea typeface="Verdana" panose="020B0604030504040204" pitchFamily="34" charset="0"/>
                <a:cs typeface="Verdana" panose="020B0604030504040204" pitchFamily="34" charset="0"/>
              </a:rPr>
              <a:t>     Sur le Cher, </a:t>
            </a:r>
            <a:r>
              <a:rPr lang="fr-FR" sz="1800" dirty="0">
                <a:latin typeface="Verdana" panose="020B0604030504040204" pitchFamily="34" charset="0"/>
                <a:ea typeface="Verdana" panose="020B0604030504040204" pitchFamily="34" charset="0"/>
                <a:cs typeface="Verdana" panose="020B0604030504040204" pitchFamily="34" charset="0"/>
              </a:rPr>
              <a:t>nous avons regroupé une AMR et un MOREA dans une seule et même </a:t>
            </a:r>
            <a:r>
              <a:rPr lang="fr-FR" sz="1800" dirty="0" smtClean="0">
                <a:latin typeface="Verdana" panose="020B0604030504040204" pitchFamily="34" charset="0"/>
                <a:ea typeface="Verdana" panose="020B0604030504040204" pitchFamily="34" charset="0"/>
                <a:cs typeface="Verdana" panose="020B0604030504040204" pitchFamily="34" charset="0"/>
              </a:rPr>
              <a:t>   action </a:t>
            </a:r>
            <a:r>
              <a:rPr lang="fr-FR" sz="1800" dirty="0">
                <a:latin typeface="Verdana" panose="020B0604030504040204" pitchFamily="34" charset="0"/>
                <a:ea typeface="Verdana" panose="020B0604030504040204" pitchFamily="34" charset="0"/>
                <a:cs typeface="Verdana" panose="020B0604030504040204" pitchFamily="34" charset="0"/>
              </a:rPr>
              <a:t>qui garde le nom d’AMR.</a:t>
            </a:r>
          </a:p>
          <a:p>
            <a:pPr marL="0" indent="0">
              <a:buNone/>
            </a:pPr>
            <a:r>
              <a:rPr lang="fr-FR" sz="1800" b="1" dirty="0">
                <a:solidFill>
                  <a:srgbClr val="0070C0"/>
                </a:solidFill>
                <a:latin typeface="Verdana" panose="020B0604030504040204" pitchFamily="34" charset="0"/>
                <a:ea typeface="Verdana" panose="020B0604030504040204" pitchFamily="34" charset="0"/>
                <a:cs typeface="Verdana" panose="020B0604030504040204" pitchFamily="34" charset="0"/>
              </a:rPr>
              <a:t/>
            </a:r>
            <a:br>
              <a:rPr lang="fr-FR" sz="1800" b="1" dirty="0">
                <a:solidFill>
                  <a:srgbClr val="0070C0"/>
                </a:solidFill>
                <a:latin typeface="Verdana" panose="020B0604030504040204" pitchFamily="34" charset="0"/>
                <a:ea typeface="Verdana" panose="020B0604030504040204" pitchFamily="34" charset="0"/>
                <a:cs typeface="Verdana" panose="020B0604030504040204" pitchFamily="34" charset="0"/>
              </a:rPr>
            </a:br>
            <a:r>
              <a:rPr lang="fr-FR" sz="2400" b="1" dirty="0">
                <a:solidFill>
                  <a:srgbClr val="0070C0"/>
                </a:solidFill>
                <a:latin typeface="Verdana" panose="020B0604030504040204" pitchFamily="34" charset="0"/>
                <a:ea typeface="Verdana" panose="020B0604030504040204" pitchFamily="34" charset="0"/>
                <a:cs typeface="Verdana" panose="020B0604030504040204" pitchFamily="34" charset="0"/>
              </a:rPr>
              <a:t/>
            </a:r>
            <a:br>
              <a:rPr lang="fr-FR" sz="2400" b="1" dirty="0">
                <a:solidFill>
                  <a:srgbClr val="0070C0"/>
                </a:solidFill>
                <a:latin typeface="Verdana" panose="020B0604030504040204" pitchFamily="34" charset="0"/>
                <a:ea typeface="Verdana" panose="020B0604030504040204" pitchFamily="34" charset="0"/>
                <a:cs typeface="Verdana" panose="020B0604030504040204" pitchFamily="34" charset="0"/>
              </a:rPr>
            </a:br>
            <a:r>
              <a:rPr lang="fr-FR" sz="24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4. Assure Ton Année (ATA mais hors MLDS et supervisé par </a:t>
            </a:r>
            <a:r>
              <a:rPr lang="fr-FR" sz="2400"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elle)</a:t>
            </a:r>
          </a:p>
          <a:p>
            <a:pPr marL="0" indent="0" algn="just">
              <a:buNone/>
            </a:pPr>
            <a:r>
              <a:rPr lang="fr-FR" sz="2400" dirty="0" smtClean="0"/>
              <a:t>     </a:t>
            </a:r>
            <a:r>
              <a:rPr lang="fr-FR" sz="1800" dirty="0" smtClean="0">
                <a:latin typeface="Verdana" panose="020B0604030504040204" pitchFamily="34" charset="0"/>
                <a:ea typeface="Verdana" panose="020B0604030504040204" pitchFamily="34" charset="0"/>
                <a:cs typeface="Verdana" panose="020B0604030504040204" pitchFamily="34" charset="0"/>
              </a:rPr>
              <a:t>Ce </a:t>
            </a:r>
            <a:r>
              <a:rPr lang="fr-FR" sz="1800" dirty="0">
                <a:latin typeface="Verdana" panose="020B0604030504040204" pitchFamily="34" charset="0"/>
                <a:ea typeface="Verdana" panose="020B0604030504040204" pitchFamily="34" charset="0"/>
                <a:cs typeface="Verdana" panose="020B0604030504040204" pitchFamily="34" charset="0"/>
              </a:rPr>
              <a:t>dispositif a le même objectif que l’ARTP, à savoir permettre à de jeunes décrocheurs de construire un projet professionnel réaliste et cohérent, tout en travaillant les savoirs de base</a:t>
            </a:r>
            <a:r>
              <a:rPr lang="fr-FR" sz="1800" dirty="0" smtClean="0">
                <a:latin typeface="Verdana" panose="020B0604030504040204" pitchFamily="34" charset="0"/>
                <a:ea typeface="Verdana" panose="020B0604030504040204" pitchFamily="34" charset="0"/>
                <a:cs typeface="Verdana" panose="020B0604030504040204" pitchFamily="34" charset="0"/>
              </a:rPr>
              <a:t>. </a:t>
            </a:r>
            <a:r>
              <a:rPr lang="fr-FR" sz="1800" dirty="0">
                <a:latin typeface="Verdana" panose="020B0604030504040204" pitchFamily="34" charset="0"/>
                <a:ea typeface="Verdana" panose="020B0604030504040204" pitchFamily="34" charset="0"/>
                <a:cs typeface="Verdana" panose="020B0604030504040204" pitchFamily="34" charset="0"/>
              </a:rPr>
              <a:t>Les jeunes ont un statut scolaire (élève du lycée PE Martin) mais la prise en charge est entièrement assurée par le GRETA.</a:t>
            </a:r>
          </a:p>
          <a:p>
            <a:pPr algn="just"/>
            <a:endParaRPr lang="fr-FR" sz="18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fr-FR" sz="2400" dirty="0"/>
          </a:p>
        </p:txBody>
      </p:sp>
    </p:spTree>
    <p:extLst>
      <p:ext uri="{BB962C8B-B14F-4D97-AF65-F5344CB8AC3E}">
        <p14:creationId xmlns:p14="http://schemas.microsoft.com/office/powerpoint/2010/main" xmlns="" val="2694051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08090" y="2101158"/>
            <a:ext cx="9144000" cy="2831450"/>
          </a:xfrm>
        </p:spPr>
        <p:txBody>
          <a:bodyPr>
            <a:normAutofit fontScale="90000"/>
          </a:bodyPr>
          <a:lstStyle/>
          <a:p>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LE PARCOURS AVENIR</a:t>
            </a:r>
            <a:br>
              <a:rPr lang="fr-FR" dirty="0" smtClean="0"/>
            </a:br>
            <a:r>
              <a:rPr lang="fr-FR" dirty="0" smtClean="0"/>
              <a:t/>
            </a:r>
            <a:br>
              <a:rPr lang="fr-FR" dirty="0" smtClean="0"/>
            </a:br>
            <a:r>
              <a:rPr lang="fr-FR" sz="2700" dirty="0" smtClean="0">
                <a:latin typeface="Verdana" panose="020B0604030504040204" pitchFamily="34" charset="0"/>
                <a:ea typeface="Verdana" panose="020B0604030504040204" pitchFamily="34" charset="0"/>
                <a:cs typeface="Verdana" panose="020B0604030504040204" pitchFamily="34" charset="0"/>
              </a:rPr>
              <a:t>Inscrit dans la </a:t>
            </a:r>
            <a:r>
              <a:rPr lang="fr-FR" sz="2700" dirty="0" smtClean="0">
                <a:latin typeface="Verdana" panose="020B0604030504040204" pitchFamily="34" charset="0"/>
                <a:ea typeface="Verdana" panose="020B0604030504040204" pitchFamily="34" charset="0"/>
                <a:cs typeface="Verdana" panose="020B0604030504040204" pitchFamily="34" charset="0"/>
                <a:hlinkClick r:id="rId2" tooltip="Loi d'orientation et de programmation pour la refondation de l'École - Nouvelle fenêtre"/>
              </a:rPr>
              <a:t>loi d’orientation et de programmation pour la refondation de l’École</a:t>
            </a:r>
            <a:r>
              <a:rPr lang="fr-FR" sz="2700" dirty="0" smtClean="0">
                <a:latin typeface="Verdana" panose="020B0604030504040204" pitchFamily="34" charset="0"/>
                <a:ea typeface="Verdana" panose="020B0604030504040204" pitchFamily="34" charset="0"/>
                <a:cs typeface="Verdana" panose="020B0604030504040204" pitchFamily="34" charset="0"/>
              </a:rPr>
              <a:t> du 8 juillet 2013, le parcours individuel d’information, d’orientation et de découverte du monde économique et professionnel, appelé « Parcours Avenir », doit permettre à chaque élève d’élaborer son projet d’orientation scolaire et professionnel. </a:t>
            </a:r>
            <a:br>
              <a:rPr lang="fr-FR" sz="2700" dirty="0" smtClean="0">
                <a:latin typeface="Verdana" panose="020B0604030504040204" pitchFamily="34" charset="0"/>
                <a:ea typeface="Verdana" panose="020B0604030504040204" pitchFamily="34" charset="0"/>
                <a:cs typeface="Verdana" panose="020B0604030504040204" pitchFamily="34" charset="0"/>
              </a:rPr>
            </a:br>
            <a:endParaRPr lang="fr-FR" sz="27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4031928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8" name="Image 6" descr="https://pia.ac-orleans-tours.fr/typo3temp/pics/a205e9a078.jpg">
            <a:hlinkClick r:id="rId4"/>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1061246" y="227294"/>
            <a:ext cx="876300" cy="666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2469" name="Image 7" descr="https://pia.ac-orleans-tours.fr/typo3temp/pics/ae22108e9c.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94757" y="6162697"/>
            <a:ext cx="1076579" cy="4290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2472" name="ZoneTexte 1"/>
          <p:cNvSpPr txBox="1">
            <a:spLocks noChangeArrowheads="1"/>
          </p:cNvSpPr>
          <p:nvPr/>
        </p:nvSpPr>
        <p:spPr bwMode="auto">
          <a:xfrm>
            <a:off x="1276140" y="399704"/>
            <a:ext cx="901194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1800" b="1" dirty="0">
                <a:solidFill>
                  <a:schemeClr val="accent1">
                    <a:lumMod val="75000"/>
                  </a:schemeClr>
                </a:solidFill>
                <a:latin typeface="+mj-lt"/>
              </a:rPr>
              <a:t>Devenir des jeunes bénéficiaires d’un dispositif de la MLDS en </a:t>
            </a:r>
            <a:r>
              <a:rPr lang="fr-FR" altLang="fr-FR" sz="1800" b="1" dirty="0" smtClean="0">
                <a:solidFill>
                  <a:schemeClr val="accent1">
                    <a:lumMod val="75000"/>
                  </a:schemeClr>
                </a:solidFill>
                <a:latin typeface="+mj-lt"/>
              </a:rPr>
              <a:t>2016-2017 </a:t>
            </a:r>
            <a:endParaRPr lang="fr-FR" altLang="fr-FR" sz="1800" b="1" dirty="0">
              <a:solidFill>
                <a:schemeClr val="accent1">
                  <a:lumMod val="75000"/>
                </a:schemeClr>
              </a:solidFill>
              <a:latin typeface="+mj-lt"/>
            </a:endParaRPr>
          </a:p>
        </p:txBody>
      </p:sp>
      <p:grpSp>
        <p:nvGrpSpPr>
          <p:cNvPr id="10" name="Groupe 9"/>
          <p:cNvGrpSpPr/>
          <p:nvPr/>
        </p:nvGrpSpPr>
        <p:grpSpPr>
          <a:xfrm>
            <a:off x="157060" y="174391"/>
            <a:ext cx="1026891" cy="772556"/>
            <a:chOff x="0" y="5744737"/>
            <a:chExt cx="1268051" cy="999850"/>
          </a:xfrm>
        </p:grpSpPr>
        <p:pic>
          <p:nvPicPr>
            <p:cNvPr id="11" name="Image 13" descr="logo academie orleans-tours quadri marianne - rvb"/>
            <p:cNvPicPr>
              <a:picLocks noChangeAspect="1" noChangeArrowheads="1"/>
            </p:cNvPicPr>
            <p:nvPr/>
          </p:nvPicPr>
          <p:blipFill rotWithShape="1">
            <a:blip r:embed="rId7" cstate="print">
              <a:extLst>
                <a:ext uri="{28A0092B-C50C-407E-A947-70E740481C1C}">
                  <a14:useLocalDpi xmlns:a14="http://schemas.microsoft.com/office/drawing/2010/main" xmlns="" val="0"/>
                </a:ext>
              </a:extLst>
            </a:blip>
            <a:srcRect l="30046" t="74863" r="34791"/>
            <a:stretch/>
          </p:blipFill>
          <p:spPr bwMode="auto">
            <a:xfrm>
              <a:off x="0" y="5744737"/>
              <a:ext cx="1268050" cy="454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 name="Image 14" descr="logo academie orleans-tours quadri marianne - rvb"/>
            <p:cNvPicPr>
              <a:picLocks noChangeAspect="1" noChangeArrowheads="1"/>
            </p:cNvPicPr>
            <p:nvPr/>
          </p:nvPicPr>
          <p:blipFill>
            <a:blip r:embed="rId8" cstate="print">
              <a:extLst>
                <a:ext uri="{28A0092B-C50C-407E-A947-70E740481C1C}">
                  <a14:useLocalDpi xmlns:a14="http://schemas.microsoft.com/office/drawing/2010/main" xmlns="" val="0"/>
                </a:ext>
              </a:extLst>
            </a:blip>
            <a:srcRect l="-1558" b="26292"/>
            <a:stretch>
              <a:fillRect/>
            </a:stretch>
          </p:blipFill>
          <p:spPr bwMode="auto">
            <a:xfrm>
              <a:off x="0" y="6199325"/>
              <a:ext cx="1268051" cy="54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13" name="Image 12"/>
          <p:cNvPicPr>
            <a:picLocks noChangeAspect="1"/>
          </p:cNvPicPr>
          <p:nvPr/>
        </p:nvPicPr>
        <p:blipFill rotWithShape="1">
          <a:blip r:embed="rId9" cstate="print"/>
          <a:srcRect l="10753" r="10780"/>
          <a:stretch/>
        </p:blipFill>
        <p:spPr>
          <a:xfrm>
            <a:off x="10751736" y="5787987"/>
            <a:ext cx="1279260" cy="916606"/>
          </a:xfrm>
          <a:prstGeom prst="rect">
            <a:avLst/>
          </a:prstGeom>
        </p:spPr>
      </p:pic>
      <p:graphicFrame>
        <p:nvGraphicFramePr>
          <p:cNvPr id="14" name="Graphique 10"/>
          <p:cNvGraphicFramePr>
            <a:graphicFrameLocks/>
          </p:cNvGraphicFramePr>
          <p:nvPr>
            <p:extLst/>
          </p:nvPr>
        </p:nvGraphicFramePr>
        <p:xfrm>
          <a:off x="1286189" y="1308898"/>
          <a:ext cx="8916988" cy="5018088"/>
        </p:xfrm>
        <a:graphic>
          <a:graphicData uri="http://schemas.openxmlformats.org/presentationml/2006/ole">
            <p:oleObj spid="_x0000_s4115" name="Feuille de calcul" r:id="rId10" imgW="8648744" imgH="4686207" progId="Excel.Sheet.8">
              <p:embed/>
            </p:oleObj>
          </a:graphicData>
        </a:graphic>
      </p:graphicFrame>
      <p:cxnSp>
        <p:nvCxnSpPr>
          <p:cNvPr id="3" name="Connecteur droit 2"/>
          <p:cNvCxnSpPr/>
          <p:nvPr/>
        </p:nvCxnSpPr>
        <p:spPr>
          <a:xfrm>
            <a:off x="1266092" y="0"/>
            <a:ext cx="20097"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a:off x="0" y="1065500"/>
            <a:ext cx="12192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Espace réservé du numéro de diapositive 1"/>
          <p:cNvSpPr>
            <a:spLocks noGrp="1"/>
          </p:cNvSpPr>
          <p:nvPr>
            <p:ph type="sldNum" sz="quarter" idx="12"/>
          </p:nvPr>
        </p:nvSpPr>
        <p:spPr/>
        <p:txBody>
          <a:bodyPr/>
          <a:lstStyle/>
          <a:p>
            <a:fld id="{79A1DA36-C468-45DB-9B88-8F5029C702F3}" type="slidenum">
              <a:rPr lang="fr-FR" smtClean="0"/>
              <a:pPr/>
              <a:t>20</a:t>
            </a:fld>
            <a:endParaRPr lang="fr-FR"/>
          </a:p>
        </p:txBody>
      </p:sp>
    </p:spTree>
    <p:extLst>
      <p:ext uri="{BB962C8B-B14F-4D97-AF65-F5344CB8AC3E}">
        <p14:creationId xmlns:p14="http://schemas.microsoft.com/office/powerpoint/2010/main" xmlns="" val="39911295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latin typeface="Verdana" panose="020B0604030504040204" pitchFamily="34" charset="0"/>
                <a:ea typeface="Verdana" panose="020B0604030504040204" pitchFamily="34" charset="0"/>
                <a:cs typeface="Verdana" panose="020B0604030504040204" pitchFamily="34" charset="0"/>
              </a:rPr>
              <a:t>   Les autres dispositifs internes   aux établissements</a:t>
            </a:r>
            <a:endParaRPr lang="fr-FR"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contenu 2"/>
          <p:cNvSpPr>
            <a:spLocks noGrp="1"/>
          </p:cNvSpPr>
          <p:nvPr>
            <p:ph idx="1"/>
          </p:nvPr>
        </p:nvSpPr>
        <p:spPr>
          <a:xfrm>
            <a:off x="954110" y="2506662"/>
            <a:ext cx="10515600" cy="4351338"/>
          </a:xfrm>
        </p:spPr>
        <p:txBody>
          <a:bodyPr/>
          <a:lstStyle/>
          <a:p>
            <a:r>
              <a:rPr lang="fr-FR" sz="3200" dirty="0" smtClean="0">
                <a:solidFill>
                  <a:schemeClr val="accent6">
                    <a:lumMod val="50000"/>
                  </a:schemeClr>
                </a:solidFill>
              </a:rPr>
              <a:t>Les PIF</a:t>
            </a:r>
          </a:p>
          <a:p>
            <a:r>
              <a:rPr lang="fr-FR" sz="3200" dirty="0" smtClean="0">
                <a:solidFill>
                  <a:schemeClr val="accent6">
                    <a:lumMod val="50000"/>
                  </a:schemeClr>
                </a:solidFill>
              </a:rPr>
              <a:t>Les PAP</a:t>
            </a:r>
          </a:p>
          <a:p>
            <a:r>
              <a:rPr lang="fr-FR" sz="3200" dirty="0" smtClean="0">
                <a:solidFill>
                  <a:schemeClr val="accent6">
                    <a:lumMod val="50000"/>
                  </a:schemeClr>
                </a:solidFill>
              </a:rPr>
              <a:t>Les PAI</a:t>
            </a:r>
          </a:p>
          <a:p>
            <a:r>
              <a:rPr lang="fr-FR" sz="3200" dirty="0" smtClean="0">
                <a:solidFill>
                  <a:schemeClr val="accent6">
                    <a:lumMod val="50000"/>
                  </a:schemeClr>
                </a:solidFill>
              </a:rPr>
              <a:t>Le PPRE</a:t>
            </a:r>
          </a:p>
          <a:p>
            <a:endParaRPr lang="fr-FR" dirty="0" smtClean="0">
              <a:solidFill>
                <a:schemeClr val="accent6">
                  <a:lumMod val="50000"/>
                </a:schemeClr>
              </a:solidFill>
            </a:endParaRPr>
          </a:p>
          <a:p>
            <a:r>
              <a:rPr lang="fr-FR" dirty="0" smtClean="0"/>
              <a:t>autres actions propres aux établissements : Rebond dans les collèges de Bourges Nord, Parenthèse au collège Jean Renoir, médiation par les pairs, cordées de la réussite… </a:t>
            </a:r>
            <a:endParaRPr lang="fr-FR" dirty="0"/>
          </a:p>
        </p:txBody>
      </p:sp>
    </p:spTree>
    <p:extLst>
      <p:ext uri="{BB962C8B-B14F-4D97-AF65-F5344CB8AC3E}">
        <p14:creationId xmlns:p14="http://schemas.microsoft.com/office/powerpoint/2010/main" xmlns="" val="7721324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12384" y="270457"/>
            <a:ext cx="9461679" cy="837126"/>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0000"/>
          </a:bodyPr>
          <a:lstStyle/>
          <a:p>
            <a:r>
              <a:rPr lang="fr-FR" sz="4400" dirty="0" smtClean="0">
                <a:latin typeface="Verdana" panose="020B0604030504040204" pitchFamily="34" charset="0"/>
                <a:ea typeface="Verdana" panose="020B0604030504040204" pitchFamily="34" charset="0"/>
                <a:cs typeface="Verdana" panose="020B0604030504040204" pitchFamily="34" charset="0"/>
              </a:rPr>
              <a:t/>
            </a:r>
            <a:br>
              <a:rPr lang="fr-FR" sz="4400" dirty="0" smtClean="0">
                <a:latin typeface="Verdana" panose="020B0604030504040204" pitchFamily="34" charset="0"/>
                <a:ea typeface="Verdana" panose="020B0604030504040204" pitchFamily="34" charset="0"/>
                <a:cs typeface="Verdana" panose="020B0604030504040204" pitchFamily="34" charset="0"/>
              </a:rPr>
            </a:br>
            <a:r>
              <a:rPr lang="fr-FR" sz="4400" dirty="0">
                <a:latin typeface="Verdana" panose="020B0604030504040204" pitchFamily="34" charset="0"/>
                <a:ea typeface="Verdana" panose="020B0604030504040204" pitchFamily="34" charset="0"/>
                <a:cs typeface="Verdana" panose="020B0604030504040204" pitchFamily="34" charset="0"/>
              </a:rPr>
              <a:t/>
            </a:r>
            <a:br>
              <a:rPr lang="fr-FR" sz="4400" dirty="0">
                <a:latin typeface="Verdana" panose="020B0604030504040204" pitchFamily="34" charset="0"/>
                <a:ea typeface="Verdana" panose="020B0604030504040204" pitchFamily="34" charset="0"/>
                <a:cs typeface="Verdana" panose="020B0604030504040204" pitchFamily="34" charset="0"/>
              </a:rPr>
            </a:br>
            <a:r>
              <a:rPr lang="fr-FR" sz="4400" dirty="0" smtClean="0">
                <a:latin typeface="Verdana" panose="020B0604030504040204" pitchFamily="34" charset="0"/>
                <a:ea typeface="Verdana" panose="020B0604030504040204" pitchFamily="34" charset="0"/>
                <a:cs typeface="Verdana" panose="020B0604030504040204" pitchFamily="34" charset="0"/>
              </a:rPr>
              <a:t/>
            </a:r>
            <a:br>
              <a:rPr lang="fr-FR" sz="4400" dirty="0" smtClean="0">
                <a:latin typeface="Verdana" panose="020B0604030504040204" pitchFamily="34" charset="0"/>
                <a:ea typeface="Verdana" panose="020B0604030504040204" pitchFamily="34" charset="0"/>
                <a:cs typeface="Verdana" panose="020B0604030504040204" pitchFamily="34" charset="0"/>
              </a:rPr>
            </a:br>
            <a:r>
              <a:rPr lang="fr-FR" sz="4400" dirty="0">
                <a:latin typeface="Verdana" panose="020B0604030504040204" pitchFamily="34" charset="0"/>
                <a:ea typeface="Verdana" panose="020B0604030504040204" pitchFamily="34" charset="0"/>
                <a:cs typeface="Verdana" panose="020B0604030504040204" pitchFamily="34" charset="0"/>
              </a:rPr>
              <a:t/>
            </a:r>
            <a:br>
              <a:rPr lang="fr-FR" sz="4400" dirty="0">
                <a:latin typeface="Verdana" panose="020B0604030504040204" pitchFamily="34" charset="0"/>
                <a:ea typeface="Verdana" panose="020B0604030504040204" pitchFamily="34" charset="0"/>
                <a:cs typeface="Verdana" panose="020B0604030504040204" pitchFamily="34" charset="0"/>
              </a:rPr>
            </a:br>
            <a:r>
              <a:rPr lang="fr-FR" sz="4400" dirty="0" smtClean="0">
                <a:latin typeface="Verdana" panose="020B0604030504040204" pitchFamily="34" charset="0"/>
                <a:ea typeface="Verdana" panose="020B0604030504040204" pitchFamily="34" charset="0"/>
                <a:cs typeface="Verdana" panose="020B0604030504040204" pitchFamily="34" charset="0"/>
              </a:rPr>
              <a:t/>
            </a:r>
            <a:br>
              <a:rPr lang="fr-FR" sz="4400" dirty="0" smtClean="0">
                <a:latin typeface="Verdana" panose="020B0604030504040204" pitchFamily="34" charset="0"/>
                <a:ea typeface="Verdana" panose="020B0604030504040204" pitchFamily="34" charset="0"/>
                <a:cs typeface="Verdana" panose="020B0604030504040204" pitchFamily="34" charset="0"/>
              </a:rPr>
            </a:br>
            <a:r>
              <a:rPr lang="fr-FR" sz="4400" dirty="0" smtClean="0">
                <a:latin typeface="Verdana" panose="020B0604030504040204" pitchFamily="34" charset="0"/>
                <a:ea typeface="Verdana" panose="020B0604030504040204" pitchFamily="34" charset="0"/>
                <a:cs typeface="Verdana" panose="020B0604030504040204" pitchFamily="34" charset="0"/>
              </a:rPr>
              <a:t/>
            </a:r>
            <a:br>
              <a:rPr lang="fr-FR" sz="4400" dirty="0" smtClean="0">
                <a:latin typeface="Verdana" panose="020B0604030504040204" pitchFamily="34" charset="0"/>
                <a:ea typeface="Verdana" panose="020B0604030504040204" pitchFamily="34" charset="0"/>
                <a:cs typeface="Verdana" panose="020B0604030504040204" pitchFamily="34" charset="0"/>
              </a:rPr>
            </a:br>
            <a:r>
              <a:rPr lang="fr-FR" sz="4400" dirty="0">
                <a:latin typeface="Verdana" panose="020B0604030504040204" pitchFamily="34" charset="0"/>
                <a:ea typeface="Verdana" panose="020B0604030504040204" pitchFamily="34" charset="0"/>
                <a:cs typeface="Verdana" panose="020B0604030504040204" pitchFamily="34" charset="0"/>
              </a:rPr>
              <a:t/>
            </a:r>
            <a:br>
              <a:rPr lang="fr-FR" sz="4400" dirty="0">
                <a:latin typeface="Verdana" panose="020B0604030504040204" pitchFamily="34" charset="0"/>
                <a:ea typeface="Verdana" panose="020B0604030504040204" pitchFamily="34" charset="0"/>
                <a:cs typeface="Verdana" panose="020B0604030504040204" pitchFamily="34" charset="0"/>
              </a:rPr>
            </a:br>
            <a:r>
              <a:rPr lang="fr-FR" sz="4400" dirty="0" smtClean="0">
                <a:latin typeface="Verdana" panose="020B0604030504040204" pitchFamily="34" charset="0"/>
                <a:ea typeface="Verdana" panose="020B0604030504040204" pitchFamily="34" charset="0"/>
                <a:cs typeface="Verdana" panose="020B0604030504040204" pitchFamily="34" charset="0"/>
              </a:rPr>
              <a:t/>
            </a:r>
            <a:br>
              <a:rPr lang="fr-FR" sz="4400" dirty="0" smtClean="0">
                <a:latin typeface="Verdana" panose="020B0604030504040204" pitchFamily="34" charset="0"/>
                <a:ea typeface="Verdana" panose="020B0604030504040204" pitchFamily="34" charset="0"/>
                <a:cs typeface="Verdana" panose="020B0604030504040204" pitchFamily="34" charset="0"/>
              </a:rPr>
            </a:br>
            <a:r>
              <a:rPr lang="fr-FR" sz="4400" dirty="0">
                <a:latin typeface="Verdana" panose="020B0604030504040204" pitchFamily="34" charset="0"/>
                <a:ea typeface="Verdana" panose="020B0604030504040204" pitchFamily="34" charset="0"/>
                <a:cs typeface="Verdana" panose="020B0604030504040204" pitchFamily="34" charset="0"/>
              </a:rPr>
              <a:t/>
            </a:r>
            <a:br>
              <a:rPr lang="fr-FR" sz="4400" dirty="0">
                <a:latin typeface="Verdana" panose="020B0604030504040204" pitchFamily="34" charset="0"/>
                <a:ea typeface="Verdana" panose="020B0604030504040204" pitchFamily="34" charset="0"/>
                <a:cs typeface="Verdana" panose="020B0604030504040204" pitchFamily="34" charset="0"/>
              </a:rPr>
            </a:br>
            <a:r>
              <a:rPr lang="fr-FR" sz="4400" dirty="0" smtClean="0">
                <a:latin typeface="Verdana" panose="020B0604030504040204" pitchFamily="34" charset="0"/>
                <a:ea typeface="Verdana" panose="020B0604030504040204" pitchFamily="34" charset="0"/>
                <a:cs typeface="Verdana" panose="020B0604030504040204" pitchFamily="34" charset="0"/>
              </a:rPr>
              <a:t>Les procédures</a:t>
            </a:r>
            <a:endParaRPr lang="fr-FR" dirty="0"/>
          </a:p>
        </p:txBody>
      </p:sp>
      <p:sp>
        <p:nvSpPr>
          <p:cNvPr id="3" name="Sous-titre 2"/>
          <p:cNvSpPr>
            <a:spLocks noGrp="1"/>
          </p:cNvSpPr>
          <p:nvPr>
            <p:ph type="subTitle" idx="1"/>
          </p:nvPr>
        </p:nvSpPr>
        <p:spPr>
          <a:xfrm>
            <a:off x="1338868" y="1338061"/>
            <a:ext cx="9144000" cy="4997003"/>
          </a:xfrm>
        </p:spPr>
        <p:txBody>
          <a:bodyPr>
            <a:normAutofit fontScale="85000" lnSpcReduction="20000"/>
          </a:bodyPr>
          <a:lstStyle/>
          <a:p>
            <a:pPr algn="l"/>
            <a:r>
              <a:rPr lang="fr-FR" dirty="0" smtClean="0">
                <a:solidFill>
                  <a:srgbClr val="7030A0"/>
                </a:solidFill>
                <a:latin typeface="Verdana" panose="020B0604030504040204" pitchFamily="34" charset="0"/>
                <a:ea typeface="Verdana" panose="020B0604030504040204" pitchFamily="34" charset="0"/>
                <a:cs typeface="Verdana" panose="020B0604030504040204" pitchFamily="34" charset="0"/>
              </a:rPr>
              <a:t>Les Passerelles: </a:t>
            </a:r>
            <a:r>
              <a:rPr lang="fr-FR" dirty="0" smtClean="0">
                <a:latin typeface="Verdana" panose="020B0604030504040204" pitchFamily="34" charset="0"/>
                <a:ea typeface="Verdana" panose="020B0604030504040204" pitchFamily="34" charset="0"/>
                <a:cs typeface="Verdana" panose="020B0604030504040204" pitchFamily="34" charset="0"/>
              </a:rPr>
              <a:t>(avec la possibilité de faire un stage)</a:t>
            </a:r>
          </a:p>
          <a:p>
            <a:pPr algn="l"/>
            <a:r>
              <a:rPr lang="fr-FR" i="1" dirty="0" smtClean="0">
                <a:latin typeface="Verdana" panose="020B0604030504040204" pitchFamily="34" charset="0"/>
                <a:ea typeface="Verdana" panose="020B0604030504040204" pitchFamily="34" charset="0"/>
                <a:cs typeface="Verdana" panose="020B0604030504040204" pitchFamily="34" charset="0"/>
              </a:rPr>
              <a:t>Des passerelles permettant une adaptation des parcours sont organisées entre les voies générale, technologique et professionnelle ainsi qu’entre les cycles de la voie professionnelle</a:t>
            </a:r>
          </a:p>
          <a:p>
            <a:pPr algn="l"/>
            <a:r>
              <a:rPr lang="fr-FR" i="1" dirty="0" smtClean="0">
                <a:latin typeface="Verdana" panose="020B0604030504040204" pitchFamily="34" charset="0"/>
                <a:ea typeface="Verdana" panose="020B0604030504040204" pitchFamily="34" charset="0"/>
                <a:cs typeface="Verdana" panose="020B0604030504040204" pitchFamily="34" charset="0"/>
              </a:rPr>
              <a:t>Elles sont encadrées par les circulaires d’orientation académique et départementale.</a:t>
            </a:r>
          </a:p>
          <a:p>
            <a:pPr algn="l"/>
            <a:endParaRPr lang="fr-FR" i="1" dirty="0" smtClean="0">
              <a:latin typeface="Verdana" panose="020B0604030504040204" pitchFamily="34" charset="0"/>
              <a:ea typeface="Verdana" panose="020B0604030504040204" pitchFamily="34" charset="0"/>
              <a:cs typeface="Verdana" panose="020B0604030504040204" pitchFamily="34" charset="0"/>
            </a:endParaRPr>
          </a:p>
          <a:p>
            <a:pPr algn="l"/>
            <a:r>
              <a:rPr lang="fr-FR" dirty="0" smtClean="0">
                <a:solidFill>
                  <a:srgbClr val="7030A0"/>
                </a:solidFill>
                <a:latin typeface="Verdana" panose="020B0604030504040204" pitchFamily="34" charset="0"/>
                <a:ea typeface="Verdana" panose="020B0604030504040204" pitchFamily="34" charset="0"/>
                <a:cs typeface="Verdana" panose="020B0604030504040204" pitchFamily="34" charset="0"/>
              </a:rPr>
              <a:t>Le droit au redoublement en Troisième et en Terminale  </a:t>
            </a:r>
          </a:p>
          <a:p>
            <a:pPr algn="l"/>
            <a:endParaRPr lang="fr-FR" dirty="0" smtClean="0">
              <a:latin typeface="Verdana" panose="020B0604030504040204" pitchFamily="34" charset="0"/>
              <a:ea typeface="Verdana" panose="020B0604030504040204" pitchFamily="34" charset="0"/>
              <a:cs typeface="Verdana" panose="020B0604030504040204" pitchFamily="34" charset="0"/>
            </a:endParaRPr>
          </a:p>
          <a:p>
            <a:pPr algn="l"/>
            <a:r>
              <a:rPr lang="fr-FR" dirty="0" smtClean="0">
                <a:solidFill>
                  <a:srgbClr val="7030A0"/>
                </a:solidFill>
                <a:latin typeface="Verdana" panose="020B0604030504040204" pitchFamily="34" charset="0"/>
                <a:ea typeface="Verdana" panose="020B0604030504040204" pitchFamily="34" charset="0"/>
                <a:cs typeface="Verdana" panose="020B0604030504040204" pitchFamily="34" charset="0"/>
              </a:rPr>
              <a:t>Le maintien des notes </a:t>
            </a:r>
            <a:r>
              <a:rPr lang="fr-FR" dirty="0" smtClean="0">
                <a:latin typeface="Verdana" panose="020B0604030504040204" pitchFamily="34" charset="0"/>
                <a:ea typeface="Verdana" panose="020B0604030504040204" pitchFamily="34" charset="0"/>
                <a:cs typeface="Verdana" panose="020B0604030504040204" pitchFamily="34" charset="0"/>
              </a:rPr>
              <a:t>(élargi au bac général avec maintien également aux</a:t>
            </a:r>
            <a:r>
              <a:rPr lang="fr-FR" dirty="0">
                <a:latin typeface="Verdana" panose="020B0604030504040204" pitchFamily="34" charset="0"/>
                <a:ea typeface="Verdana" panose="020B0604030504040204" pitchFamily="34" charset="0"/>
                <a:cs typeface="Verdana" panose="020B0604030504040204" pitchFamily="34" charset="0"/>
              </a:rPr>
              <a:t> </a:t>
            </a:r>
            <a:r>
              <a:rPr lang="fr-FR" dirty="0" smtClean="0">
                <a:latin typeface="Verdana" panose="020B0604030504040204" pitchFamily="34" charset="0"/>
                <a:ea typeface="Verdana" panose="020B0604030504040204" pitchFamily="34" charset="0"/>
                <a:cs typeface="Verdana" panose="020B0604030504040204" pitchFamily="34" charset="0"/>
              </a:rPr>
              <a:t>épreuves anticipées de première)</a:t>
            </a:r>
          </a:p>
          <a:p>
            <a:pPr algn="l"/>
            <a:r>
              <a:rPr lang="fr-FR" dirty="0" smtClean="0">
                <a:latin typeface="Verdana" panose="020B0604030504040204" pitchFamily="34" charset="0"/>
                <a:ea typeface="Verdana" panose="020B0604030504040204" pitchFamily="34" charset="0"/>
                <a:cs typeface="Verdana" panose="020B0604030504040204" pitchFamily="34" charset="0"/>
              </a:rPr>
              <a:t> </a:t>
            </a:r>
          </a:p>
          <a:p>
            <a:pPr algn="l"/>
            <a:r>
              <a:rPr lang="fr-FR" dirty="0" smtClean="0">
                <a:solidFill>
                  <a:srgbClr val="7030A0"/>
                </a:solidFill>
                <a:latin typeface="Verdana" panose="020B0604030504040204" pitchFamily="34" charset="0"/>
                <a:ea typeface="Verdana" panose="020B0604030504040204" pitchFamily="34" charset="0"/>
                <a:cs typeface="Verdana" panose="020B0604030504040204" pitchFamily="34" charset="0"/>
              </a:rPr>
              <a:t>Le Tour complémentaire d’affectation (Toussaint)</a:t>
            </a:r>
            <a:r>
              <a:rPr lang="fr-FR" dirty="0" smtClean="0">
                <a:latin typeface="Verdana" panose="020B0604030504040204" pitchFamily="34" charset="0"/>
                <a:ea typeface="Verdana" panose="020B0604030504040204" pitchFamily="34" charset="0"/>
                <a:cs typeface="Verdana" panose="020B0604030504040204" pitchFamily="34" charset="0"/>
              </a:rPr>
              <a:t>:</a:t>
            </a:r>
          </a:p>
          <a:p>
            <a:pPr algn="l"/>
            <a:r>
              <a:rPr lang="fr-FR" i="1" dirty="0" smtClean="0">
                <a:latin typeface="Verdana" panose="020B0604030504040204" pitchFamily="34" charset="0"/>
                <a:ea typeface="Verdana" panose="020B0604030504040204" pitchFamily="34" charset="0"/>
                <a:cs typeface="Verdana" panose="020B0604030504040204" pitchFamily="34" charset="0"/>
              </a:rPr>
              <a:t>depuis 2 ans, des élèves de 2</a:t>
            </a:r>
            <a:r>
              <a:rPr lang="fr-FR" i="1" baseline="30000" dirty="0" smtClean="0">
                <a:latin typeface="Verdana" panose="020B0604030504040204" pitchFamily="34" charset="0"/>
                <a:ea typeface="Verdana" panose="020B0604030504040204" pitchFamily="34" charset="0"/>
                <a:cs typeface="Verdana" panose="020B0604030504040204" pitchFamily="34" charset="0"/>
              </a:rPr>
              <a:t>nde</a:t>
            </a:r>
            <a:r>
              <a:rPr lang="fr-FR" i="1" dirty="0" smtClean="0">
                <a:latin typeface="Verdana" panose="020B0604030504040204" pitchFamily="34" charset="0"/>
                <a:ea typeface="Verdana" panose="020B0604030504040204" pitchFamily="34" charset="0"/>
                <a:cs typeface="Verdana" panose="020B0604030504040204" pitchFamily="34" charset="0"/>
              </a:rPr>
              <a:t> professionnelle et les 1</a:t>
            </a:r>
            <a:r>
              <a:rPr lang="fr-FR" i="1" baseline="30000" dirty="0" smtClean="0">
                <a:latin typeface="Verdana" panose="020B0604030504040204" pitchFamily="34" charset="0"/>
                <a:ea typeface="Verdana" panose="020B0604030504040204" pitchFamily="34" charset="0"/>
                <a:cs typeface="Verdana" panose="020B0604030504040204" pitchFamily="34" charset="0"/>
              </a:rPr>
              <a:t>ère</a:t>
            </a:r>
            <a:r>
              <a:rPr lang="fr-FR" i="1" dirty="0" smtClean="0">
                <a:latin typeface="Verdana" panose="020B0604030504040204" pitchFamily="34" charset="0"/>
                <a:ea typeface="Verdana" panose="020B0604030504040204" pitchFamily="34" charset="0"/>
                <a:cs typeface="Verdana" panose="020B0604030504040204" pitchFamily="34" charset="0"/>
              </a:rPr>
              <a:t> année de CAP « ont le droit à l’erreur ». Ils peuvent </a:t>
            </a:r>
            <a:r>
              <a:rPr lang="fr-FR" i="1" dirty="0" err="1" smtClean="0">
                <a:latin typeface="Verdana" panose="020B0604030504040204" pitchFamily="34" charset="0"/>
                <a:ea typeface="Verdana" panose="020B0604030504040204" pitchFamily="34" charset="0"/>
                <a:cs typeface="Verdana" panose="020B0604030504040204" pitchFamily="34" charset="0"/>
              </a:rPr>
              <a:t>re</a:t>
            </a:r>
            <a:r>
              <a:rPr lang="fr-FR" i="1" dirty="0" smtClean="0">
                <a:latin typeface="Verdana" panose="020B0604030504040204" pitchFamily="34" charset="0"/>
                <a:ea typeface="Verdana" panose="020B0604030504040204" pitchFamily="34" charset="0"/>
                <a:cs typeface="Verdana" panose="020B0604030504040204" pitchFamily="34" charset="0"/>
              </a:rPr>
              <a:t>-postuler sur une autre spécialité.</a:t>
            </a:r>
          </a:p>
          <a:p>
            <a:pPr algn="l"/>
            <a:endParaRPr lang="fr-FR" dirty="0" smtClean="0">
              <a:latin typeface="Verdana" panose="020B0604030504040204" pitchFamily="34" charset="0"/>
              <a:ea typeface="Verdana" panose="020B0604030504040204" pitchFamily="34" charset="0"/>
              <a:cs typeface="Verdana" panose="020B0604030504040204" pitchFamily="34" charset="0"/>
            </a:endParaRPr>
          </a:p>
          <a:p>
            <a:pPr algn="l"/>
            <a:endParaRPr lang="fr-FR" dirty="0" smtClean="0">
              <a:latin typeface="Verdana" panose="020B0604030504040204" pitchFamily="34" charset="0"/>
              <a:ea typeface="Verdana" panose="020B0604030504040204" pitchFamily="34" charset="0"/>
              <a:cs typeface="Verdana" panose="020B0604030504040204" pitchFamily="34" charset="0"/>
            </a:endParaRPr>
          </a:p>
          <a:p>
            <a:pPr algn="l"/>
            <a:endParaRPr lang="fr-FR"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600555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6975" y="862886"/>
            <a:ext cx="8397025" cy="6186309"/>
          </a:xfrm>
          <a:prstGeom prst="rect">
            <a:avLst/>
          </a:prstGeom>
        </p:spPr>
        <p:txBody>
          <a:bodyPr wrap="square">
            <a:spAutoFit/>
          </a:bodyPr>
          <a:lstStyle/>
          <a:p>
            <a:endParaRPr lang="fr-FR"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r>
              <a:rPr lang="fr-FR" b="1" dirty="0">
                <a:latin typeface="Verdana" panose="020B0604030504040204" pitchFamily="34" charset="0"/>
                <a:ea typeface="Verdana" panose="020B0604030504040204" pitchFamily="34" charset="0"/>
                <a:cs typeface="Verdana" panose="020B0604030504040204" pitchFamily="34" charset="0"/>
              </a:rPr>
              <a:t>Le Droit au retour en formation</a:t>
            </a:r>
            <a:r>
              <a:rPr lang="fr-FR" dirty="0">
                <a:latin typeface="Verdana" panose="020B0604030504040204" pitchFamily="34" charset="0"/>
                <a:ea typeface="Verdana" panose="020B0604030504040204" pitchFamily="34" charset="0"/>
                <a:cs typeface="Verdana" panose="020B0604030504040204" pitchFamily="34" charset="0"/>
              </a:rPr>
              <a:t> a été créé pour que chaque jeune âgé de 16 à 25 ans ait l’opportunité de construire son avenir professionnel, y compris pour les jeunes qui ont interrompu leur formation en cours de route.</a:t>
            </a:r>
            <a:endParaRPr lang="fr-FR"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endParaRPr lang="fr-FR"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endParaRPr lang="fr-FR"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r>
              <a:rPr lang="fr-FR" dirty="0" smtClean="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Le </a:t>
            </a:r>
            <a:r>
              <a:rPr lang="fr-FR"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Retour en Formation </a:t>
            </a:r>
            <a:r>
              <a:rPr lang="fr-FR" dirty="0" smtClean="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Initiale (RFI):  </a:t>
            </a:r>
          </a:p>
          <a:p>
            <a:endParaRPr lang="fr-FR"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r>
              <a:rPr lang="fr-FR" dirty="0" smtClean="0">
                <a:latin typeface="Verdana" panose="020B0604030504040204" pitchFamily="34" charset="0"/>
                <a:ea typeface="Verdana" panose="020B0604030504040204" pitchFamily="34" charset="0"/>
                <a:cs typeface="Verdana" panose="020B0604030504040204" pitchFamily="34" charset="0"/>
              </a:rPr>
              <a:t>concerne prioritairement les jeunes après une interruption d’études et possédant le niveau requis pour être admis dans la formation sollicitée. Entretien avec un Psy-EN obligatoire au CIO.</a:t>
            </a:r>
            <a:endParaRPr lang="fr-FR"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endParaRPr lang="fr-FR" dirty="0">
              <a:latin typeface="Verdana" panose="020B0604030504040204" pitchFamily="34" charset="0"/>
              <a:ea typeface="Verdana" panose="020B0604030504040204" pitchFamily="34" charset="0"/>
              <a:cs typeface="Verdana" panose="020B0604030504040204" pitchFamily="34" charset="0"/>
            </a:endParaRPr>
          </a:p>
          <a:p>
            <a:r>
              <a:rPr lang="fr-FR"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Le site national « Reviens te former </a:t>
            </a:r>
            <a:r>
              <a:rPr lang="fr-FR" dirty="0" smtClean="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a:t>
            </a:r>
          </a:p>
          <a:p>
            <a:endParaRPr lang="fr-FR"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r>
              <a:rPr lang="fr-FR" dirty="0">
                <a:latin typeface="Verdana" panose="020B0604030504040204" pitchFamily="34" charset="0"/>
                <a:ea typeface="Verdana" panose="020B0604030504040204" pitchFamily="34" charset="0"/>
                <a:cs typeface="Verdana" panose="020B0604030504040204" pitchFamily="34" charset="0"/>
              </a:rPr>
              <a:t>propose un service de rappel </a:t>
            </a:r>
            <a:r>
              <a:rPr lang="fr-FR" dirty="0" smtClean="0">
                <a:latin typeface="Verdana" panose="020B0604030504040204" pitchFamily="34" charset="0"/>
                <a:ea typeface="Verdana" panose="020B0604030504040204" pitchFamily="34" charset="0"/>
                <a:cs typeface="Verdana" panose="020B0604030504040204" pitchFamily="34" charset="0"/>
              </a:rPr>
              <a:t>gratuit par le CIO le plus proche de son domicile,</a:t>
            </a:r>
            <a:r>
              <a:rPr lang="fr-FR" dirty="0">
                <a:latin typeface="Verdana" panose="020B0604030504040204" pitchFamily="34" charset="0"/>
                <a:ea typeface="Verdana" panose="020B0604030504040204" pitchFamily="34" charset="0"/>
                <a:cs typeface="Verdana" panose="020B0604030504040204" pitchFamily="34" charset="0"/>
              </a:rPr>
              <a:t> avec une prise en charge rapide et un suivi personnalisé pour tout jeune qui en fait la demande. Ce rappel permettra de fixer dans les 15 jours un rendez-vous avec un </a:t>
            </a:r>
            <a:r>
              <a:rPr lang="fr-FR" dirty="0" smtClean="0">
                <a:latin typeface="Verdana" panose="020B0604030504040204" pitchFamily="34" charset="0"/>
                <a:ea typeface="Verdana" panose="020B0604030504040204" pitchFamily="34" charset="0"/>
                <a:cs typeface="Verdana" panose="020B0604030504040204" pitchFamily="34" charset="0"/>
              </a:rPr>
              <a:t>Psy EN </a:t>
            </a:r>
            <a:r>
              <a:rPr lang="fr-FR" dirty="0">
                <a:latin typeface="Verdana" panose="020B0604030504040204" pitchFamily="34" charset="0"/>
                <a:ea typeface="Verdana" panose="020B0604030504040204" pitchFamily="34" charset="0"/>
                <a:cs typeface="Verdana" panose="020B0604030504040204" pitchFamily="34" charset="0"/>
              </a:rPr>
              <a:t>qui suivra le jeune avant, pendant et après son retour en formation. </a:t>
            </a:r>
            <a:endParaRPr lang="fr-FR"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endParaRPr lang="fr-FR" dirty="0">
              <a:latin typeface="Verdana" panose="020B0604030504040204" pitchFamily="34" charset="0"/>
              <a:ea typeface="Verdana" panose="020B0604030504040204" pitchFamily="34" charset="0"/>
              <a:cs typeface="Verdana" panose="020B0604030504040204" pitchFamily="34" charset="0"/>
            </a:endParaRPr>
          </a:p>
          <a:p>
            <a:endParaRPr lang="fr-FR"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8564913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489397"/>
            <a:ext cx="9144000" cy="1725769"/>
          </a:xfrm>
        </p:spPr>
        <p:txBody>
          <a:bodyPr>
            <a:noAutofit/>
          </a:bodyPr>
          <a:lstStyle/>
          <a:p>
            <a:r>
              <a:rPr lang="fr-FR" sz="4000" dirty="0" smtClean="0">
                <a:latin typeface="Verdana" panose="020B0604030504040204" pitchFamily="34" charset="0"/>
                <a:ea typeface="Verdana" panose="020B0604030504040204" pitchFamily="34" charset="0"/>
                <a:cs typeface="Verdana" panose="020B0604030504040204" pitchFamily="34" charset="0"/>
              </a:rPr>
              <a:t>Comment s’opère le </a:t>
            </a:r>
            <a:r>
              <a:rPr lang="fr-FR" sz="4000" smtClean="0">
                <a:latin typeface="Verdana" panose="020B0604030504040204" pitchFamily="34" charset="0"/>
                <a:ea typeface="Verdana" panose="020B0604030504040204" pitchFamily="34" charset="0"/>
                <a:cs typeface="Verdana" panose="020B0604030504040204" pitchFamily="34" charset="0"/>
              </a:rPr>
              <a:t>suivi des signalés </a:t>
            </a:r>
            <a:r>
              <a:rPr lang="fr-FR" sz="4000" dirty="0" smtClean="0">
                <a:latin typeface="Verdana" panose="020B0604030504040204" pitchFamily="34" charset="0"/>
                <a:ea typeface="Verdana" panose="020B0604030504040204" pitchFamily="34" charset="0"/>
                <a:cs typeface="Verdana" panose="020B0604030504040204" pitchFamily="34" charset="0"/>
              </a:rPr>
              <a:t>« absentéistes » à la DSDEN</a:t>
            </a:r>
            <a:endParaRPr lang="fr-FR"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Sous-titre 2"/>
          <p:cNvSpPr>
            <a:spLocks noGrp="1"/>
          </p:cNvSpPr>
          <p:nvPr>
            <p:ph type="subTitle" idx="1"/>
          </p:nvPr>
        </p:nvSpPr>
        <p:spPr>
          <a:xfrm>
            <a:off x="1524000" y="2397617"/>
            <a:ext cx="9144000" cy="4134118"/>
          </a:xfrm>
        </p:spPr>
        <p:txBody>
          <a:bodyPr>
            <a:normAutofit lnSpcReduction="10000"/>
          </a:bodyPr>
          <a:lstStyle/>
          <a:p>
            <a:pPr algn="l"/>
            <a:endParaRPr lang="fr-FR" dirty="0" smtClean="0"/>
          </a:p>
          <a:p>
            <a:pPr algn="l"/>
            <a:r>
              <a:rPr lang="fr-FR" dirty="0" smtClean="0">
                <a:latin typeface="Verdana" panose="020B0604030504040204" pitchFamily="34" charset="0"/>
                <a:ea typeface="Verdana" panose="020B0604030504040204" pitchFamily="34" charset="0"/>
                <a:cs typeface="Verdana" panose="020B0604030504040204" pitchFamily="34" charset="0"/>
              </a:rPr>
              <a:t>Les Commissions absentéismes de la DSDEN</a:t>
            </a:r>
            <a:endParaRPr lang="fr-FR" dirty="0">
              <a:latin typeface="Verdana" panose="020B0604030504040204" pitchFamily="34" charset="0"/>
              <a:ea typeface="Verdana" panose="020B0604030504040204" pitchFamily="34" charset="0"/>
              <a:cs typeface="Verdana" panose="020B0604030504040204" pitchFamily="34" charset="0"/>
            </a:endParaRPr>
          </a:p>
          <a:p>
            <a:pPr algn="l"/>
            <a:endParaRPr lang="fr-FR" dirty="0" smtClean="0">
              <a:latin typeface="Verdana" panose="020B0604030504040204" pitchFamily="34" charset="0"/>
              <a:ea typeface="Verdana" panose="020B0604030504040204" pitchFamily="34" charset="0"/>
              <a:cs typeface="Verdana" panose="020B0604030504040204" pitchFamily="34" charset="0"/>
            </a:endParaRPr>
          </a:p>
          <a:p>
            <a:pPr algn="l"/>
            <a:r>
              <a:rPr lang="fr-FR" dirty="0" smtClean="0">
                <a:latin typeface="Verdana" panose="020B0604030504040204" pitchFamily="34" charset="0"/>
                <a:ea typeface="Verdana" panose="020B0604030504040204" pitchFamily="34" charset="0"/>
                <a:cs typeface="Verdana" panose="020B0604030504040204" pitchFamily="34" charset="0"/>
              </a:rPr>
              <a:t>La fiche de liaison DSDEN-CIO</a:t>
            </a:r>
          </a:p>
          <a:p>
            <a:pPr algn="l"/>
            <a:endParaRPr lang="fr-FR" dirty="0">
              <a:latin typeface="Verdana" panose="020B0604030504040204" pitchFamily="34" charset="0"/>
              <a:ea typeface="Verdana" panose="020B0604030504040204" pitchFamily="34" charset="0"/>
              <a:cs typeface="Verdana" panose="020B0604030504040204" pitchFamily="34" charset="0"/>
            </a:endParaRPr>
          </a:p>
          <a:p>
            <a:pPr algn="l"/>
            <a:r>
              <a:rPr lang="fr-FR" dirty="0" smtClean="0">
                <a:latin typeface="Verdana" panose="020B0604030504040204" pitchFamily="34" charset="0"/>
                <a:ea typeface="Verdana" panose="020B0604030504040204" pitchFamily="34" charset="0"/>
                <a:cs typeface="Verdana" panose="020B0604030504040204" pitchFamily="34" charset="0"/>
              </a:rPr>
              <a:t>Réception au CIO par un Psy-EN ou la Coordonnatrice MLDS</a:t>
            </a:r>
          </a:p>
          <a:p>
            <a:pPr algn="l"/>
            <a:endParaRPr lang="fr-FR" dirty="0">
              <a:latin typeface="Verdana" panose="020B0604030504040204" pitchFamily="34" charset="0"/>
              <a:ea typeface="Verdana" panose="020B0604030504040204" pitchFamily="34" charset="0"/>
              <a:cs typeface="Verdana" panose="020B0604030504040204" pitchFamily="34" charset="0"/>
            </a:endParaRPr>
          </a:p>
          <a:p>
            <a:pPr algn="l"/>
            <a:r>
              <a:rPr lang="fr-FR" dirty="0" smtClean="0">
                <a:latin typeface="Verdana" panose="020B0604030504040204" pitchFamily="34" charset="0"/>
                <a:ea typeface="Verdana" panose="020B0604030504040204" pitchFamily="34" charset="0"/>
                <a:cs typeface="Verdana" panose="020B0604030504040204" pitchFamily="34" charset="0"/>
              </a:rPr>
              <a:t>Retour des préconisations à la DSDEN qui prend acte et décide des suites à donner</a:t>
            </a:r>
          </a:p>
          <a:p>
            <a:pPr algn="l"/>
            <a:endParaRPr lang="fr-FR" dirty="0">
              <a:latin typeface="Verdana" panose="020B0604030504040204" pitchFamily="34" charset="0"/>
              <a:ea typeface="Verdana" panose="020B0604030504040204" pitchFamily="34" charset="0"/>
              <a:cs typeface="Verdana" panose="020B0604030504040204" pitchFamily="34" charset="0"/>
            </a:endParaRPr>
          </a:p>
          <a:p>
            <a:pPr algn="l"/>
            <a:endParaRPr lang="fr-FR" dirty="0" smtClean="0">
              <a:latin typeface="Verdana" panose="020B0604030504040204" pitchFamily="34" charset="0"/>
              <a:ea typeface="Verdana" panose="020B0604030504040204" pitchFamily="34" charset="0"/>
              <a:cs typeface="Verdana" panose="020B0604030504040204" pitchFamily="34" charset="0"/>
            </a:endParaRPr>
          </a:p>
          <a:p>
            <a:pPr algn="l"/>
            <a:endParaRPr lang="fr-FR" dirty="0"/>
          </a:p>
          <a:p>
            <a:pPr algn="l"/>
            <a:endParaRPr lang="fr-FR" dirty="0"/>
          </a:p>
        </p:txBody>
      </p:sp>
    </p:spTree>
    <p:extLst>
      <p:ext uri="{BB962C8B-B14F-4D97-AF65-F5344CB8AC3E}">
        <p14:creationId xmlns:p14="http://schemas.microsoft.com/office/powerpoint/2010/main" xmlns="" val="33086769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
            </a:r>
            <a:br>
              <a:rPr lang="fr-FR" dirty="0" smtClean="0"/>
            </a:br>
            <a:r>
              <a:rPr lang="fr-FR" dirty="0" smtClean="0"/>
              <a:t>Merci pour votre attention </a:t>
            </a:r>
            <a:endParaRPr lang="fr-FR" dirty="0"/>
          </a:p>
        </p:txBody>
      </p:sp>
    </p:spTree>
    <p:extLst>
      <p:ext uri="{BB962C8B-B14F-4D97-AF65-F5344CB8AC3E}">
        <p14:creationId xmlns:p14="http://schemas.microsoft.com/office/powerpoint/2010/main" xmlns="" val="4144980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734096"/>
            <a:ext cx="10515600" cy="5442867"/>
          </a:xfrm>
        </p:spPr>
        <p:txBody>
          <a:bodyPr>
            <a:normAutofit/>
          </a:bodyPr>
          <a:lstStyle/>
          <a:p>
            <a:pPr marL="0" indent="0">
              <a:buNone/>
            </a:pPr>
            <a:endParaRPr lang="fr-FR" sz="24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fr-FR" sz="2400" dirty="0" smtClean="0">
                <a:latin typeface="Verdana" panose="020B0604030504040204" pitchFamily="34" charset="0"/>
                <a:ea typeface="Verdana" panose="020B0604030504040204" pitchFamily="34" charset="0"/>
                <a:cs typeface="Verdana" panose="020B0604030504040204" pitchFamily="34" charset="0"/>
              </a:rPr>
              <a:t>Il place ainsi l’élève au centre du dispositif en permettant :</a:t>
            </a:r>
          </a:p>
          <a:p>
            <a:r>
              <a:rPr lang="fr-FR" sz="2400" dirty="0" smtClean="0">
                <a:latin typeface="Verdana" panose="020B0604030504040204" pitchFamily="34" charset="0"/>
                <a:ea typeface="Verdana" panose="020B0604030504040204" pitchFamily="34" charset="0"/>
                <a:cs typeface="Verdana" panose="020B0604030504040204" pitchFamily="34" charset="0"/>
              </a:rPr>
              <a:t>une équité grâce à une meilleure compréhension et une plus grande ambition professionnelle et sociale ;</a:t>
            </a:r>
          </a:p>
          <a:p>
            <a:r>
              <a:rPr lang="fr-FR" sz="2400" dirty="0" smtClean="0">
                <a:latin typeface="Verdana" panose="020B0604030504040204" pitchFamily="34" charset="0"/>
                <a:ea typeface="Verdana" panose="020B0604030504040204" pitchFamily="34" charset="0"/>
                <a:cs typeface="Verdana" panose="020B0604030504040204" pitchFamily="34" charset="0"/>
              </a:rPr>
              <a:t>une prise de conscience des enjeux d’une orientation réussie et choisie ;</a:t>
            </a:r>
          </a:p>
          <a:p>
            <a:r>
              <a:rPr lang="fr-FR" sz="2400" dirty="0" smtClean="0">
                <a:latin typeface="Verdana" panose="020B0604030504040204" pitchFamily="34" charset="0"/>
                <a:ea typeface="Verdana" panose="020B0604030504040204" pitchFamily="34" charset="0"/>
                <a:cs typeface="Verdana" panose="020B0604030504040204" pitchFamily="34" charset="0"/>
              </a:rPr>
              <a:t>une réversibilité dans le choix ;</a:t>
            </a:r>
          </a:p>
          <a:p>
            <a:r>
              <a:rPr lang="fr-FR" sz="2400" dirty="0" smtClean="0">
                <a:latin typeface="Verdana" panose="020B0604030504040204" pitchFamily="34" charset="0"/>
                <a:ea typeface="Verdana" panose="020B0604030504040204" pitchFamily="34" charset="0"/>
                <a:cs typeface="Verdana" panose="020B0604030504040204" pitchFamily="34" charset="0"/>
              </a:rPr>
              <a:t>l’acquisition de compétences pour construire un projet professionnel tout au long de la vie, à savoir la confiance en soi, l’aptitude à donner du sens à ses choix et la capacité à élargir le choix des possibles.</a:t>
            </a:r>
          </a:p>
          <a:p>
            <a:r>
              <a:rPr lang="fr-FR" sz="2400" dirty="0" smtClean="0">
                <a:latin typeface="Verdana" panose="020B0604030504040204" pitchFamily="34" charset="0"/>
                <a:ea typeface="Verdana" panose="020B0604030504040204" pitchFamily="34" charset="0"/>
                <a:cs typeface="Verdana" panose="020B0604030504040204" pitchFamily="34" charset="0"/>
              </a:rPr>
              <a:t>Le parcours Avenir s’appuie nécessairement sur l’individualisation et l’ancrage dans toutes les disciplines sans exception.</a:t>
            </a:r>
          </a:p>
          <a:p>
            <a:pPr marL="0" indent="0">
              <a:buNone/>
            </a:pPr>
            <a:endParaRPr lang="fr-FR" sz="2400" dirty="0" smtClean="0">
              <a:latin typeface="Verdana" panose="020B0604030504040204" pitchFamily="34" charset="0"/>
              <a:ea typeface="Verdana" panose="020B0604030504040204" pitchFamily="34" charset="0"/>
              <a:cs typeface="Verdana" panose="020B0604030504040204" pitchFamily="34" charset="0"/>
            </a:endParaRPr>
          </a:p>
          <a:p>
            <a:endParaRPr lang="fr-FR" dirty="0"/>
          </a:p>
        </p:txBody>
      </p:sp>
    </p:spTree>
    <p:extLst>
      <p:ext uri="{BB962C8B-B14F-4D97-AF65-F5344CB8AC3E}">
        <p14:creationId xmlns:p14="http://schemas.microsoft.com/office/powerpoint/2010/main" xmlns="" val="322747323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249251"/>
            <a:ext cx="10515600" cy="441437"/>
          </a:xfrm>
        </p:spPr>
        <p:txBody>
          <a:bodyPr>
            <a:normAutofit fontScale="90000"/>
          </a:bodyPr>
          <a:lstStyle/>
          <a:p>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hlinkClick r:id="rId2"/>
              </a:rPr>
              <a:t>https</a:t>
            </a:r>
            <a:r>
              <a:rPr lang="fr-FR" dirty="0">
                <a:hlinkClick r:id="rId2"/>
              </a:rPr>
              <a:t>://</a:t>
            </a:r>
            <a:r>
              <a:rPr lang="fr-FR" dirty="0" smtClean="0">
                <a:hlinkClick r:id="rId2"/>
              </a:rPr>
              <a:t>www.reseau-canope.fr/linsertion-professionnelle-des-jeunes/de-lorientation-scolaire-au-projet-professionnel-la-securisation-des-parcours/le-parcours-avenir.html</a:t>
            </a:r>
            <a:r>
              <a:rPr lang="fr-FR" dirty="0" smtClean="0"/>
              <a:t/>
            </a:r>
            <a:br>
              <a:rPr lang="fr-FR" dirty="0" smtClean="0"/>
            </a:br>
            <a:r>
              <a:rPr lang="fr-FR" dirty="0"/>
              <a:t/>
            </a:r>
            <a:br>
              <a:rPr lang="fr-FR" dirty="0"/>
            </a:br>
            <a:endParaRPr lang="fr-FR" dirty="0"/>
          </a:p>
        </p:txBody>
      </p:sp>
    </p:spTree>
    <p:extLst>
      <p:ext uri="{BB962C8B-B14F-4D97-AF65-F5344CB8AC3E}">
        <p14:creationId xmlns:p14="http://schemas.microsoft.com/office/powerpoint/2010/main" xmlns="" val="184090689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656822" y="360608"/>
            <a:ext cx="10470523" cy="6065949"/>
          </a:xfrm>
        </p:spPr>
      </p:pic>
    </p:spTree>
    <p:extLst>
      <p:ext uri="{BB962C8B-B14F-4D97-AF65-F5344CB8AC3E}">
        <p14:creationId xmlns:p14="http://schemas.microsoft.com/office/powerpoint/2010/main" xmlns="" val="230006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030310"/>
            <a:ext cx="10515600" cy="5486400"/>
          </a:xfrm>
        </p:spPr>
        <p:txBody>
          <a:bodyPr>
            <a:normAutofit/>
          </a:bodyPr>
          <a:lstStyle/>
          <a:p>
            <a:pPr marL="0" indent="0">
              <a:buNone/>
            </a:pPr>
            <a:endParaRPr lang="fr-FR" dirty="0" smtClean="0"/>
          </a:p>
          <a:p>
            <a:pPr marL="0" indent="0">
              <a:buNone/>
            </a:pPr>
            <a:r>
              <a:rPr lang="fr-FR" dirty="0"/>
              <a:t>-</a:t>
            </a:r>
            <a:r>
              <a:rPr lang="fr-FR" dirty="0" smtClean="0"/>
              <a:t>le chef d’établissement: </a:t>
            </a:r>
            <a:r>
              <a:rPr lang="fr-FR" u="sng" dirty="0" smtClean="0"/>
              <a:t>l’impulse et l’anime</a:t>
            </a:r>
            <a:r>
              <a:rPr lang="fr-FR" dirty="0" smtClean="0"/>
              <a:t> , en s’appuyant sur </a:t>
            </a:r>
          </a:p>
          <a:p>
            <a:pPr marL="0" indent="0">
              <a:buNone/>
            </a:pPr>
            <a:endParaRPr lang="fr-FR" dirty="0" smtClean="0"/>
          </a:p>
          <a:p>
            <a:pPr marL="0" indent="0">
              <a:buNone/>
            </a:pPr>
            <a:r>
              <a:rPr lang="fr-FR" dirty="0"/>
              <a:t>-</a:t>
            </a:r>
            <a:r>
              <a:rPr lang="fr-FR" dirty="0" smtClean="0"/>
              <a:t> son conseiller technique en la matière, le Psychologue de l’Education Nationale Conseiller en orientation (EDCO) </a:t>
            </a:r>
          </a:p>
          <a:p>
            <a:pPr marL="0" indent="0">
              <a:buNone/>
            </a:pPr>
            <a:endParaRPr lang="fr-FR" dirty="0" smtClean="0"/>
          </a:p>
          <a:p>
            <a:pPr>
              <a:buFontTx/>
              <a:buChar char="-"/>
            </a:pPr>
            <a:r>
              <a:rPr lang="fr-FR" dirty="0" smtClean="0"/>
              <a:t>le professeur principal:  </a:t>
            </a:r>
            <a:r>
              <a:rPr lang="fr-FR" u="sng" dirty="0" smtClean="0"/>
              <a:t>coordonne les actions d’EAO </a:t>
            </a:r>
            <a:r>
              <a:rPr lang="fr-FR" dirty="0" smtClean="0"/>
              <a:t>[Éducation à l’orientation au collège]  de la classe dont il a la charge,</a:t>
            </a:r>
          </a:p>
        </p:txBody>
      </p:sp>
    </p:spTree>
    <p:extLst>
      <p:ext uri="{BB962C8B-B14F-4D97-AF65-F5344CB8AC3E}">
        <p14:creationId xmlns:p14="http://schemas.microsoft.com/office/powerpoint/2010/main" xmlns="" val="311160565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FontTx/>
              <a:buChar char="-"/>
            </a:pPr>
            <a:r>
              <a:rPr lang="fr-FR" dirty="0" smtClean="0"/>
              <a:t> le documentaliste: </a:t>
            </a:r>
            <a:r>
              <a:rPr lang="fr-FR" u="sng" dirty="0" smtClean="0"/>
              <a:t>forme les élèves à la recherche et à l’exploitation des informations </a:t>
            </a:r>
          </a:p>
          <a:p>
            <a:pPr marL="0" indent="0">
              <a:buNone/>
            </a:pPr>
            <a:endParaRPr lang="fr-FR" u="sng" dirty="0" smtClean="0"/>
          </a:p>
          <a:p>
            <a:pPr>
              <a:buFontTx/>
              <a:buChar char="-"/>
            </a:pPr>
            <a:r>
              <a:rPr lang="fr-FR" dirty="0" smtClean="0"/>
              <a:t>le conseiller principal d’éducation (CPE) </a:t>
            </a:r>
            <a:r>
              <a:rPr lang="fr-FR" u="sng" dirty="0" smtClean="0"/>
              <a:t>facilite le dialogue avec les familles </a:t>
            </a:r>
          </a:p>
          <a:p>
            <a:pPr marL="0" indent="0">
              <a:buNone/>
            </a:pPr>
            <a:endParaRPr lang="fr-FR" u="sng" dirty="0" smtClean="0"/>
          </a:p>
          <a:p>
            <a:pPr>
              <a:buFontTx/>
              <a:buChar char="-"/>
            </a:pPr>
            <a:r>
              <a:rPr lang="fr-FR" dirty="0" smtClean="0"/>
              <a:t> les enseignants se chargent de tout ce qui peut être acquis « dans le cadre des disciplines , mais également des enseignements pratiques interdisciplinaires.</a:t>
            </a:r>
          </a:p>
          <a:p>
            <a:endParaRPr lang="fr-FR" dirty="0"/>
          </a:p>
        </p:txBody>
      </p:sp>
    </p:spTree>
    <p:extLst>
      <p:ext uri="{BB962C8B-B14F-4D97-AF65-F5344CB8AC3E}">
        <p14:creationId xmlns:p14="http://schemas.microsoft.com/office/powerpoint/2010/main" xmlns="" val="19380188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a:r>
              <a:rPr lang="fr-FR" b="1" dirty="0" smtClean="0"/>
              <a:t>La sécurisation des parcours scolaires et professionnels dans l’EN </a:t>
            </a:r>
            <a:endParaRPr lang="fr-FR" b="1" dirty="0"/>
          </a:p>
        </p:txBody>
      </p:sp>
      <p:sp>
        <p:nvSpPr>
          <p:cNvPr id="4" name="Espace réservé du contenu 3"/>
          <p:cNvSpPr>
            <a:spLocks noGrp="1"/>
          </p:cNvSpPr>
          <p:nvPr>
            <p:ph idx="1"/>
          </p:nvPr>
        </p:nvSpPr>
        <p:spPr>
          <a:xfrm>
            <a:off x="838200" y="1825625"/>
            <a:ext cx="10515600" cy="4223720"/>
          </a:xfrm>
          <a:prstGeom prst="rect">
            <a:avLst/>
          </a:prstGeom>
        </p:spPr>
        <p:txBody>
          <a:bodyPr>
            <a:spAutoFit/>
          </a:bodyPr>
          <a:lstStyle/>
          <a:p>
            <a:endParaRPr lang="fr-FR" dirty="0" smtClean="0">
              <a:effectLst/>
              <a:latin typeface="verdana" panose="020B0604030504040204" pitchFamily="34" charset="0"/>
            </a:endParaRPr>
          </a:p>
          <a:p>
            <a:endParaRPr lang="fr-FR" dirty="0">
              <a:latin typeface="verdana" panose="020B0604030504040204" pitchFamily="34" charset="0"/>
            </a:endParaRPr>
          </a:p>
          <a:p>
            <a:pPr marL="0" indent="0">
              <a:buNone/>
            </a:pPr>
            <a:r>
              <a:rPr lang="fr-FR" sz="2400" dirty="0" smtClean="0">
                <a:effectLst/>
                <a:latin typeface="verdana" panose="020B0604030504040204" pitchFamily="34" charset="0"/>
              </a:rPr>
              <a:t>Elle commence avec le soutien apporté à la réussite des élèves lors de leur formation initiale. </a:t>
            </a:r>
          </a:p>
          <a:p>
            <a:pPr marL="0" indent="0">
              <a:buNone/>
            </a:pPr>
            <a:endParaRPr lang="fr-FR" sz="2400" dirty="0" smtClean="0">
              <a:effectLst/>
              <a:latin typeface="verdana" panose="020B0604030504040204" pitchFamily="34" charset="0"/>
            </a:endParaRPr>
          </a:p>
          <a:p>
            <a:pPr marL="0" indent="0">
              <a:buNone/>
            </a:pPr>
            <a:r>
              <a:rPr lang="fr-FR" sz="2400" dirty="0">
                <a:latin typeface="Verdana" panose="020B0604030504040204" pitchFamily="34" charset="0"/>
                <a:ea typeface="Verdana" panose="020B0604030504040204" pitchFamily="34" charset="0"/>
                <a:cs typeface="Verdana" panose="020B0604030504040204" pitchFamily="34" charset="0"/>
              </a:rPr>
              <a:t>Chaque personnel de l’établissement doit concourir, à son niveau, à la construction de ce parcours et ce, bien évidemment en fonction de ses compétences propres. </a:t>
            </a:r>
            <a:br>
              <a:rPr lang="fr-FR" sz="2400" dirty="0">
                <a:latin typeface="Verdana" panose="020B0604030504040204" pitchFamily="34" charset="0"/>
                <a:ea typeface="Verdana" panose="020B0604030504040204" pitchFamily="34" charset="0"/>
                <a:cs typeface="Verdana" panose="020B0604030504040204" pitchFamily="34" charset="0"/>
              </a:rPr>
            </a:br>
            <a:endParaRPr lang="fr-FR" sz="2400" dirty="0" smtClean="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fr-FR" dirty="0"/>
          </a:p>
        </p:txBody>
      </p:sp>
    </p:spTree>
    <p:extLst>
      <p:ext uri="{BB962C8B-B14F-4D97-AF65-F5344CB8AC3E}">
        <p14:creationId xmlns:p14="http://schemas.microsoft.com/office/powerpoint/2010/main" xmlns="" val="2583834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a:r>
              <a:rPr lang="fr-FR" dirty="0" smtClean="0"/>
              <a:t>         </a:t>
            </a:r>
            <a:r>
              <a:rPr lang="fr-FR" b="1" dirty="0" smtClean="0"/>
              <a:t>Principes fondateurs  de la sécurisation des parcours</a:t>
            </a:r>
            <a:endParaRPr lang="fr-FR" b="1" dirty="0"/>
          </a:p>
        </p:txBody>
      </p:sp>
      <p:sp>
        <p:nvSpPr>
          <p:cNvPr id="3" name="Espace réservé du contenu 2"/>
          <p:cNvSpPr>
            <a:spLocks noGrp="1"/>
          </p:cNvSpPr>
          <p:nvPr>
            <p:ph idx="1"/>
          </p:nvPr>
        </p:nvSpPr>
        <p:spPr/>
        <p:txBody>
          <a:bodyPr>
            <a:normAutofit/>
          </a:bodyPr>
          <a:lstStyle/>
          <a:p>
            <a:endParaRPr lang="fr-FR" dirty="0" smtClean="0"/>
          </a:p>
          <a:p>
            <a:r>
              <a:rPr lang="fr-FR" sz="2400" dirty="0" smtClean="0">
                <a:latin typeface="Verdana" panose="020B0604030504040204" pitchFamily="34" charset="0"/>
                <a:ea typeface="Verdana" panose="020B0604030504040204" pitchFamily="34" charset="0"/>
                <a:cs typeface="Verdana" panose="020B0604030504040204" pitchFamily="34" charset="0"/>
              </a:rPr>
              <a:t>Les notions liées à la sécurisation des parcours (professionnels) ont </a:t>
            </a:r>
            <a:r>
              <a:rPr lang="fr-FR" sz="2400" dirty="0">
                <a:latin typeface="Verdana" panose="020B0604030504040204" pitchFamily="34" charset="0"/>
                <a:ea typeface="Verdana" panose="020B0604030504040204" pitchFamily="34" charset="0"/>
                <a:cs typeface="Verdana" panose="020B0604030504040204" pitchFamily="34" charset="0"/>
              </a:rPr>
              <a:t>é</a:t>
            </a:r>
            <a:r>
              <a:rPr lang="fr-FR" sz="2400" dirty="0" smtClean="0">
                <a:latin typeface="Verdana" panose="020B0604030504040204" pitchFamily="34" charset="0"/>
                <a:ea typeface="Verdana" panose="020B0604030504040204" pitchFamily="34" charset="0"/>
                <a:cs typeface="Verdana" panose="020B0604030504040204" pitchFamily="34" charset="0"/>
              </a:rPr>
              <a:t>mergé suite à la réflexion et la mise en place de la formation tout au long de la vie professionnelle, la diversité et la professionnalisation des parcours. </a:t>
            </a:r>
          </a:p>
          <a:p>
            <a:endParaRPr lang="fr-FR" sz="2400" dirty="0" smtClean="0">
              <a:latin typeface="Verdana" panose="020B0604030504040204" pitchFamily="34" charset="0"/>
              <a:ea typeface="Verdana" panose="020B0604030504040204" pitchFamily="34" charset="0"/>
              <a:cs typeface="Verdana" panose="020B0604030504040204" pitchFamily="34" charset="0"/>
            </a:endParaRPr>
          </a:p>
          <a:p>
            <a:r>
              <a:rPr lang="fr-FR" sz="2400" dirty="0" smtClean="0">
                <a:latin typeface="Verdana" panose="020B0604030504040204" pitchFamily="34" charset="0"/>
                <a:ea typeface="Verdana" panose="020B0604030504040204" pitchFamily="34" charset="0"/>
                <a:cs typeface="Verdana" panose="020B0604030504040204" pitchFamily="34" charset="0"/>
              </a:rPr>
              <a:t>La loi du 24 novembre 2009 relative à l’orientation et à la formation professionnelle crée notamment un droit à l’information, à l’orientation et à la qualification professionnelle.</a:t>
            </a:r>
          </a:p>
        </p:txBody>
      </p:sp>
    </p:spTree>
    <p:extLst>
      <p:ext uri="{BB962C8B-B14F-4D97-AF65-F5344CB8AC3E}">
        <p14:creationId xmlns:p14="http://schemas.microsoft.com/office/powerpoint/2010/main" xmlns="" val="3122422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3363</TotalTime>
  <Words>904</Words>
  <Application>Microsoft Office PowerPoint</Application>
  <PresentationFormat>Personnalisé</PresentationFormat>
  <Paragraphs>187</Paragraphs>
  <Slides>25</Slides>
  <Notes>4</Notes>
  <HiddenSlides>2</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25</vt:i4>
      </vt:variant>
    </vt:vector>
  </HeadingPairs>
  <TitlesOfParts>
    <vt:vector size="28" baseType="lpstr">
      <vt:lpstr>Thème Office</vt:lpstr>
      <vt:lpstr>Image bitmap</vt:lpstr>
      <vt:lpstr>Feuille de calcul</vt:lpstr>
      <vt:lpstr>     La sécurisation des parcours     </vt:lpstr>
      <vt:lpstr>      LE PARCOURS AVENIR  Inscrit dans la loi d’orientation et de programmation pour la refondation de l’École du 8 juillet 2013, le parcours individuel d’information, d’orientation et de découverte du monde économique et professionnel, appelé « Parcours Avenir », doit permettre à chaque élève d’élaborer son projet d’orientation scolaire et professionnel.  </vt:lpstr>
      <vt:lpstr>Diapositive 3</vt:lpstr>
      <vt:lpstr>        https://www.reseau-canope.fr/linsertion-professionnelle-des-jeunes/de-lorientation-scolaire-au-projet-professionnel-la-securisation-des-parcours/le-parcours-avenir.html  </vt:lpstr>
      <vt:lpstr>Diapositive 5</vt:lpstr>
      <vt:lpstr>Diapositive 6</vt:lpstr>
      <vt:lpstr>Diapositive 7</vt:lpstr>
      <vt:lpstr>La sécurisation des parcours scolaires et professionnels dans l’EN </vt:lpstr>
      <vt:lpstr>         Principes fondateurs  de la sécurisation des parcours</vt:lpstr>
      <vt:lpstr>Diapositive 10</vt:lpstr>
      <vt:lpstr>Les outils</vt:lpstr>
      <vt:lpstr>Les dispositifs</vt:lpstr>
      <vt:lpstr>       Les procédures</vt:lpstr>
      <vt:lpstr> Les Réseaux Formation Qualification Emploi                             (FOQUALE)  </vt:lpstr>
      <vt:lpstr>Diapositive 15</vt:lpstr>
      <vt:lpstr>Diapositive 16</vt:lpstr>
      <vt:lpstr>LA PSAD</vt:lpstr>
      <vt:lpstr>Une baisse du décrochage scolaire dans l’académie d’Orléans-Tours</vt:lpstr>
      <vt:lpstr> Les actions de la MLDS dans le Cher </vt:lpstr>
      <vt:lpstr>Diapositive 20</vt:lpstr>
      <vt:lpstr>   Les autres dispositifs internes   aux établissements</vt:lpstr>
      <vt:lpstr>         Les procédures</vt:lpstr>
      <vt:lpstr>Diapositive 23</vt:lpstr>
      <vt:lpstr>Comment s’opère le suivi des signalés « absentéistes » à la DSDEN</vt:lpstr>
      <vt:lpstr> Merci pour votre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PARCOURS AVENIR</dc:title>
  <dc:creator>Sylvie NADER-MAUTRE</dc:creator>
  <cp:lastModifiedBy>cpe2</cp:lastModifiedBy>
  <cp:revision>52</cp:revision>
  <cp:lastPrinted>2018-01-24T15:39:42Z</cp:lastPrinted>
  <dcterms:created xsi:type="dcterms:W3CDTF">2018-01-22T09:48:36Z</dcterms:created>
  <dcterms:modified xsi:type="dcterms:W3CDTF">2018-04-03T10:14:21Z</dcterms:modified>
</cp:coreProperties>
</file>