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62" r:id="rId4"/>
    <p:sldId id="263" r:id="rId5"/>
    <p:sldId id="266" r:id="rId6"/>
    <p:sldId id="264" r:id="rId7"/>
    <p:sldId id="265" r:id="rId8"/>
    <p:sldId id="267" r:id="rId9"/>
  </p:sldIdLst>
  <p:sldSz cx="9144000" cy="6858000" type="screen4x3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000000"/>
    <a:srgbClr val="99FFCC"/>
    <a:srgbClr val="FF3300"/>
    <a:srgbClr val="99CC99"/>
    <a:srgbClr val="99FF99"/>
    <a:srgbClr val="00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 showGuides="1">
      <p:cViewPr>
        <p:scale>
          <a:sx n="118" d="100"/>
          <a:sy n="118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3FADE7-DD0C-44CB-9F4C-EB34EA211749}" type="datetimeFigureOut">
              <a:rPr lang="fr-FR"/>
              <a:pPr>
                <a:defRPr/>
              </a:pPr>
              <a:t>27/01/2018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3B3693-4FD8-4914-AFE6-4ADD8995118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1 w 717"/>
                <a:gd name="T1" fmla="*/ 845 h 845"/>
                <a:gd name="T2" fmla="*/ 731 w 717"/>
                <a:gd name="T3" fmla="*/ 821 h 845"/>
                <a:gd name="T4" fmla="*/ 588 w 717"/>
                <a:gd name="T5" fmla="*/ 605 h 845"/>
                <a:gd name="T6" fmla="*/ 413 w 717"/>
                <a:gd name="T7" fmla="*/ 396 h 845"/>
                <a:gd name="T8" fmla="*/ 228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6 w 717"/>
                <a:gd name="T15" fmla="*/ 198 h 845"/>
                <a:gd name="T16" fmla="*/ 407 w 717"/>
                <a:gd name="T17" fmla="*/ 408 h 845"/>
                <a:gd name="T18" fmla="*/ 582 w 717"/>
                <a:gd name="T19" fmla="*/ 623 h 845"/>
                <a:gd name="T20" fmla="*/ 731 w 717"/>
                <a:gd name="T21" fmla="*/ 845 h 845"/>
                <a:gd name="T22" fmla="*/ 73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4 w 407"/>
                <a:gd name="T1" fmla="*/ 414 h 414"/>
                <a:gd name="T2" fmla="*/ 414 w 407"/>
                <a:gd name="T3" fmla="*/ 396 h 414"/>
                <a:gd name="T4" fmla="*/ 229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3 w 407"/>
                <a:gd name="T13" fmla="*/ 204 h 414"/>
                <a:gd name="T14" fmla="*/ 414 w 407"/>
                <a:gd name="T15" fmla="*/ 414 h 414"/>
                <a:gd name="T16" fmla="*/ 414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0 w 586"/>
                <a:gd name="T1" fmla="*/ 0 h 599"/>
                <a:gd name="T2" fmla="*/ 582 w 586"/>
                <a:gd name="T3" fmla="*/ 0 h 599"/>
                <a:gd name="T4" fmla="*/ 414 w 586"/>
                <a:gd name="T5" fmla="*/ 132 h 599"/>
                <a:gd name="T6" fmla="*/ 264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4 w 586"/>
                <a:gd name="T17" fmla="*/ 282 h 599"/>
                <a:gd name="T18" fmla="*/ 420 w 586"/>
                <a:gd name="T19" fmla="*/ 138 h 599"/>
                <a:gd name="T20" fmla="*/ 600 w 586"/>
                <a:gd name="T21" fmla="*/ 0 h 599"/>
                <a:gd name="T22" fmla="*/ 60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6 w 269"/>
                <a:gd name="T1" fmla="*/ 0 h 252"/>
                <a:gd name="T2" fmla="*/ 258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6 w 269"/>
                <a:gd name="T15" fmla="*/ 0 h 252"/>
                <a:gd name="T16" fmla="*/ 276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98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198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24CEF-6916-4F3F-A31C-127A07908A1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360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B48E1-C256-476A-9E92-DD44AB1ED8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192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688FF-123D-4E73-8E49-77BCB69585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6784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E396E-3012-4C19-853E-35C4D5835C3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871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C1C03-A9DA-44EF-9770-79340D74E5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221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019B7-2030-4FAC-AEB2-65F68FEC4D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878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3E47C-71A8-480F-AD6D-32EAD9337F2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840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3D073-708A-470D-992A-08646FB71F8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087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BE055-10C7-4D48-BF9F-F7B518E88DA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000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20B7D-30F6-4252-87F5-506AEC4FC8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133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14AAC-6020-4241-97D7-2CF56A2152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371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85AC7-B210-4CE2-B199-AB2E210A413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721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87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187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187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87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7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7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7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7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7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7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7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7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8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8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8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  <p:sp>
            <p:nvSpPr>
              <p:cNvPr id="1188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1188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188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188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1 w 717"/>
                <a:gd name="T1" fmla="*/ 845 h 845"/>
                <a:gd name="T2" fmla="*/ 731 w 717"/>
                <a:gd name="T3" fmla="*/ 821 h 845"/>
                <a:gd name="T4" fmla="*/ 588 w 717"/>
                <a:gd name="T5" fmla="*/ 605 h 845"/>
                <a:gd name="T6" fmla="*/ 413 w 717"/>
                <a:gd name="T7" fmla="*/ 396 h 845"/>
                <a:gd name="T8" fmla="*/ 228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6 w 717"/>
                <a:gd name="T15" fmla="*/ 198 h 845"/>
                <a:gd name="T16" fmla="*/ 407 w 717"/>
                <a:gd name="T17" fmla="*/ 408 h 845"/>
                <a:gd name="T18" fmla="*/ 582 w 717"/>
                <a:gd name="T19" fmla="*/ 623 h 845"/>
                <a:gd name="T20" fmla="*/ 731 w 717"/>
                <a:gd name="T21" fmla="*/ 845 h 845"/>
                <a:gd name="T22" fmla="*/ 73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4 w 407"/>
                <a:gd name="T1" fmla="*/ 414 h 414"/>
                <a:gd name="T2" fmla="*/ 414 w 407"/>
                <a:gd name="T3" fmla="*/ 396 h 414"/>
                <a:gd name="T4" fmla="*/ 229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3 w 407"/>
                <a:gd name="T13" fmla="*/ 204 h 414"/>
                <a:gd name="T14" fmla="*/ 414 w 407"/>
                <a:gd name="T15" fmla="*/ 414 h 414"/>
                <a:gd name="T16" fmla="*/ 414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88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0 w 586"/>
                <a:gd name="T1" fmla="*/ 0 h 599"/>
                <a:gd name="T2" fmla="*/ 582 w 586"/>
                <a:gd name="T3" fmla="*/ 0 h 599"/>
                <a:gd name="T4" fmla="*/ 414 w 586"/>
                <a:gd name="T5" fmla="*/ 132 h 599"/>
                <a:gd name="T6" fmla="*/ 264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4 w 586"/>
                <a:gd name="T17" fmla="*/ 282 h 599"/>
                <a:gd name="T18" fmla="*/ 420 w 586"/>
                <a:gd name="T19" fmla="*/ 138 h 599"/>
                <a:gd name="T20" fmla="*/ 600 w 586"/>
                <a:gd name="T21" fmla="*/ 0 h 599"/>
                <a:gd name="T22" fmla="*/ 60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6 w 269"/>
                <a:gd name="T1" fmla="*/ 0 h 252"/>
                <a:gd name="T2" fmla="*/ 258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6 w 269"/>
                <a:gd name="T15" fmla="*/ 0 h 252"/>
                <a:gd name="T16" fmla="*/ 276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88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188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88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</a:t>
            </a:r>
          </a:p>
        </p:txBody>
      </p:sp>
      <p:sp>
        <p:nvSpPr>
          <p:cNvPr id="1188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4E849A08-C130-43E6-9F69-797797697B7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188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7504" y="980728"/>
            <a:ext cx="8928992" cy="1736725"/>
          </a:xfrm>
        </p:spPr>
        <p:txBody>
          <a:bodyPr/>
          <a:lstStyle/>
          <a:p>
            <a:pPr eaLnBrk="1" hangingPunct="1">
              <a:defRPr/>
            </a:pPr>
            <a:r>
              <a:rPr lang="fr-FR" sz="5800"/>
              <a:t>Tables de mobilité sociale</a:t>
            </a:r>
            <a:br>
              <a:rPr lang="fr-FR"/>
            </a:br>
            <a:r>
              <a:rPr lang="fr-FR" sz="4400"/>
              <a:t>Insee - Enquête FQP 2014-2015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00F9FB-8062-4E56-841B-0573DF12B76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1520" y="3431131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800">
                <a:solidFill>
                  <a:schemeClr val="tx1">
                    <a:lumMod val="85000"/>
                  </a:schemeClr>
                </a:solidFill>
                <a:ea typeface="Times New Roman" panose="02020603050405020304" pitchFamily="18" charset="0"/>
              </a:rPr>
              <a:t>Les enquêtes </a:t>
            </a:r>
            <a:r>
              <a:rPr lang="fr-FR" sz="1800" i="1">
                <a:solidFill>
                  <a:schemeClr val="tx1">
                    <a:lumMod val="85000"/>
                  </a:schemeClr>
                </a:solidFill>
                <a:ea typeface="Times New Roman" panose="02020603050405020304" pitchFamily="18" charset="0"/>
              </a:rPr>
              <a:t>Formation et qualification professionnelle (FQP)</a:t>
            </a:r>
            <a:r>
              <a:rPr lang="fr-FR" sz="1800">
                <a:solidFill>
                  <a:schemeClr val="tx1">
                    <a:lumMod val="85000"/>
                  </a:schemeClr>
                </a:solidFill>
                <a:ea typeface="Times New Roman" panose="02020603050405020304" pitchFamily="18" charset="0"/>
              </a:rPr>
              <a:t> constituent une des principales sources d’information sur la mobilité professionnelle, la mobilité sociale […].</a:t>
            </a:r>
            <a:endParaRPr lang="fr-FR" sz="1800">
              <a:solidFill>
                <a:schemeClr val="tx1">
                  <a:lumMod val="8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800">
                <a:solidFill>
                  <a:schemeClr val="tx1">
                    <a:lumMod val="85000"/>
                  </a:schemeClr>
                </a:solidFill>
                <a:ea typeface="Times New Roman" panose="02020603050405020304" pitchFamily="18" charset="0"/>
              </a:rPr>
              <a:t>L’enquête FQP 2014-2015 comprend environ 27 000 répondants. Pour cette étude, le champ a été restreint aux 30-59 ans.</a:t>
            </a:r>
            <a:endParaRPr lang="fr-FR" sz="1800">
              <a:solidFill>
                <a:schemeClr val="tx1">
                  <a:lumMod val="8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8" name="Rectangle 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6721"/>
            <a:ext cx="9144000" cy="503590"/>
          </a:xfrm>
        </p:spPr>
        <p:txBody>
          <a:bodyPr lIns="36000" tIns="36000" rIns="36000" bIns="36000">
            <a:spAutoFit/>
          </a:bodyPr>
          <a:lstStyle/>
          <a:p>
            <a:pPr eaLnBrk="1" hangingPunct="1">
              <a:defRPr/>
            </a:pPr>
            <a:r>
              <a:rPr lang="fr-FR" sz="2800" b="1"/>
              <a:t>Origines et positions sociales des hommes (en %)</a:t>
            </a:r>
            <a:endParaRPr lang="fr-FR" sz="2800" b="1" i="1"/>
          </a:p>
        </p:txBody>
      </p:sp>
      <p:graphicFrame>
        <p:nvGraphicFramePr>
          <p:cNvPr id="92943" name="Group 78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79763737"/>
              </p:ext>
            </p:extLst>
          </p:nvPr>
        </p:nvGraphicFramePr>
        <p:xfrm>
          <a:off x="107504" y="1080000"/>
          <a:ext cx="8928993" cy="417830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 rowSpan="2"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Origines sociales (pères)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Positions sociales (fils)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 pères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 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 des fils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113">
                <a:tc grid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Champ : France métropolitaine, hommes âgés de 30 à 59 ans qui travaillent ou ont déjà travaillé à la date de l'enquête.</a:t>
                      </a:r>
                      <a:endParaRPr lang="fr-FR" sz="1200" b="1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Source : Insee, enquête FQP 2014-2015.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69" name="AutoShape 509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427984" y="3315787"/>
            <a:ext cx="2620989" cy="534368"/>
          </a:xfrm>
          <a:prstGeom prst="borderCallout2">
            <a:avLst>
              <a:gd name="adj1" fmla="val 51002"/>
              <a:gd name="adj2" fmla="val 99847"/>
              <a:gd name="adj3" fmla="val 21481"/>
              <a:gd name="adj4" fmla="val 112287"/>
              <a:gd name="adj5" fmla="val -39112"/>
              <a:gd name="adj6" fmla="val 119712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1,4 % des hommes sont ouvriers et ont un père cadre et profession intellectuelle supérieure</a:t>
            </a:r>
          </a:p>
        </p:txBody>
      </p:sp>
      <p:sp>
        <p:nvSpPr>
          <p:cNvPr id="92672" name="AutoShape 5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987824" y="4293052"/>
            <a:ext cx="1932806" cy="380480"/>
          </a:xfrm>
          <a:prstGeom prst="borderCallout2">
            <a:avLst>
              <a:gd name="adj1" fmla="val 49020"/>
              <a:gd name="adj2" fmla="val 200"/>
              <a:gd name="adj3" fmla="val 61157"/>
              <a:gd name="adj4" fmla="val -5711"/>
              <a:gd name="adj5" fmla="val 43170"/>
              <a:gd name="adj6" fmla="val -17945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2,6 % des hommes sont agriculteurs exploitants.</a:t>
            </a:r>
          </a:p>
        </p:txBody>
      </p:sp>
      <p:sp>
        <p:nvSpPr>
          <p:cNvPr id="92939" name="AutoShape 77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508104" y="2422637"/>
            <a:ext cx="2063514" cy="380480"/>
          </a:xfrm>
          <a:prstGeom prst="borderCallout2">
            <a:avLst>
              <a:gd name="adj1" fmla="val 39310"/>
              <a:gd name="adj2" fmla="val 100577"/>
              <a:gd name="adj3" fmla="val 19889"/>
              <a:gd name="adj4" fmla="val 119778"/>
              <a:gd name="adj5" fmla="val -34629"/>
              <a:gd name="adj6" fmla="val 138901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8,5 % des hommes ont un père agriculteur exploitant.</a:t>
            </a:r>
          </a:p>
        </p:txBody>
      </p:sp>
      <p:sp>
        <p:nvSpPr>
          <p:cNvPr id="93076" name="AutoShape 91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065262" y="3383103"/>
            <a:ext cx="2664296" cy="534368"/>
          </a:xfrm>
          <a:prstGeom prst="borderCallout2">
            <a:avLst>
              <a:gd name="adj1" fmla="val 47488"/>
              <a:gd name="adj2" fmla="val 99547"/>
              <a:gd name="adj3" fmla="val 70148"/>
              <a:gd name="adj4" fmla="val 119260"/>
              <a:gd name="adj5" fmla="val 130828"/>
              <a:gd name="adj6" fmla="val 126274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3,7 % des hommes sont cadres et professions intellectuelles supérieures et ont un père ouvrier.</a:t>
            </a:r>
            <a:endParaRPr lang="fr-FR" altLang="fr-FR" sz="1000"/>
          </a:p>
        </p:txBody>
      </p:sp>
      <p:sp>
        <p:nvSpPr>
          <p:cNvPr id="4191" name="Text Box 9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7504" y="5659438"/>
            <a:ext cx="8928993" cy="40229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Les tables de mobilité sociale sont des tableaux à double entrée qui croisent la position sociale des hommes interrogés lors de l’enquête à celle de leur père.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876256" y="6624761"/>
            <a:ext cx="2133600" cy="226591"/>
          </a:xfrm>
        </p:spPr>
        <p:txBody>
          <a:bodyPr lIns="36000" tIns="36000" rIns="36000" bIns="36000">
            <a:spAutoFit/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B55AA6-4291-463A-9B83-38C18BA59204}" type="slidenum">
              <a:rPr lang="fr-FR" altLang="fr-FR" b="0">
                <a:solidFill>
                  <a:schemeClr val="tx1"/>
                </a:solidFill>
                <a:latin typeface="Verdana" panose="020B0604030504040204" pitchFamily="34" charset="0"/>
              </a:rPr>
              <a:pPr eaLnBrk="1" hangingPunct="1"/>
              <a:t>2</a:t>
            </a:fld>
            <a:endParaRPr lang="fr-FR" altLang="fr-FR" b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AutoShape 151">
            <a:extLst>
              <a:ext uri="{FF2B5EF4-FFF2-40B4-BE49-F238E27FC236}">
                <a16:creationId xmlns:a16="http://schemas.microsoft.com/office/drawing/2014/main" id="{3D9C8A48-74CC-4BA1-AF83-46D2384FB6DC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607845" y="1637081"/>
            <a:ext cx="4012155" cy="688256"/>
          </a:xfrm>
          <a:prstGeom prst="borderCallout2">
            <a:avLst>
              <a:gd name="adj1" fmla="val 45444"/>
              <a:gd name="adj2" fmla="val -125"/>
              <a:gd name="adj3" fmla="val 42760"/>
              <a:gd name="adj4" fmla="val -11037"/>
              <a:gd name="adj5" fmla="val 91659"/>
              <a:gd name="adj6" fmla="val -19602"/>
            </a:avLst>
          </a:prstGeom>
          <a:solidFill>
            <a:schemeClr val="accent4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Sur la diagonale figurent les fils qui appartiennent à la même catégorie socioprofessionnelle que leurs pères.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36,6 % des  hommes sont immobiles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(2,1 + 2,7 + 6,5 + 4,8 + 1,6 + 18,9).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AC0E3BC-EA2C-4DCD-9DAC-D12BD5A74FDF}"/>
              </a:ext>
            </a:extLst>
          </p:cNvPr>
          <p:cNvGrpSpPr/>
          <p:nvPr>
            <p:custDataLst>
              <p:tags r:id="rId10"/>
            </p:custDataLst>
          </p:nvPr>
        </p:nvGrpSpPr>
        <p:grpSpPr>
          <a:xfrm>
            <a:off x="3347864" y="1861764"/>
            <a:ext cx="4965247" cy="2153007"/>
            <a:chOff x="3351168" y="2060847"/>
            <a:chExt cx="4965247" cy="2153007"/>
          </a:xfrm>
        </p:grpSpPr>
        <p:sp>
          <p:nvSpPr>
            <p:cNvPr id="12" name="AutoShape 105">
              <a:extLst>
                <a:ext uri="{FF2B5EF4-FFF2-40B4-BE49-F238E27FC236}">
                  <a16:creationId xmlns:a16="http://schemas.microsoft.com/office/drawing/2014/main" id="{4C9638E4-C5CF-4B46-9061-AA711AEAB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168" y="3350254"/>
              <a:ext cx="4451350" cy="863600"/>
            </a:xfrm>
            <a:prstGeom prst="borderCallout2">
              <a:avLst>
                <a:gd name="adj1" fmla="val 65642"/>
                <a:gd name="adj2" fmla="val 154"/>
                <a:gd name="adj3" fmla="val 84893"/>
                <a:gd name="adj4" fmla="val -10896"/>
                <a:gd name="adj5" fmla="val 145721"/>
                <a:gd name="adj6" fmla="val -44361"/>
              </a:avLst>
            </a:prstGeom>
            <a:solidFill>
              <a:srgbClr val="FFFFCC"/>
            </a:solidFill>
            <a:ln w="25400">
              <a:solidFill>
                <a:schemeClr val="accent4">
                  <a:lumMod val="50000"/>
                </a:schemeClr>
              </a:solidFill>
              <a:miter lim="800000"/>
              <a:headEnd/>
              <a:tailEnd type="triangle" w="med" len="med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Les marges du tableau donnent la distribution des hommes enquêtés en fonction de leur position sociale (dernière ligne) et de leur origine sociale (dernière colonne).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La ligne </a:t>
              </a:r>
              <a:r>
                <a:rPr lang="fr-FR" altLang="fr-FR" sz="1000" i="1">
                  <a:solidFill>
                    <a:schemeClr val="accent4">
                      <a:lumMod val="10000"/>
                    </a:schemeClr>
                  </a:solidFill>
                </a:rPr>
                <a:t>Ensemble</a:t>
              </a: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 donne la répartition en % des fils.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La colonne </a:t>
              </a:r>
              <a:r>
                <a:rPr lang="fr-FR" altLang="fr-FR" sz="1000" i="1">
                  <a:solidFill>
                    <a:schemeClr val="accent4">
                      <a:lumMod val="10000"/>
                    </a:schemeClr>
                  </a:solidFill>
                </a:rPr>
                <a:t>Ensemble</a:t>
              </a: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 donne la répartition en % des pères.</a:t>
              </a:r>
              <a:endParaRPr lang="fr-FR" altLang="fr-FR" sz="1800" b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Line 107">
              <a:extLst>
                <a:ext uri="{FF2B5EF4-FFF2-40B4-BE49-F238E27FC236}">
                  <a16:creationId xmlns:a16="http://schemas.microsoft.com/office/drawing/2014/main" id="{2B45F9FC-478B-40A6-9DB6-1C53A477B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02518" y="2060847"/>
              <a:ext cx="513897" cy="1783259"/>
            </a:xfrm>
            <a:prstGeom prst="line">
              <a:avLst/>
            </a:prstGeom>
            <a:noFill/>
            <a:ln w="25400">
              <a:solidFill>
                <a:schemeClr val="accent4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69" grpId="0" animBg="1"/>
      <p:bldP spid="92669" grpId="1" animBg="1"/>
      <p:bldP spid="92672" grpId="0" animBg="1"/>
      <p:bldP spid="92672" grpId="1" animBg="1"/>
      <p:bldP spid="92939" grpId="0" animBg="1"/>
      <p:bldP spid="92939" grpId="1" animBg="1"/>
      <p:bldP spid="93076" grpId="0" animBg="1"/>
      <p:bldP spid="93076" grpId="1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783">
            <a:extLst>
              <a:ext uri="{FF2B5EF4-FFF2-40B4-BE49-F238E27FC236}">
                <a16:creationId xmlns:a16="http://schemas.microsoft.com/office/drawing/2014/main" id="{5DF9D68B-25B1-4F3A-B7C3-F50451DD9638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12288253"/>
              </p:ext>
            </p:extLst>
          </p:nvPr>
        </p:nvGraphicFramePr>
        <p:xfrm>
          <a:off x="107504" y="1080000"/>
          <a:ext cx="8928993" cy="417830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 rowSpan="2"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Origines sociales (pères)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Positions sociales (fils)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 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i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113">
                <a:tc grid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Champ : France métropolitaine, hommes âgés de 30 à 59 ans qui travaillent ou ont déjà travaillé à la date de l'enquête.</a:t>
                      </a:r>
                      <a:endParaRPr lang="fr-FR" sz="1200" b="1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Source : Insee, enquête FQP 2014-2015.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279643"/>
            <a:ext cx="9144000" cy="503590"/>
          </a:xfrm>
        </p:spPr>
        <p:txBody>
          <a:bodyPr lIns="36000" tIns="36000" rIns="36000" bIns="36000">
            <a:spAutoFit/>
          </a:bodyPr>
          <a:lstStyle/>
          <a:p>
            <a:pPr eaLnBrk="1" hangingPunct="1">
              <a:defRPr/>
            </a:pPr>
            <a:r>
              <a:rPr lang="fr-FR" sz="2800" b="1"/>
              <a:t>Table de mobilité des hommes (destinées)</a:t>
            </a:r>
            <a:endParaRPr lang="fr-FR" sz="2800" b="1" i="1"/>
          </a:p>
        </p:txBody>
      </p:sp>
      <p:sp>
        <p:nvSpPr>
          <p:cNvPr id="7258" name="Text Box 9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504" y="5301208"/>
            <a:ext cx="8928993" cy="9409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889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La position des 100 % indique que la lecture des données se fait en ligne (horizontalement).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Avec la table des destinées, on s’intéresse à la destinée sociale des hommes interrogés. On cherche à savoir ce que sont devenus les hommes dont le père occupe à telle ou telle  position sociale. Par exemple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		</a:t>
            </a: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- Que sont devenus les fils d’agriculteurs exploitants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		- Que sont devenus les hommes dont le père est ouvrier ?</a:t>
            </a:r>
          </a:p>
        </p:txBody>
      </p:sp>
      <p:sp>
        <p:nvSpPr>
          <p:cNvPr id="10" name="AutoShape 9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283968" y="2060848"/>
            <a:ext cx="2664793" cy="380480"/>
          </a:xfrm>
          <a:prstGeom prst="borderCallout2">
            <a:avLst>
              <a:gd name="adj1" fmla="val 48066"/>
              <a:gd name="adj2" fmla="val 99809"/>
              <a:gd name="adj3" fmla="val 59317"/>
              <a:gd name="adj4" fmla="val 107985"/>
              <a:gd name="adj5" fmla="val 48046"/>
              <a:gd name="adj6" fmla="val 119693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32,5 % des fils d’agriculteurs exploitants sont devenus ouvriers.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902896" y="6631409"/>
            <a:ext cx="2133600" cy="226591"/>
          </a:xfrm>
        </p:spPr>
        <p:txBody>
          <a:bodyPr lIns="36000" tIns="36000" rIns="72000" bIns="36000">
            <a:spAutoFit/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E97F32-C115-424E-B40C-E5AA0EE727D9}" type="slidenum">
              <a:rPr lang="fr-FR" altLang="fr-FR" b="0">
                <a:solidFill>
                  <a:schemeClr val="tx1"/>
                </a:solidFill>
                <a:latin typeface="Verdana" panose="020B0604030504040204" pitchFamily="34" charset="0"/>
              </a:rPr>
              <a:pPr eaLnBrk="1" hangingPunct="1"/>
              <a:t>3</a:t>
            </a:fld>
            <a:endParaRPr lang="fr-FR" altLang="fr-FR" b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AutoShape 97">
            <a:extLst>
              <a:ext uri="{FF2B5EF4-FFF2-40B4-BE49-F238E27FC236}">
                <a16:creationId xmlns:a16="http://schemas.microsoft.com/office/drawing/2014/main" id="{57ADE882-52BE-4E26-876A-F344FD44E571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699295" y="3984624"/>
            <a:ext cx="2232745" cy="380480"/>
          </a:xfrm>
          <a:prstGeom prst="borderCallout2">
            <a:avLst>
              <a:gd name="adj1" fmla="val 48066"/>
              <a:gd name="adj2" fmla="val 99809"/>
              <a:gd name="adj3" fmla="val 49607"/>
              <a:gd name="adj4" fmla="val 113531"/>
              <a:gd name="adj5" fmla="val 116017"/>
              <a:gd name="adj6" fmla="val 131478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24,5 % des fils exercent une profession intermédiaire.</a:t>
            </a:r>
          </a:p>
        </p:txBody>
      </p:sp>
      <p:sp>
        <p:nvSpPr>
          <p:cNvPr id="14" name="AutoShape 97">
            <a:extLst>
              <a:ext uri="{FF2B5EF4-FFF2-40B4-BE49-F238E27FC236}">
                <a16:creationId xmlns:a16="http://schemas.microsoft.com/office/drawing/2014/main" id="{4800E4BE-1619-4869-A9E1-EBDB84A7BD1B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411760" y="3501008"/>
            <a:ext cx="2592785" cy="380480"/>
          </a:xfrm>
          <a:prstGeom prst="borderCallout2">
            <a:avLst>
              <a:gd name="adj1" fmla="val 48066"/>
              <a:gd name="adj2" fmla="val 99809"/>
              <a:gd name="adj3" fmla="val 52035"/>
              <a:gd name="adj4" fmla="val 111037"/>
              <a:gd name="adj5" fmla="val 145147"/>
              <a:gd name="adj6" fmla="val 123641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22,9 % des fils d’ouvriers exercent une profession intermédiaire.</a:t>
            </a:r>
          </a:p>
        </p:txBody>
      </p:sp>
      <p:sp>
        <p:nvSpPr>
          <p:cNvPr id="15" name="AutoShape 97">
            <a:extLst>
              <a:ext uri="{FF2B5EF4-FFF2-40B4-BE49-F238E27FC236}">
                <a16:creationId xmlns:a16="http://schemas.microsoft.com/office/drawing/2014/main" id="{61CA3C10-0EDB-4E55-877A-8BA7185F0C74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1007356" y="2348880"/>
            <a:ext cx="2844564" cy="688256"/>
          </a:xfrm>
          <a:prstGeom prst="borderCallout2">
            <a:avLst>
              <a:gd name="adj1" fmla="val 48066"/>
              <a:gd name="adj2" fmla="val 99809"/>
              <a:gd name="adj3" fmla="val 52035"/>
              <a:gd name="adj4" fmla="val 111037"/>
              <a:gd name="adj5" fmla="val 98630"/>
              <a:gd name="adj6" fmla="val 120038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47,0 % des fils de cadres et professions intellectuelles supérieures sont restés cadres et professions intellectuelles supérieures.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783">
            <a:extLst>
              <a:ext uri="{FF2B5EF4-FFF2-40B4-BE49-F238E27FC236}">
                <a16:creationId xmlns:a16="http://schemas.microsoft.com/office/drawing/2014/main" id="{5DF9D68B-25B1-4F3A-B7C3-F50451DD9638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21131620"/>
              </p:ext>
            </p:extLst>
          </p:nvPr>
        </p:nvGraphicFramePr>
        <p:xfrm>
          <a:off x="107504" y="1080000"/>
          <a:ext cx="8928993" cy="417830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 rowSpan="2"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Origines sociales (pères)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Positions sociales (fils)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 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113">
                <a:tc grid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Champ : France métropolitaine, hommes âgés de 30 à 59 ans qui travaillent ou ont déjà travaillé à la date de l'enquête.</a:t>
                      </a:r>
                      <a:endParaRPr lang="fr-FR" sz="1200" b="1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Source : Insee, enquête FQP 2014-2015.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360000"/>
            <a:ext cx="9144000" cy="342875"/>
          </a:xfrm>
        </p:spPr>
        <p:txBody>
          <a:bodyPr lIns="36000" tIns="36000" rIns="36000" bIns="36000"/>
          <a:lstStyle/>
          <a:p>
            <a:pPr eaLnBrk="1" hangingPunct="1">
              <a:defRPr/>
            </a:pPr>
            <a:r>
              <a:rPr lang="fr-FR" sz="2800" b="1"/>
              <a:t>Table de mobilité des hommes (recrutements)</a:t>
            </a:r>
            <a:endParaRPr lang="fr-FR" sz="2800" b="1" i="1"/>
          </a:p>
        </p:txBody>
      </p:sp>
      <p:sp>
        <p:nvSpPr>
          <p:cNvPr id="7258" name="Text Box 9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504" y="5301208"/>
            <a:ext cx="8928993" cy="9409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889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fr-FR" altLang="fr-FR" sz="1000">
                <a:solidFill>
                  <a:srgbClr val="000000"/>
                </a:solidFill>
              </a:rPr>
              <a:t>La position des 100 % indique que la lecture des données se fait en colonne (verticalement).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Avec la table des recrutements, on s’intéresse à l’origine sociale des hommes interrogés. On cherche à savoir où se recrutent les hommes occupant telle ou telle position sociale. Par exemple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		</a:t>
            </a: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- Quelle est l’origine sociale des agriculteurs exploitants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		- D’où viennent les ouvriers ?</a:t>
            </a:r>
          </a:p>
        </p:txBody>
      </p:sp>
      <p:sp>
        <p:nvSpPr>
          <p:cNvPr id="10" name="AutoShape 9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148064" y="2888592"/>
            <a:ext cx="2751301" cy="380480"/>
          </a:xfrm>
          <a:prstGeom prst="borderCallout2">
            <a:avLst>
              <a:gd name="adj1" fmla="val 48066"/>
              <a:gd name="adj2" fmla="val 99809"/>
              <a:gd name="adj3" fmla="val 59317"/>
              <a:gd name="adj4" fmla="val 107985"/>
              <a:gd name="adj5" fmla="val 130583"/>
              <a:gd name="adj6" fmla="val 115259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15,2 % des hommes ont un père qui exerce une profession intermédiaire.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876256" y="6631409"/>
            <a:ext cx="2133600" cy="226591"/>
          </a:xfrm>
        </p:spPr>
        <p:txBody>
          <a:bodyPr lIns="36000" tIns="36000" rIns="36000" bIns="36000">
            <a:spAutoFit/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E97F32-C115-424E-B40C-E5AA0EE727D9}" type="slidenum">
              <a:rPr lang="fr-FR" altLang="fr-FR" b="0">
                <a:solidFill>
                  <a:schemeClr val="tx1"/>
                </a:solidFill>
                <a:latin typeface="Verdana" panose="020B0604030504040204" pitchFamily="34" charset="0"/>
              </a:rPr>
              <a:pPr eaLnBrk="1" hangingPunct="1"/>
              <a:t>4</a:t>
            </a:fld>
            <a:endParaRPr lang="fr-FR" altLang="fr-FR" b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AutoShape 97">
            <a:extLst>
              <a:ext uri="{FF2B5EF4-FFF2-40B4-BE49-F238E27FC236}">
                <a16:creationId xmlns:a16="http://schemas.microsoft.com/office/drawing/2014/main" id="{57ADE882-52BE-4E26-876A-F344FD44E571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505320" y="3391189"/>
            <a:ext cx="2470025" cy="534368"/>
          </a:xfrm>
          <a:prstGeom prst="borderCallout2">
            <a:avLst>
              <a:gd name="adj1" fmla="val 48066"/>
              <a:gd name="adj2" fmla="val -406"/>
              <a:gd name="adj3" fmla="val 56522"/>
              <a:gd name="adj4" fmla="val -14730"/>
              <a:gd name="adj5" fmla="val 117746"/>
              <a:gd name="adj6" fmla="val -26698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19,3 % des cadres et professions intellectuelles supérieures avaient un père ouvrier.</a:t>
            </a:r>
          </a:p>
        </p:txBody>
      </p:sp>
      <p:sp>
        <p:nvSpPr>
          <p:cNvPr id="14" name="AutoShape 97">
            <a:extLst>
              <a:ext uri="{FF2B5EF4-FFF2-40B4-BE49-F238E27FC236}">
                <a16:creationId xmlns:a16="http://schemas.microsoft.com/office/drawing/2014/main" id="{4800E4BE-1619-4869-A9E1-EBDB84A7BD1B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195736" y="3284083"/>
            <a:ext cx="2592287" cy="380480"/>
          </a:xfrm>
          <a:prstGeom prst="borderCallout2">
            <a:avLst>
              <a:gd name="adj1" fmla="val 50494"/>
              <a:gd name="adj2" fmla="val 420"/>
              <a:gd name="adj3" fmla="val 117579"/>
              <a:gd name="adj4" fmla="val -7589"/>
              <a:gd name="adj5" fmla="val 210690"/>
              <a:gd name="adj6" fmla="val 5371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7,8 % des agriculteurs exploitants avaient un père ouvrier.</a:t>
            </a:r>
          </a:p>
        </p:txBody>
      </p:sp>
      <p:sp>
        <p:nvSpPr>
          <p:cNvPr id="15" name="AutoShape 97">
            <a:extLst>
              <a:ext uri="{FF2B5EF4-FFF2-40B4-BE49-F238E27FC236}">
                <a16:creationId xmlns:a16="http://schemas.microsoft.com/office/drawing/2014/main" id="{61CA3C10-0EDB-4E55-877A-8BA7185F0C74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059832" y="2282673"/>
            <a:ext cx="2844564" cy="380480"/>
          </a:xfrm>
          <a:prstGeom prst="borderCallout2">
            <a:avLst>
              <a:gd name="adj1" fmla="val 46724"/>
              <a:gd name="adj2" fmla="val 125"/>
              <a:gd name="adj3" fmla="val 1039"/>
              <a:gd name="adj4" fmla="val -5206"/>
              <a:gd name="adj5" fmla="val -8140"/>
              <a:gd name="adj6" fmla="val -12116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81,1 % des agriculteurs exploitants avaient un père agriculteur exploitant.</a:t>
            </a:r>
          </a:p>
        </p:txBody>
      </p:sp>
    </p:spTree>
    <p:extLst>
      <p:ext uri="{BB962C8B-B14F-4D97-AF65-F5344CB8AC3E}">
        <p14:creationId xmlns:p14="http://schemas.microsoft.com/office/powerpoint/2010/main" val="221675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943" name="Group 783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14054723"/>
              </p:ext>
            </p:extLst>
          </p:nvPr>
        </p:nvGraphicFramePr>
        <p:xfrm>
          <a:off x="107504" y="1080000"/>
          <a:ext cx="8928993" cy="417830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 rowSpan="2"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Origines sociales (pères)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Positions sociales (filles)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 pères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 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sng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sng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sng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 des filles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sng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113">
                <a:tc grid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Champ : France métropolitaine, femmes âgées de 30 à 59 ans qui travaillent ou ont déjà travaillé à la date de l'enquête.</a:t>
                      </a:r>
                      <a:endParaRPr lang="fr-FR" sz="1200" b="1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Source : Insee, enquête FQP 2014-2015.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168" name="Rectangle 8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360000"/>
            <a:ext cx="9144000" cy="397032"/>
          </a:xfrm>
        </p:spPr>
        <p:txBody>
          <a:bodyPr lIns="36000" tIns="36000" rIns="36000" bIns="36000"/>
          <a:lstStyle/>
          <a:p>
            <a:pPr eaLnBrk="1" hangingPunct="1">
              <a:defRPr/>
            </a:pPr>
            <a:r>
              <a:rPr lang="fr-FR" sz="2800" b="1"/>
              <a:t>Origines et positions sociales des femmes (en %)</a:t>
            </a:r>
            <a:endParaRPr lang="fr-FR" sz="2800" b="1" i="1"/>
          </a:p>
        </p:txBody>
      </p:sp>
      <p:sp>
        <p:nvSpPr>
          <p:cNvPr id="92669" name="AutoShape 509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754715" y="3051903"/>
            <a:ext cx="2644277" cy="534368"/>
          </a:xfrm>
          <a:prstGeom prst="borderCallout2">
            <a:avLst>
              <a:gd name="adj1" fmla="val 51002"/>
              <a:gd name="adj2" fmla="val 99847"/>
              <a:gd name="adj3" fmla="val 5720"/>
              <a:gd name="adj4" fmla="val 117796"/>
              <a:gd name="adj5" fmla="val 1511"/>
              <a:gd name="adj6" fmla="val 142214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0,4 % des femmes sont ouvrières et ont un père cadre et profession intellectuelle supérieure </a:t>
            </a:r>
          </a:p>
        </p:txBody>
      </p:sp>
      <p:sp>
        <p:nvSpPr>
          <p:cNvPr id="92672" name="AutoShape 5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699792" y="4293052"/>
            <a:ext cx="2220838" cy="380480"/>
          </a:xfrm>
          <a:prstGeom prst="borderCallout2">
            <a:avLst>
              <a:gd name="adj1" fmla="val 53875"/>
              <a:gd name="adj2" fmla="val 101031"/>
              <a:gd name="adj3" fmla="val 66012"/>
              <a:gd name="adj4" fmla="val 120925"/>
              <a:gd name="adj5" fmla="val 45597"/>
              <a:gd name="adj6" fmla="val 133559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25,8 % des femmes exercent une profession intermédiaire.</a:t>
            </a:r>
          </a:p>
        </p:txBody>
      </p:sp>
      <p:sp>
        <p:nvSpPr>
          <p:cNvPr id="92939" name="AutoShape 77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579533" y="2421436"/>
            <a:ext cx="2063514" cy="534368"/>
          </a:xfrm>
          <a:prstGeom prst="borderCallout2">
            <a:avLst>
              <a:gd name="adj1" fmla="val 39310"/>
              <a:gd name="adj2" fmla="val 100577"/>
              <a:gd name="adj3" fmla="val 58069"/>
              <a:gd name="adj4" fmla="val 117270"/>
              <a:gd name="adj5" fmla="val 105624"/>
              <a:gd name="adj6" fmla="val 133349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13,4 % des femmes ont un père cadre et profession intellectuelle supérieure.</a:t>
            </a:r>
          </a:p>
        </p:txBody>
      </p:sp>
      <p:sp>
        <p:nvSpPr>
          <p:cNvPr id="93076" name="AutoShape 91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03719" y="2800999"/>
            <a:ext cx="2644277" cy="688256"/>
          </a:xfrm>
          <a:prstGeom prst="borderCallout2">
            <a:avLst>
              <a:gd name="adj1" fmla="val 47488"/>
              <a:gd name="adj2" fmla="val 99547"/>
              <a:gd name="adj3" fmla="val -9708"/>
              <a:gd name="adj4" fmla="val 112607"/>
              <a:gd name="adj5" fmla="val -27475"/>
              <a:gd name="adj6" fmla="val 138986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altLang="fr-FR" sz="1000">
                <a:solidFill>
                  <a:srgbClr val="000000"/>
                </a:solidFill>
              </a:rPr>
              <a:t>2,2 % des femmes sont cadres et professions intellectuelles supérieures et ont un père </a:t>
            </a:r>
            <a:r>
              <a:rPr lang="fr-FR" sz="1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artisan, commerçant, chef d’entreprise</a:t>
            </a:r>
            <a:r>
              <a:rPr lang="fr-FR" altLang="fr-FR" sz="1000">
                <a:solidFill>
                  <a:srgbClr val="000000"/>
                </a:solidFill>
              </a:rPr>
              <a:t>.</a:t>
            </a:r>
            <a:endParaRPr lang="fr-FR" altLang="fr-FR" sz="1000"/>
          </a:p>
        </p:txBody>
      </p:sp>
      <p:sp>
        <p:nvSpPr>
          <p:cNvPr id="4191" name="Text Box 9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7504" y="5659438"/>
            <a:ext cx="8928993" cy="40229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Les tables de mobilité sociale sont des tableaux à double entrée qui croisent la position sociale des femmes interrogées lors de l’enquête à celle de leur père.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876256" y="6624761"/>
            <a:ext cx="2133600" cy="226591"/>
          </a:xfrm>
        </p:spPr>
        <p:txBody>
          <a:bodyPr lIns="36000" tIns="36000" rIns="36000" bIns="36000">
            <a:spAutoFit/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B55AA6-4291-463A-9B83-38C18BA59204}" type="slidenum">
              <a:rPr lang="fr-FR" altLang="fr-FR" b="0">
                <a:solidFill>
                  <a:schemeClr val="tx1"/>
                </a:solidFill>
                <a:latin typeface="Verdana" panose="020B0604030504040204" pitchFamily="34" charset="0"/>
              </a:rPr>
              <a:pPr eaLnBrk="1" hangingPunct="1"/>
              <a:t>5</a:t>
            </a:fld>
            <a:endParaRPr lang="fr-FR" altLang="fr-FR" b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AutoShape 151">
            <a:extLst>
              <a:ext uri="{FF2B5EF4-FFF2-40B4-BE49-F238E27FC236}">
                <a16:creationId xmlns:a16="http://schemas.microsoft.com/office/drawing/2014/main" id="{3D9C8A48-74CC-4BA1-AF83-46D2384FB6DC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607845" y="1637081"/>
            <a:ext cx="4132507" cy="688256"/>
          </a:xfrm>
          <a:prstGeom prst="borderCallout2">
            <a:avLst>
              <a:gd name="adj1" fmla="val 45444"/>
              <a:gd name="adj2" fmla="val -125"/>
              <a:gd name="adj3" fmla="val 42760"/>
              <a:gd name="adj4" fmla="val -11037"/>
              <a:gd name="adj5" fmla="val 91659"/>
              <a:gd name="adj6" fmla="val -19602"/>
            </a:avLst>
          </a:prstGeom>
          <a:solidFill>
            <a:schemeClr val="accent4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Sur la diagonale figurent les filles qui appartiennent à la même catégorie socioprofessionnelle que leurs pères.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23,3 % des  femmes sont immobiles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(0,5 + 1,1 + 4,6 + 5,3 + 5,0 + 6,8).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AC0E3BC-EA2C-4DCD-9DAC-D12BD5A74FDF}"/>
              </a:ext>
            </a:extLst>
          </p:cNvPr>
          <p:cNvGrpSpPr/>
          <p:nvPr>
            <p:custDataLst>
              <p:tags r:id="rId10"/>
            </p:custDataLst>
          </p:nvPr>
        </p:nvGrpSpPr>
        <p:grpSpPr>
          <a:xfrm>
            <a:off x="3347864" y="1861764"/>
            <a:ext cx="4965247" cy="2153007"/>
            <a:chOff x="3351168" y="2060847"/>
            <a:chExt cx="4965247" cy="2153007"/>
          </a:xfrm>
        </p:grpSpPr>
        <p:sp>
          <p:nvSpPr>
            <p:cNvPr id="12" name="AutoShape 105">
              <a:extLst>
                <a:ext uri="{FF2B5EF4-FFF2-40B4-BE49-F238E27FC236}">
                  <a16:creationId xmlns:a16="http://schemas.microsoft.com/office/drawing/2014/main" id="{4C9638E4-C5CF-4B46-9061-AA711AEAB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168" y="3350254"/>
              <a:ext cx="4451350" cy="863600"/>
            </a:xfrm>
            <a:prstGeom prst="borderCallout2">
              <a:avLst>
                <a:gd name="adj1" fmla="val 65642"/>
                <a:gd name="adj2" fmla="val 154"/>
                <a:gd name="adj3" fmla="val 84893"/>
                <a:gd name="adj4" fmla="val -10896"/>
                <a:gd name="adj5" fmla="val 145721"/>
                <a:gd name="adj6" fmla="val -44361"/>
              </a:avLst>
            </a:prstGeom>
            <a:solidFill>
              <a:srgbClr val="FFFFCC"/>
            </a:solidFill>
            <a:ln w="25400">
              <a:solidFill>
                <a:schemeClr val="accent4">
                  <a:lumMod val="50000"/>
                </a:schemeClr>
              </a:solidFill>
              <a:miter lim="800000"/>
              <a:headEnd/>
              <a:tailEnd type="triangle" w="med" len="med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Les marges du tableau donnent la distribution des femmes enquêtées en fonction de leur position sociale (dernière ligne) et de leur origine sociale (dernière colonne).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La ligne </a:t>
              </a:r>
              <a:r>
                <a:rPr lang="fr-FR" altLang="fr-FR" sz="1000" i="1">
                  <a:solidFill>
                    <a:schemeClr val="accent4">
                      <a:lumMod val="10000"/>
                    </a:schemeClr>
                  </a:solidFill>
                </a:rPr>
                <a:t>Ensemble</a:t>
              </a: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 donne la répartition en % des filles.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La colonne </a:t>
              </a:r>
              <a:r>
                <a:rPr lang="fr-FR" altLang="fr-FR" sz="1000" i="1">
                  <a:solidFill>
                    <a:schemeClr val="accent4">
                      <a:lumMod val="10000"/>
                    </a:schemeClr>
                  </a:solidFill>
                </a:rPr>
                <a:t>Ensemble</a:t>
              </a:r>
              <a:r>
                <a:rPr lang="fr-FR" altLang="fr-FR" sz="1000">
                  <a:solidFill>
                    <a:schemeClr val="accent4">
                      <a:lumMod val="10000"/>
                    </a:schemeClr>
                  </a:solidFill>
                </a:rPr>
                <a:t> donne la répartition en % des pères.</a:t>
              </a:r>
              <a:endParaRPr lang="fr-FR" altLang="fr-FR" sz="1800" b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14" name="Line 107">
              <a:extLst>
                <a:ext uri="{FF2B5EF4-FFF2-40B4-BE49-F238E27FC236}">
                  <a16:creationId xmlns:a16="http://schemas.microsoft.com/office/drawing/2014/main" id="{2B45F9FC-478B-40A6-9DB6-1C53A477B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02518" y="2060847"/>
              <a:ext cx="513897" cy="1783259"/>
            </a:xfrm>
            <a:prstGeom prst="line">
              <a:avLst/>
            </a:prstGeom>
            <a:noFill/>
            <a:ln w="25400">
              <a:solidFill>
                <a:schemeClr val="accent4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86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69" grpId="0" animBg="1"/>
      <p:bldP spid="92669" grpId="1" animBg="1"/>
      <p:bldP spid="92672" grpId="0" animBg="1"/>
      <p:bldP spid="92672" grpId="1" animBg="1"/>
      <p:bldP spid="92939" grpId="0" animBg="1"/>
      <p:bldP spid="92939" grpId="1" animBg="1"/>
      <p:bldP spid="93076" grpId="0" animBg="1"/>
      <p:bldP spid="93076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783">
            <a:extLst>
              <a:ext uri="{FF2B5EF4-FFF2-40B4-BE49-F238E27FC236}">
                <a16:creationId xmlns:a16="http://schemas.microsoft.com/office/drawing/2014/main" id="{5DF9D68B-25B1-4F3A-B7C3-F50451DD9638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4892238"/>
              </p:ext>
            </p:extLst>
          </p:nvPr>
        </p:nvGraphicFramePr>
        <p:xfrm>
          <a:off x="107504" y="1080000"/>
          <a:ext cx="8928993" cy="417830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 rowSpan="2"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Origines sociales (pères)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Positions sociales (filles)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 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113">
                <a:tc grid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Champ : France métropolitaine, femmes âgées de 30 à 59 ans qui travaillent ou ont déjà travaillé à la date de l'enquête.</a:t>
                      </a:r>
                      <a:endParaRPr lang="fr-FR" sz="1200" b="1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Source : Insee, enquête FQP 2014-2015.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360000"/>
            <a:ext cx="9144000" cy="342875"/>
          </a:xfrm>
        </p:spPr>
        <p:txBody>
          <a:bodyPr lIns="36000" tIns="36000" rIns="36000" bIns="36000"/>
          <a:lstStyle/>
          <a:p>
            <a:pPr eaLnBrk="1" hangingPunct="1">
              <a:defRPr/>
            </a:pPr>
            <a:r>
              <a:rPr lang="fr-FR" sz="2800" b="1"/>
              <a:t>Table de mobilité des femmes (destinées)</a:t>
            </a:r>
            <a:endParaRPr lang="fr-FR" sz="2800" b="1" i="1"/>
          </a:p>
        </p:txBody>
      </p:sp>
      <p:sp>
        <p:nvSpPr>
          <p:cNvPr id="7258" name="Text Box 9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504" y="5301208"/>
            <a:ext cx="8928993" cy="9409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889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La position des 100 % indique que la lecture des données se fait en ligne (horizontalement).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Avec la table des destinées, on s’intéresse à la destinée sociale des femmes interrogées. On cherche à savoir ce que sont devenues les femmes dont le père occupe à telle ou telle  position sociale. Par exemple 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fr-FR" altLang="fr-FR" sz="1000">
                <a:solidFill>
                  <a:srgbClr val="000000"/>
                </a:solidFill>
              </a:rPr>
              <a:t>		</a:t>
            </a: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- Que sont devenues les filles </a:t>
            </a:r>
            <a:r>
              <a:rPr lang="fr-FR" altLang="fr-FR" sz="1000">
                <a:solidFill>
                  <a:srgbClr val="000000"/>
                </a:solidFill>
                <a:latin typeface="Arial" charset="0"/>
                <a:cs typeface="Arial" charset="0"/>
              </a:rPr>
              <a:t>d’a</a:t>
            </a:r>
            <a:r>
              <a:rPr lang="fr-FR" sz="1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rtisans, commerçants, chefs d’entreprise </a:t>
            </a: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		- Que sont devenues les femmes dont le père exerce une profession intermédiaire ?</a:t>
            </a:r>
          </a:p>
        </p:txBody>
      </p:sp>
      <p:sp>
        <p:nvSpPr>
          <p:cNvPr id="10" name="AutoShape 9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211960" y="2060848"/>
            <a:ext cx="2736801" cy="380480"/>
          </a:xfrm>
          <a:prstGeom prst="borderCallout2">
            <a:avLst>
              <a:gd name="adj1" fmla="val 48066"/>
              <a:gd name="adj2" fmla="val 99809"/>
              <a:gd name="adj3" fmla="val 59317"/>
              <a:gd name="adj4" fmla="val 107985"/>
              <a:gd name="adj5" fmla="val 48046"/>
              <a:gd name="adj6" fmla="val 119693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14,0 % des filles d’agriculteurs exploitants sont devenues ouvrières.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902896" y="6631409"/>
            <a:ext cx="2133600" cy="226591"/>
          </a:xfrm>
        </p:spPr>
        <p:txBody>
          <a:bodyPr lIns="36000" tIns="36000" rIns="72000" bIns="36000">
            <a:spAutoFit/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E97F32-C115-424E-B40C-E5AA0EE727D9}" type="slidenum">
              <a:rPr lang="fr-FR" altLang="fr-FR" b="0">
                <a:solidFill>
                  <a:schemeClr val="tx1"/>
                </a:solidFill>
                <a:latin typeface="Verdana" panose="020B0604030504040204" pitchFamily="34" charset="0"/>
              </a:rPr>
              <a:pPr eaLnBrk="1" hangingPunct="1"/>
              <a:t>6</a:t>
            </a:fld>
            <a:endParaRPr lang="fr-FR" altLang="fr-FR" b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AutoShape 97">
            <a:extLst>
              <a:ext uri="{FF2B5EF4-FFF2-40B4-BE49-F238E27FC236}">
                <a16:creationId xmlns:a16="http://schemas.microsoft.com/office/drawing/2014/main" id="{57ADE882-52BE-4E26-876A-F344FD44E571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896035" y="3938186"/>
            <a:ext cx="1368649" cy="380480"/>
          </a:xfrm>
          <a:prstGeom prst="borderCallout2">
            <a:avLst>
              <a:gd name="adj1" fmla="val 48066"/>
              <a:gd name="adj2" fmla="val 99809"/>
              <a:gd name="adj3" fmla="val 49607"/>
              <a:gd name="adj4" fmla="val 113531"/>
              <a:gd name="adj5" fmla="val 116017"/>
              <a:gd name="adj6" fmla="val 131478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44,4 % des filles sont employées.</a:t>
            </a:r>
          </a:p>
        </p:txBody>
      </p:sp>
      <p:sp>
        <p:nvSpPr>
          <p:cNvPr id="14" name="AutoShape 97">
            <a:extLst>
              <a:ext uri="{FF2B5EF4-FFF2-40B4-BE49-F238E27FC236}">
                <a16:creationId xmlns:a16="http://schemas.microsoft.com/office/drawing/2014/main" id="{4800E4BE-1619-4869-A9E1-EBDB84A7BD1B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923928" y="3174967"/>
            <a:ext cx="2232745" cy="380480"/>
          </a:xfrm>
          <a:prstGeom prst="borderCallout2">
            <a:avLst>
              <a:gd name="adj1" fmla="val 48066"/>
              <a:gd name="adj2" fmla="val 99809"/>
              <a:gd name="adj3" fmla="val 52035"/>
              <a:gd name="adj4" fmla="val 111037"/>
              <a:gd name="adj5" fmla="val 145147"/>
              <a:gd name="adj6" fmla="val 123641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52,9 % des filles d’employés sont elles-mêmes employées.</a:t>
            </a:r>
          </a:p>
        </p:txBody>
      </p:sp>
      <p:sp>
        <p:nvSpPr>
          <p:cNvPr id="15" name="AutoShape 97">
            <a:extLst>
              <a:ext uri="{FF2B5EF4-FFF2-40B4-BE49-F238E27FC236}">
                <a16:creationId xmlns:a16="http://schemas.microsoft.com/office/drawing/2014/main" id="{61CA3C10-0EDB-4E55-877A-8BA7185F0C74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1511412" y="3934347"/>
            <a:ext cx="2412516" cy="534368"/>
          </a:xfrm>
          <a:prstGeom prst="borderCallout2">
            <a:avLst>
              <a:gd name="adj1" fmla="val 48066"/>
              <a:gd name="adj2" fmla="val 99809"/>
              <a:gd name="adj3" fmla="val 52035"/>
              <a:gd name="adj4" fmla="val 111037"/>
              <a:gd name="adj5" fmla="val -20808"/>
              <a:gd name="adj6" fmla="val 127181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9,9 % des filles d’employés sont devenues cadres et professions intellectuelles supérieures.</a:t>
            </a:r>
          </a:p>
        </p:txBody>
      </p:sp>
    </p:spTree>
    <p:extLst>
      <p:ext uri="{BB962C8B-B14F-4D97-AF65-F5344CB8AC3E}">
        <p14:creationId xmlns:p14="http://schemas.microsoft.com/office/powerpoint/2010/main" val="401065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783">
            <a:extLst>
              <a:ext uri="{FF2B5EF4-FFF2-40B4-BE49-F238E27FC236}">
                <a16:creationId xmlns:a16="http://schemas.microsoft.com/office/drawing/2014/main" id="{5DF9D68B-25B1-4F3A-B7C3-F50451DD9638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57075418"/>
              </p:ext>
            </p:extLst>
          </p:nvPr>
        </p:nvGraphicFramePr>
        <p:xfrm>
          <a:off x="107504" y="1080000"/>
          <a:ext cx="8928993" cy="4178301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 rowSpan="2"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Origines sociales (pères)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Positions sociales (fils)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 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113">
                <a:tc grid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Champ : France métropolitaine, femmes âgées de 30 à 59 ans qui travaillent ou ont déjà travaillé à la date de l'enquête.</a:t>
                      </a:r>
                      <a:endParaRPr lang="fr-FR" sz="1200" b="1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Source : Insee, enquête FQP 2014-2015.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360000"/>
            <a:ext cx="9144000" cy="342875"/>
          </a:xfrm>
        </p:spPr>
        <p:txBody>
          <a:bodyPr lIns="36000" tIns="36000" rIns="36000" bIns="36000"/>
          <a:lstStyle/>
          <a:p>
            <a:pPr eaLnBrk="1" hangingPunct="1">
              <a:defRPr/>
            </a:pPr>
            <a:r>
              <a:rPr lang="fr-FR" sz="2800" b="1"/>
              <a:t>Table de mobilité des femmes (recrutements)</a:t>
            </a:r>
            <a:endParaRPr lang="fr-FR" sz="2800" b="1" i="1"/>
          </a:p>
        </p:txBody>
      </p:sp>
      <p:sp>
        <p:nvSpPr>
          <p:cNvPr id="7258" name="Text Box 9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504" y="5301208"/>
            <a:ext cx="8928993" cy="9409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889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fr-FR" altLang="fr-FR" sz="1000">
                <a:solidFill>
                  <a:srgbClr val="000000"/>
                </a:solidFill>
              </a:rPr>
              <a:t>La position des 100 % indique que la lecture des données se fait en colonne (verticalement).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Avec la table des recrutements, on s’intéresse à l’origine sociale des femmes interrogées. On cherche à savoir où se recrutent les femmes occupant telle ou telle position sociale. Par exemple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		</a:t>
            </a: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- Quelle est l’origine sociale des femmes agricultrices exploitantes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chemeClr val="accent4">
                    <a:lumMod val="10000"/>
                  </a:schemeClr>
                </a:solidFill>
              </a:rPr>
              <a:t>		- D’où viennent les employées ?</a:t>
            </a:r>
          </a:p>
        </p:txBody>
      </p:sp>
      <p:sp>
        <p:nvSpPr>
          <p:cNvPr id="10" name="AutoShape 9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348732" y="3311925"/>
            <a:ext cx="1620429" cy="380480"/>
          </a:xfrm>
          <a:prstGeom prst="borderCallout2">
            <a:avLst>
              <a:gd name="adj1" fmla="val 48066"/>
              <a:gd name="adj2" fmla="val 99809"/>
              <a:gd name="adj3" fmla="val 59317"/>
              <a:gd name="adj4" fmla="val 107985"/>
              <a:gd name="adj5" fmla="val 188845"/>
              <a:gd name="adj6" fmla="val 126473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40,0 % des femmes ont un père ouvrier.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876256" y="6631409"/>
            <a:ext cx="2133600" cy="226591"/>
          </a:xfrm>
        </p:spPr>
        <p:txBody>
          <a:bodyPr lIns="36000" tIns="36000" rIns="36000" bIns="36000">
            <a:spAutoFit/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E97F32-C115-424E-B40C-E5AA0EE727D9}" type="slidenum">
              <a:rPr lang="fr-FR" altLang="fr-FR" b="0">
                <a:solidFill>
                  <a:schemeClr val="tx1"/>
                </a:solidFill>
                <a:latin typeface="Verdana" panose="020B0604030504040204" pitchFamily="34" charset="0"/>
              </a:rPr>
              <a:pPr eaLnBrk="1" hangingPunct="1"/>
              <a:t>7</a:t>
            </a:fld>
            <a:endParaRPr lang="fr-FR" altLang="fr-FR" b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AutoShape 97">
            <a:extLst>
              <a:ext uri="{FF2B5EF4-FFF2-40B4-BE49-F238E27FC236}">
                <a16:creationId xmlns:a16="http://schemas.microsoft.com/office/drawing/2014/main" id="{57ADE882-52BE-4E26-876A-F344FD44E571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310408" y="3770487"/>
            <a:ext cx="1821953" cy="380480"/>
          </a:xfrm>
          <a:prstGeom prst="borderCallout2">
            <a:avLst>
              <a:gd name="adj1" fmla="val 51523"/>
              <a:gd name="adj2" fmla="val 101305"/>
              <a:gd name="adj3" fmla="val 46151"/>
              <a:gd name="adj4" fmla="val 112409"/>
              <a:gd name="adj5" fmla="val 74534"/>
              <a:gd name="adj6" fmla="val 119138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61,9 % des ouvrières avaient un père ouvrier.</a:t>
            </a:r>
          </a:p>
        </p:txBody>
      </p:sp>
      <p:sp>
        <p:nvSpPr>
          <p:cNvPr id="14" name="AutoShape 97">
            <a:extLst>
              <a:ext uri="{FF2B5EF4-FFF2-40B4-BE49-F238E27FC236}">
                <a16:creationId xmlns:a16="http://schemas.microsoft.com/office/drawing/2014/main" id="{4800E4BE-1619-4869-A9E1-EBDB84A7BD1B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547664" y="3616599"/>
            <a:ext cx="2695408" cy="534368"/>
          </a:xfrm>
          <a:prstGeom prst="borderCallout2">
            <a:avLst>
              <a:gd name="adj1" fmla="val 45639"/>
              <a:gd name="adj2" fmla="val 100184"/>
              <a:gd name="adj3" fmla="val 61416"/>
              <a:gd name="adj4" fmla="val 106399"/>
              <a:gd name="adj5" fmla="val 91855"/>
              <a:gd name="adj6" fmla="val 111275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15,3 % des femmes cadres et professions intellectuelles supérieures avaient un père ouvrier.</a:t>
            </a:r>
          </a:p>
        </p:txBody>
      </p:sp>
      <p:sp>
        <p:nvSpPr>
          <p:cNvPr id="15" name="AutoShape 97">
            <a:extLst>
              <a:ext uri="{FF2B5EF4-FFF2-40B4-BE49-F238E27FC236}">
                <a16:creationId xmlns:a16="http://schemas.microsoft.com/office/drawing/2014/main" id="{61CA3C10-0EDB-4E55-877A-8BA7185F0C74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310230" y="2666233"/>
            <a:ext cx="3150202" cy="534368"/>
          </a:xfrm>
          <a:prstGeom prst="borderCallout2">
            <a:avLst>
              <a:gd name="adj1" fmla="val 46724"/>
              <a:gd name="adj2" fmla="val -524"/>
              <a:gd name="adj3" fmla="val 61221"/>
              <a:gd name="adj4" fmla="val -10013"/>
              <a:gd name="adj5" fmla="val 125200"/>
              <a:gd name="adj6" fmla="val -13991"/>
            </a:avLst>
          </a:prstGeom>
          <a:solidFill>
            <a:schemeClr val="tx1"/>
          </a:solidFill>
          <a:ln w="25400">
            <a:solidFill>
              <a:schemeClr val="accent4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22,8 % des femmes cadres et professions intellectuelles supérieures avaient un père qui exerce une profession intermédiaire.</a:t>
            </a:r>
          </a:p>
        </p:txBody>
      </p:sp>
    </p:spTree>
    <p:extLst>
      <p:ext uri="{BB962C8B-B14F-4D97-AF65-F5344CB8AC3E}">
        <p14:creationId xmlns:p14="http://schemas.microsoft.com/office/powerpoint/2010/main" val="163469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783">
            <a:extLst>
              <a:ext uri="{FF2B5EF4-FFF2-40B4-BE49-F238E27FC236}">
                <a16:creationId xmlns:a16="http://schemas.microsoft.com/office/drawing/2014/main" id="{5DF9D68B-25B1-4F3A-B7C3-F50451DD9638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14566160"/>
              </p:ext>
            </p:extLst>
          </p:nvPr>
        </p:nvGraphicFramePr>
        <p:xfrm>
          <a:off x="107504" y="1080000"/>
          <a:ext cx="8928993" cy="4727589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0">
                <a:tc rowSpan="2"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Origines sociales (pères)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0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Positions sociales </a:t>
                      </a:r>
                      <a:r>
                        <a:rPr lang="fr-FR" sz="10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 fils</a:t>
                      </a:r>
                      <a:r>
                        <a:rPr lang="fr-FR" sz="10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ou de </a:t>
                      </a:r>
                      <a:r>
                        <a:rPr lang="fr-FR" sz="10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 fille</a:t>
                      </a:r>
                      <a:endParaRPr kumimoji="0" lang="fr-FR" sz="1000" b="1" i="0" u="none" strike="noStrike" cap="none" normalizeH="0" baseline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Agriculteurs exploitants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Artisans, commerçants, chefs d’entreprise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16,1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27,7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39,3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24,3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Cadres et professions intellectuelles supérieures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47,0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34,1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25,7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36,0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23,4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Professions intermédiaires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25,5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31,5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33,8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37,5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23,1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Employés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16,3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26,1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26,2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16,6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52,9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33,6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Ouvriers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22,9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19,8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12,3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53,7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47,6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17,0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 des fils</a:t>
                      </a:r>
                    </a:p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Ensemble des filles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2,6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9,2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19,3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13,9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24,5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25,8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11,3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44,4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33,0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i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100,0</a:t>
                      </a:r>
                      <a:endParaRPr lang="fr-FR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113">
                <a:tc grid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Champ : France métropolitaine, hommes et femmes âgés de 30 à 59 ans qui travaillent ou ont déjà travaillé à la date de l'enquête.</a:t>
                      </a:r>
                      <a:endParaRPr lang="fr-FR" sz="1200" b="1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fr-FR" sz="12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Source : Insee, enquête FQP 2014-2015.</a:t>
                      </a:r>
                      <a:endParaRPr kumimoji="0" lang="fr-FR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360000"/>
            <a:ext cx="9144000" cy="342875"/>
          </a:xfrm>
        </p:spPr>
        <p:txBody>
          <a:bodyPr lIns="36000" tIns="36000" rIns="36000" bIns="36000"/>
          <a:lstStyle/>
          <a:p>
            <a:pPr eaLnBrk="1" hangingPunct="1">
              <a:defRPr/>
            </a:pPr>
            <a:r>
              <a:rPr lang="fr-FR" sz="2800" b="1"/>
              <a:t>Table de mobilité des hommes et des femmes (destinées)</a:t>
            </a:r>
            <a:endParaRPr lang="fr-FR" sz="2800" b="1" i="1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876256" y="6631409"/>
            <a:ext cx="2133600" cy="226591"/>
          </a:xfrm>
        </p:spPr>
        <p:txBody>
          <a:bodyPr lIns="36000" tIns="36000" rIns="36000" bIns="36000">
            <a:spAutoFit/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E97F32-C115-424E-B40C-E5AA0EE727D9}" type="slidenum">
              <a:rPr lang="fr-FR" altLang="fr-FR" b="0">
                <a:solidFill>
                  <a:schemeClr val="tx1"/>
                </a:solidFill>
                <a:latin typeface="Verdana" panose="020B0604030504040204" pitchFamily="34" charset="0"/>
              </a:rPr>
              <a:pPr eaLnBrk="1" hangingPunct="1"/>
              <a:t>8</a:t>
            </a:fld>
            <a:endParaRPr lang="fr-FR" altLang="fr-FR" b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AutoShape 97">
            <a:extLst>
              <a:ext uri="{FF2B5EF4-FFF2-40B4-BE49-F238E27FC236}">
                <a16:creationId xmlns:a16="http://schemas.microsoft.com/office/drawing/2014/main" id="{61CA3C10-0EDB-4E55-877A-8BA7185F0C74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004049" y="1393458"/>
            <a:ext cx="4104456" cy="1457698"/>
          </a:xfrm>
          <a:prstGeom prst="borderCallout2">
            <a:avLst>
              <a:gd name="adj1" fmla="val 50414"/>
              <a:gd name="adj2" fmla="val 261"/>
              <a:gd name="adj3" fmla="val 63330"/>
              <a:gd name="adj4" fmla="val -7265"/>
              <a:gd name="adj5" fmla="val 103925"/>
              <a:gd name="adj6" fmla="val -13754"/>
            </a:avLst>
          </a:prstGeom>
          <a:solidFill>
            <a:schemeClr val="tx1">
              <a:lumMod val="85000"/>
            </a:schemeClr>
          </a:solidFill>
          <a:ln w="25400">
            <a:solidFill>
              <a:srgbClr val="C00000"/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Les filles de cadres ont moins de chances de rester cadres que les fils de cadres.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47,0 % des fils de cadres sont cadres  alors que 34,1 % des filles de cadres sont cadres.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Par ailleurs, 36,0% des filles de cadres exercent une profession intermédiaire contre seulement 25,7 % des fils de cadres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Les trajectoires descendantes sont plus fréquentes pour les filles de cadres que pour les fils de cadres.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85C66C-7399-4A26-A906-969EEAA702F7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4139952" y="3798000"/>
            <a:ext cx="1152128" cy="864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AutoShape 97">
            <a:extLst>
              <a:ext uri="{FF2B5EF4-FFF2-40B4-BE49-F238E27FC236}">
                <a16:creationId xmlns:a16="http://schemas.microsoft.com/office/drawing/2014/main" id="{0ACE6BAD-22F2-40D8-A2B7-4AF755C90455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07503" y="2060848"/>
            <a:ext cx="3915112" cy="1457698"/>
          </a:xfrm>
          <a:prstGeom prst="borderCallout2">
            <a:avLst>
              <a:gd name="adj1" fmla="val 100491"/>
              <a:gd name="adj2" fmla="val 49720"/>
              <a:gd name="adj3" fmla="val 130803"/>
              <a:gd name="adj4" fmla="val 59073"/>
              <a:gd name="adj5" fmla="val 146492"/>
              <a:gd name="adj6" fmla="val 103037"/>
            </a:avLst>
          </a:prstGeom>
          <a:solidFill>
            <a:schemeClr val="tx1">
              <a:lumMod val="85000"/>
            </a:schemeClr>
          </a:solidFill>
          <a:ln w="25400">
            <a:solidFill>
              <a:srgbClr val="C00000"/>
            </a:solidFill>
            <a:miter lim="800000"/>
            <a:headEnd/>
            <a:tailEnd type="triangle" w="med" len="med"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Les filles d’employés et d’ouvriers ont moins de chance de devenir cadres que les fils d’employés et d’ouvriers.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16,3 % des fils d’employés sont cadres alors que seulement 9,9 % des filles d’employés sont cadres.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9,4 % des fils d’ouvriers sont cadres contre seulement 5,3 % des filles d’ouvriers.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>
                <a:solidFill>
                  <a:srgbClr val="000000"/>
                </a:solidFill>
              </a:rPr>
              <a:t>Il est plus difficile pour les femmes d’avoir des trajectoires ascendantes que pour les hommes.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CFAD1A-421D-44E5-90D5-EC1C3DE75E75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4139952" y="2923200"/>
            <a:ext cx="2250000" cy="453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5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1635</TotalTime>
  <Words>1738</Words>
  <Application>Microsoft Office PowerPoint</Application>
  <PresentationFormat>Affichage à l'écran (4:3)</PresentationFormat>
  <Paragraphs>607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  <vt:variant>
        <vt:lpstr>Diaporamas personnalisés</vt:lpstr>
      </vt:variant>
      <vt:variant>
        <vt:i4>1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Globe</vt:lpstr>
      <vt:lpstr>Tables de mobilité sociale Insee - Enquête FQP 2014-2015</vt:lpstr>
      <vt:lpstr>Origines et positions sociales des hommes (en %)</vt:lpstr>
      <vt:lpstr>Table de mobilité des hommes (destinées)</vt:lpstr>
      <vt:lpstr>Table de mobilité des hommes (recrutements)</vt:lpstr>
      <vt:lpstr>Origines et positions sociales des femmes (en %)</vt:lpstr>
      <vt:lpstr>Table de mobilité des femmes (destinées)</vt:lpstr>
      <vt:lpstr>Table de mobilité des femmes (recrutements)</vt:lpstr>
      <vt:lpstr>Table de mobilité des hommes et des femmes (destinées)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tables de mobilité sociale</dc:title>
  <dc:creator>fd</dc:creator>
  <cp:lastModifiedBy>François</cp:lastModifiedBy>
  <cp:revision>108</cp:revision>
  <cp:lastPrinted>1601-01-01T00:00:00Z</cp:lastPrinted>
  <dcterms:created xsi:type="dcterms:W3CDTF">2007-02-09T16:22:45Z</dcterms:created>
  <dcterms:modified xsi:type="dcterms:W3CDTF">2018-01-27T06:59:53Z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