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9" r:id="rId2"/>
    <p:sldId id="300" r:id="rId3"/>
    <p:sldId id="301" r:id="rId4"/>
    <p:sldId id="303" r:id="rId5"/>
    <p:sldId id="304" r:id="rId6"/>
    <p:sldId id="331" r:id="rId7"/>
    <p:sldId id="332" r:id="rId8"/>
    <p:sldId id="306" r:id="rId9"/>
    <p:sldId id="309" r:id="rId10"/>
    <p:sldId id="334" r:id="rId11"/>
    <p:sldId id="310" r:id="rId12"/>
    <p:sldId id="307" r:id="rId13"/>
    <p:sldId id="308" r:id="rId14"/>
    <p:sldId id="311" r:id="rId15"/>
    <p:sldId id="312" r:id="rId16"/>
    <p:sldId id="313" r:id="rId17"/>
    <p:sldId id="335" r:id="rId18"/>
    <p:sldId id="336" r:id="rId19"/>
    <p:sldId id="337" r:id="rId20"/>
    <p:sldId id="314" r:id="rId21"/>
    <p:sldId id="315" r:id="rId22"/>
    <p:sldId id="316" r:id="rId23"/>
    <p:sldId id="317" r:id="rId24"/>
    <p:sldId id="318" r:id="rId25"/>
    <p:sldId id="322" r:id="rId26"/>
    <p:sldId id="323" r:id="rId27"/>
    <p:sldId id="324" r:id="rId28"/>
    <p:sldId id="325" r:id="rId29"/>
    <p:sldId id="326" r:id="rId30"/>
    <p:sldId id="327" r:id="rId31"/>
    <p:sldId id="328" r:id="rId32"/>
    <p:sldId id="329" r:id="rId33"/>
    <p:sldId id="330" r:id="rId34"/>
    <p:sldId id="333"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34B"/>
    <a:srgbClr val="FFE4AF"/>
    <a:srgbClr val="F2F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1422" y="60"/>
      </p:cViewPr>
      <p:guideLst>
        <p:guide pos="288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Classeur1"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463676415448082"/>
          <c:y val="4.739336492890997E-2"/>
          <c:w val="0.48441085489313834"/>
          <c:h val="0.85265718347033415"/>
        </c:manualLayout>
      </c:layout>
      <c:barChart>
        <c:barDir val="bar"/>
        <c:grouping val="clustered"/>
        <c:varyColors val="0"/>
        <c:ser>
          <c:idx val="0"/>
          <c:order val="0"/>
          <c:tx>
            <c:strRef>
              <c:f>Feuil1!$D$3</c:f>
              <c:strCache>
                <c:ptCount val="1"/>
                <c:pt idx="0">
                  <c:v>en %</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Feuil1!$C$4:$C$14</c:f>
              <c:strCache>
                <c:ptCount val="11"/>
                <c:pt idx="0">
                  <c:v>L'encadrement du secteur de la finance</c:v>
                </c:pt>
                <c:pt idx="1">
                  <c:v>La protection de l'environnement </c:v>
                </c:pt>
                <c:pt idx="2">
                  <c:v>Le fonctionnement de l'Union européenne</c:v>
                </c:pt>
                <c:pt idx="3">
                  <c:v>La concurrence avec les pays où la main d'œuvre est moins chère</c:v>
                </c:pt>
                <c:pt idx="4">
                  <c:v>L'intégration des immigrés</c:v>
                </c:pt>
                <c:pt idx="5">
                  <c:v>L'éducation nationale et l'instruction civique</c:v>
                </c:pt>
                <c:pt idx="6">
                  <c:v>La lutte contre la délinquance</c:v>
                </c:pt>
                <c:pt idx="7">
                  <c:v>La question des migrants</c:v>
                </c:pt>
                <c:pt idx="8">
                  <c:v>Le niveau des impôts</c:v>
                </c:pt>
                <c:pt idx="9">
                  <c:v>La lutte contre le chômage</c:v>
                </c:pt>
                <c:pt idx="10">
                  <c:v>La lutte contre le terrorisme</c:v>
                </c:pt>
              </c:strCache>
            </c:strRef>
          </c:cat>
          <c:val>
            <c:numRef>
              <c:f>Feuil1!$D$4:$D$14</c:f>
              <c:numCache>
                <c:formatCode>General</c:formatCode>
                <c:ptCount val="11"/>
                <c:pt idx="0">
                  <c:v>31</c:v>
                </c:pt>
                <c:pt idx="1">
                  <c:v>32</c:v>
                </c:pt>
                <c:pt idx="2">
                  <c:v>33</c:v>
                </c:pt>
                <c:pt idx="3">
                  <c:v>34</c:v>
                </c:pt>
                <c:pt idx="4">
                  <c:v>37</c:v>
                </c:pt>
                <c:pt idx="5">
                  <c:v>41</c:v>
                </c:pt>
                <c:pt idx="6">
                  <c:v>47</c:v>
                </c:pt>
                <c:pt idx="7">
                  <c:v>50</c:v>
                </c:pt>
                <c:pt idx="8">
                  <c:v>50</c:v>
                </c:pt>
                <c:pt idx="9">
                  <c:v>63</c:v>
                </c:pt>
                <c:pt idx="10">
                  <c:v>64</c:v>
                </c:pt>
              </c:numCache>
            </c:numRef>
          </c:val>
          <c:extLst>
            <c:ext xmlns:c16="http://schemas.microsoft.com/office/drawing/2014/chart" uri="{C3380CC4-5D6E-409C-BE32-E72D297353CC}">
              <c16:uniqueId val="{00000000-442F-4ED9-92BA-1AA0D9DB88B3}"/>
            </c:ext>
          </c:extLst>
        </c:ser>
        <c:dLbls>
          <c:showLegendKey val="0"/>
          <c:showVal val="0"/>
          <c:showCatName val="0"/>
          <c:showSerName val="0"/>
          <c:showPercent val="0"/>
          <c:showBubbleSize val="0"/>
        </c:dLbls>
        <c:gapWidth val="182"/>
        <c:axId val="270146808"/>
        <c:axId val="270145632"/>
      </c:barChart>
      <c:catAx>
        <c:axId val="27014680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fr-FR"/>
          </a:p>
        </c:txPr>
        <c:crossAx val="270145632"/>
        <c:crosses val="autoZero"/>
        <c:auto val="1"/>
        <c:lblAlgn val="ctr"/>
        <c:lblOffset val="100"/>
        <c:noMultiLvlLbl val="0"/>
      </c:catAx>
      <c:valAx>
        <c:axId val="27014563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fr-FR"/>
          </a:p>
        </c:txPr>
        <c:crossAx val="2701468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4"/>
            <a:ext cx="77724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2D41CC1-54EF-4B5D-9021-07F0DE828345}" type="datetimeFigureOut">
              <a:rPr lang="fr-FR" smtClean="0"/>
              <a:pPr/>
              <a:t>25/04/2020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1797950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2D41CC1-54EF-4B5D-9021-07F0DE828345}" type="datetimeFigureOut">
              <a:rPr lang="fr-FR" smtClean="0"/>
              <a:pPr/>
              <a:t>25/04/2020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3760418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6"/>
            <a:ext cx="1971675"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1" y="365126"/>
            <a:ext cx="5800725"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2D41CC1-54EF-4B5D-9021-07F0DE828345}" type="datetimeFigureOut">
              <a:rPr lang="fr-FR" smtClean="0"/>
              <a:pPr/>
              <a:t>25/04/2020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3349336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2D41CC1-54EF-4B5D-9021-07F0DE828345}" type="datetimeFigureOut">
              <a:rPr lang="fr-FR" smtClean="0"/>
              <a:pPr/>
              <a:t>25/04/2020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3958847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9" y="1709740"/>
            <a:ext cx="78867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23889" y="4589465"/>
            <a:ext cx="7886700" cy="1500187"/>
          </a:xfrm>
        </p:spPr>
        <p:txBody>
          <a:bodyPr/>
          <a:lstStyle>
            <a:lvl1pPr marL="0" indent="0">
              <a:buNone/>
              <a:defRPr sz="2400">
                <a:solidFill>
                  <a:schemeClr val="tx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2D41CC1-54EF-4B5D-9021-07F0DE828345}" type="datetimeFigureOut">
              <a:rPr lang="fr-FR" smtClean="0"/>
              <a:pPr/>
              <a:t>25/04/2020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3004973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28651"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1"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42D41CC1-54EF-4B5D-9021-07F0DE828345}" type="datetimeFigureOut">
              <a:rPr lang="fr-FR" smtClean="0"/>
              <a:pPr/>
              <a:t>25/04/2020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4009394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7"/>
            <a:ext cx="78867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29842" y="1681164"/>
            <a:ext cx="3868340"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1" y="1681164"/>
            <a:ext cx="3887391"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4629151" y="2505075"/>
            <a:ext cx="3887391"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42D41CC1-54EF-4B5D-9021-07F0DE828345}" type="datetimeFigureOut">
              <a:rPr lang="fr-FR" smtClean="0"/>
              <a:pPr/>
              <a:t>25/04/2020</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3576960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42D41CC1-54EF-4B5D-9021-07F0DE828345}" type="datetimeFigureOut">
              <a:rPr lang="fr-FR" smtClean="0"/>
              <a:pPr/>
              <a:t>25/04/2020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2827335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41CC1-54EF-4B5D-9021-07F0DE828345}" type="datetimeFigureOut">
              <a:rPr lang="fr-FR" smtClean="0"/>
              <a:pPr/>
              <a:t>25/04/2020</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1377435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7"/>
            <a:ext cx="462915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9"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2D41CC1-54EF-4B5D-9021-07F0DE828345}" type="datetimeFigureOut">
              <a:rPr lang="fr-FR" smtClean="0"/>
              <a:pPr/>
              <a:t>25/04/2020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3544391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7"/>
            <a:ext cx="4629151"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9"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2D41CC1-54EF-4B5D-9021-07F0DE828345}" type="datetimeFigureOut">
              <a:rPr lang="fr-FR" smtClean="0"/>
              <a:pPr/>
              <a:t>25/04/2020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2262556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7"/>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1" y="6356352"/>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D41CC1-54EF-4B5D-9021-07F0DE828345}" type="datetimeFigureOut">
              <a:rPr lang="fr-FR" smtClean="0"/>
              <a:pPr/>
              <a:t>25/04/2020</a:t>
            </a:fld>
            <a:endParaRPr lang="fr-FR"/>
          </a:p>
        </p:txBody>
      </p:sp>
      <p:sp>
        <p:nvSpPr>
          <p:cNvPr id="5" name="Footer Placeholder 4"/>
          <p:cNvSpPr>
            <a:spLocks noGrp="1"/>
          </p:cNvSpPr>
          <p:nvPr>
            <p:ph type="ftr" sz="quarter" idx="3"/>
          </p:nvPr>
        </p:nvSpPr>
        <p:spPr>
          <a:xfrm>
            <a:off x="3028951" y="6356352"/>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1" y="635635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76BB69-B051-45D9-ABD1-EA4D50DCC8A7}" type="slidenum">
              <a:rPr lang="fr-FR" smtClean="0"/>
              <a:pPr/>
              <a:t>‹N°›</a:t>
            </a:fld>
            <a:endParaRPr lang="fr-FR"/>
          </a:p>
        </p:txBody>
      </p:sp>
    </p:spTree>
    <p:extLst>
      <p:ext uri="{BB962C8B-B14F-4D97-AF65-F5344CB8AC3E}">
        <p14:creationId xmlns:p14="http://schemas.microsoft.com/office/powerpoint/2010/main" val="5326441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education.gouv.fr/bo/20/Special2/MENE2001800N.htm" TargetMode="Externa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3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5" Type="http://schemas.openxmlformats.org/officeDocument/2006/relationships/tags" Target="../tags/tag13.xml"/><Relationship Id="rId4" Type="http://schemas.openxmlformats.org/officeDocument/2006/relationships/tags" Target="../tags/tag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eduscol.education.fr/ses/actualites/epreuve-commune-de-controle-continu"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francetvinfo.fr/"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7000">
              <a:schemeClr val="accent1">
                <a:lumMod val="5000"/>
                <a:lumOff val="95000"/>
              </a:schemeClr>
            </a:gs>
            <a:gs pos="0">
              <a:schemeClr val="accent5">
                <a:lumMod val="40000"/>
                <a:lumOff val="60000"/>
              </a:schemeClr>
            </a:gs>
          </a:gsLst>
          <a:lin ang="0" scaled="1"/>
          <a:tileRect/>
        </a:gradFill>
        <a:effectLst/>
      </p:bgPr>
    </p:bg>
    <p:spTree>
      <p:nvGrpSpPr>
        <p:cNvPr id="1" name=""/>
        <p:cNvGrpSpPr/>
        <p:nvPr/>
      </p:nvGrpSpPr>
      <p:grpSpPr>
        <a:xfrm>
          <a:off x="0" y="0"/>
          <a:ext cx="0" cy="0"/>
          <a:chOff x="0" y="0"/>
          <a:chExt cx="0" cy="0"/>
        </a:xfrm>
      </p:grpSpPr>
      <p:sp>
        <p:nvSpPr>
          <p:cNvPr id="6" name="Title 3">
            <a:extLst>
              <a:ext uri="{FF2B5EF4-FFF2-40B4-BE49-F238E27FC236}">
                <a16:creationId xmlns:a16="http://schemas.microsoft.com/office/drawing/2014/main" id="{5BCA1DEC-01CA-41DA-AB36-FD97F4BFBD6E}"/>
              </a:ext>
            </a:extLst>
          </p:cNvPr>
          <p:cNvSpPr txBox="1">
            <a:spLocks/>
          </p:cNvSpPr>
          <p:nvPr/>
        </p:nvSpPr>
        <p:spPr>
          <a:xfrm>
            <a:off x="2866298" y="360219"/>
            <a:ext cx="6117069" cy="1736426"/>
          </a:xfrm>
          <a:prstGeom prst="rect">
            <a:avLst/>
          </a:prstGeom>
        </p:spPr>
        <p:txBody>
          <a:bodyPr vert="horz" lIns="68580" tIns="34290" rIns="68580" bIns="34290" rtlCol="0" anchor="b">
            <a:noAutofit/>
          </a:bodyPr>
          <a:lstStyle/>
          <a:p>
            <a:pPr algn="ctr" defTabSz="685783">
              <a:lnSpc>
                <a:spcPct val="90000"/>
              </a:lnSpc>
              <a:spcBef>
                <a:spcPct val="0"/>
              </a:spcBef>
              <a:defRPr/>
            </a:pPr>
            <a:endParaRPr lang="en-US" sz="3600" b="1" dirty="0">
              <a:solidFill>
                <a:srgbClr val="1B6872"/>
              </a:solidFill>
              <a:effectLst>
                <a:outerShdw blurRad="38100" dist="38100" dir="2700000" algn="tl">
                  <a:srgbClr val="000000">
                    <a:alpha val="43137"/>
                  </a:srgbClr>
                </a:outerShdw>
              </a:effectLst>
              <a:latin typeface="+mj-lt"/>
              <a:ea typeface="Tahoma" panose="020B0604030504040204" pitchFamily="34" charset="0"/>
              <a:cs typeface="Tahoma" panose="020B0604030504040204" pitchFamily="34" charset="0"/>
            </a:endParaRPr>
          </a:p>
          <a:p>
            <a:pPr algn="ctr" defTabSz="685783">
              <a:lnSpc>
                <a:spcPct val="90000"/>
              </a:lnSpc>
              <a:spcBef>
                <a:spcPct val="0"/>
              </a:spcBef>
              <a:defRPr/>
            </a:pPr>
            <a:r>
              <a:rPr lang="en-US" sz="3600" b="1" dirty="0">
                <a:solidFill>
                  <a:srgbClr val="1B6872"/>
                </a:solidFill>
                <a:effectLst>
                  <a:outerShdw blurRad="38100" dist="38100" dir="2700000" algn="tl">
                    <a:srgbClr val="000000">
                      <a:alpha val="43137"/>
                    </a:srgbClr>
                  </a:outerShdw>
                </a:effectLst>
                <a:latin typeface="+mj-lt"/>
                <a:ea typeface="Tahoma" panose="020B0604030504040204" pitchFamily="34" charset="0"/>
                <a:cs typeface="Tahoma" panose="020B0604030504040204" pitchFamily="34" charset="0"/>
              </a:rPr>
              <a:t>Formation :</a:t>
            </a:r>
          </a:p>
          <a:p>
            <a:pPr algn="ctr" defTabSz="685783">
              <a:lnSpc>
                <a:spcPct val="90000"/>
              </a:lnSpc>
              <a:spcBef>
                <a:spcPct val="0"/>
              </a:spcBef>
              <a:defRPr/>
            </a:pPr>
            <a:r>
              <a:rPr lang="en-US" sz="3600" b="1" dirty="0">
                <a:solidFill>
                  <a:srgbClr val="1B6872"/>
                </a:solidFill>
                <a:effectLst>
                  <a:outerShdw blurRad="38100" dist="38100" dir="2700000" algn="tl">
                    <a:srgbClr val="000000">
                      <a:alpha val="43137"/>
                    </a:srgbClr>
                  </a:outerShdw>
                </a:effectLst>
                <a:latin typeface="+mj-lt"/>
                <a:ea typeface="Tahoma" panose="020B0604030504040204" pitchFamily="34" charset="0"/>
                <a:cs typeface="Tahoma" panose="020B0604030504040204" pitchFamily="34" charset="0"/>
              </a:rPr>
              <a:t>Opinion </a:t>
            </a:r>
            <a:r>
              <a:rPr lang="en-US" sz="3600" b="1" dirty="0" err="1">
                <a:solidFill>
                  <a:srgbClr val="1B6872"/>
                </a:solidFill>
                <a:effectLst>
                  <a:outerShdw blurRad="38100" dist="38100" dir="2700000" algn="tl">
                    <a:srgbClr val="000000">
                      <a:alpha val="43137"/>
                    </a:srgbClr>
                  </a:outerShdw>
                </a:effectLst>
                <a:latin typeface="+mj-lt"/>
                <a:ea typeface="Tahoma" panose="020B0604030504040204" pitchFamily="34" charset="0"/>
                <a:cs typeface="Tahoma" panose="020B0604030504040204" pitchFamily="34" charset="0"/>
              </a:rPr>
              <a:t>publique</a:t>
            </a:r>
            <a:endParaRPr lang="en-US" sz="3600" b="1" dirty="0">
              <a:solidFill>
                <a:srgbClr val="1B6872"/>
              </a:solidFill>
              <a:effectLst>
                <a:outerShdw blurRad="38100" dist="38100" dir="2700000" algn="tl">
                  <a:srgbClr val="000000">
                    <a:alpha val="43137"/>
                  </a:srgbClr>
                </a:outerShdw>
              </a:effectLst>
              <a:latin typeface="+mj-lt"/>
              <a:ea typeface="Tahoma" panose="020B0604030504040204" pitchFamily="34" charset="0"/>
              <a:cs typeface="Tahoma" panose="020B0604030504040204" pitchFamily="34" charset="0"/>
            </a:endParaRPr>
          </a:p>
          <a:p>
            <a:pPr algn="ctr" defTabSz="685783">
              <a:lnSpc>
                <a:spcPct val="90000"/>
              </a:lnSpc>
              <a:spcBef>
                <a:spcPts val="1200"/>
              </a:spcBef>
              <a:defRPr/>
            </a:pPr>
            <a:r>
              <a:rPr lang="en-US" sz="2800" dirty="0">
                <a:solidFill>
                  <a:srgbClr val="1B6872"/>
                </a:solidFill>
                <a:latin typeface="+mj-lt"/>
                <a:ea typeface="Tahoma" panose="020B0604030504040204" pitchFamily="34" charset="0"/>
                <a:cs typeface="Tahoma" panose="020B0604030504040204" pitchFamily="34" charset="0"/>
              </a:rPr>
              <a:t>Orléans, 5 mars 2020</a:t>
            </a:r>
          </a:p>
        </p:txBody>
      </p:sp>
      <p:pic>
        <p:nvPicPr>
          <p:cNvPr id="7" name="Picture 2" descr="http://svt.tice.ac-orleans-tours.fr/php5/site/logo-academie.png">
            <a:extLst>
              <a:ext uri="{FF2B5EF4-FFF2-40B4-BE49-F238E27FC236}">
                <a16:creationId xmlns:a16="http://schemas.microsoft.com/office/drawing/2014/main" id="{55D29D96-6F36-4145-95A5-12B6B4A4C0C2}"/>
              </a:ext>
            </a:extLst>
          </p:cNvPr>
          <p:cNvPicPr>
            <a:picLocks noChangeAspect="1" noChangeArrowheads="1"/>
          </p:cNvPicPr>
          <p:nvPr/>
        </p:nvPicPr>
        <p:blipFill>
          <a:blip r:embed="rId2" cstate="print"/>
          <a:srcRect/>
          <a:stretch>
            <a:fillRect/>
          </a:stretch>
        </p:blipFill>
        <p:spPr bwMode="auto">
          <a:xfrm>
            <a:off x="160633" y="172351"/>
            <a:ext cx="2035025" cy="1507555"/>
          </a:xfrm>
          <a:prstGeom prst="rect">
            <a:avLst/>
          </a:prstGeom>
          <a:noFill/>
        </p:spPr>
      </p:pic>
      <p:sp>
        <p:nvSpPr>
          <p:cNvPr id="8" name="Rectangle 7">
            <a:extLst>
              <a:ext uri="{FF2B5EF4-FFF2-40B4-BE49-F238E27FC236}">
                <a16:creationId xmlns:a16="http://schemas.microsoft.com/office/drawing/2014/main" id="{CFC5A7C7-C58B-4C31-A377-0F3B46E8A109}"/>
              </a:ext>
            </a:extLst>
          </p:cNvPr>
          <p:cNvSpPr/>
          <p:nvPr/>
        </p:nvSpPr>
        <p:spPr>
          <a:xfrm>
            <a:off x="2695457" y="2529876"/>
            <a:ext cx="5948744" cy="701731"/>
          </a:xfrm>
          <a:prstGeom prst="rect">
            <a:avLst/>
          </a:prstGeom>
        </p:spPr>
        <p:txBody>
          <a:bodyPr wrap="none">
            <a:spAutoFit/>
          </a:bodyPr>
          <a:lstStyle/>
          <a:p>
            <a:pPr algn="ctr" defTabSz="685783">
              <a:lnSpc>
                <a:spcPct val="90000"/>
              </a:lnSpc>
              <a:spcBef>
                <a:spcPts val="1200"/>
              </a:spcBef>
              <a:defRPr/>
            </a:pPr>
            <a:r>
              <a:rPr lang="en-US" sz="4400" b="1" i="1" dirty="0">
                <a:solidFill>
                  <a:srgbClr val="1B6872"/>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Transposition </a:t>
            </a:r>
            <a:r>
              <a:rPr lang="en-US" sz="4400" b="1" i="1" dirty="0" err="1">
                <a:solidFill>
                  <a:srgbClr val="1B6872"/>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rPr>
              <a:t>didactique</a:t>
            </a:r>
            <a:endParaRPr lang="en-US" sz="4400" b="1" i="1" dirty="0">
              <a:solidFill>
                <a:srgbClr val="1B6872"/>
              </a:solidFill>
              <a:effectLst>
                <a:outerShdw blurRad="38100" dist="38100" dir="2700000" algn="tl">
                  <a:srgbClr val="000000">
                    <a:alpha val="43137"/>
                  </a:srgbClr>
                </a:outerShdw>
              </a:effectLst>
              <a:ea typeface="Tahoma" panose="020B0604030504040204" pitchFamily="34" charset="0"/>
              <a:cs typeface="Tahoma" panose="020B0604030504040204" pitchFamily="34" charset="0"/>
            </a:endParaRPr>
          </a:p>
        </p:txBody>
      </p:sp>
      <p:sp>
        <p:nvSpPr>
          <p:cNvPr id="9" name="Rectangle 8">
            <a:extLst>
              <a:ext uri="{FF2B5EF4-FFF2-40B4-BE49-F238E27FC236}">
                <a16:creationId xmlns:a16="http://schemas.microsoft.com/office/drawing/2014/main" id="{27FB8F7B-9CC9-41CF-93A9-7A9624DC2B12}"/>
              </a:ext>
            </a:extLst>
          </p:cNvPr>
          <p:cNvSpPr/>
          <p:nvPr/>
        </p:nvSpPr>
        <p:spPr>
          <a:xfrm>
            <a:off x="2695457" y="3664838"/>
            <a:ext cx="5948743" cy="1089529"/>
          </a:xfrm>
          <a:prstGeom prst="rect">
            <a:avLst/>
          </a:prstGeom>
        </p:spPr>
        <p:txBody>
          <a:bodyPr wrap="square">
            <a:spAutoFit/>
          </a:bodyPr>
          <a:lstStyle/>
          <a:p>
            <a:pPr algn="ctr" defTabSz="685783">
              <a:lnSpc>
                <a:spcPct val="90000"/>
              </a:lnSpc>
              <a:spcBef>
                <a:spcPct val="0"/>
              </a:spcBef>
              <a:defRPr/>
            </a:pPr>
            <a:r>
              <a:rPr lang="en-US" sz="3600" b="1" dirty="0">
                <a:solidFill>
                  <a:srgbClr val="1B6872"/>
                </a:solidFill>
                <a:ea typeface="Tahoma" panose="020B0604030504040204" pitchFamily="34" charset="0"/>
                <a:cs typeface="Tahoma" panose="020B0604030504040204" pitchFamily="34" charset="0"/>
              </a:rPr>
              <a:t>Atelier 2 : </a:t>
            </a:r>
          </a:p>
          <a:p>
            <a:pPr algn="ctr" defTabSz="685783">
              <a:lnSpc>
                <a:spcPct val="90000"/>
              </a:lnSpc>
              <a:spcBef>
                <a:spcPct val="0"/>
              </a:spcBef>
              <a:defRPr/>
            </a:pPr>
            <a:r>
              <a:rPr lang="en-US" sz="3600" b="1" dirty="0" err="1">
                <a:solidFill>
                  <a:srgbClr val="1B6872"/>
                </a:solidFill>
                <a:ea typeface="Tahoma" panose="020B0604030504040204" pitchFamily="34" charset="0"/>
                <a:cs typeface="Tahoma" panose="020B0604030504040204" pitchFamily="34" charset="0"/>
              </a:rPr>
              <a:t>Évaluation</a:t>
            </a:r>
            <a:r>
              <a:rPr lang="en-US" sz="3600" b="1" dirty="0">
                <a:solidFill>
                  <a:srgbClr val="1B6872"/>
                </a:solidFill>
                <a:ea typeface="Tahoma" panose="020B0604030504040204" pitchFamily="34" charset="0"/>
                <a:cs typeface="Tahoma" panose="020B0604030504040204" pitchFamily="34" charset="0"/>
              </a:rPr>
              <a:t> E3C</a:t>
            </a:r>
          </a:p>
        </p:txBody>
      </p:sp>
      <p:sp>
        <p:nvSpPr>
          <p:cNvPr id="2" name="ZoneTexte 1"/>
          <p:cNvSpPr txBox="1"/>
          <p:nvPr/>
        </p:nvSpPr>
        <p:spPr>
          <a:xfrm>
            <a:off x="4773706" y="5426839"/>
            <a:ext cx="4370294" cy="1315745"/>
          </a:xfrm>
          <a:prstGeom prst="rect">
            <a:avLst/>
          </a:prstGeom>
          <a:noFill/>
        </p:spPr>
        <p:txBody>
          <a:bodyPr wrap="square" rtlCol="0">
            <a:spAutoFit/>
          </a:bodyPr>
          <a:lstStyle/>
          <a:p>
            <a:pPr>
              <a:spcBef>
                <a:spcPts val="600"/>
              </a:spcBef>
            </a:pPr>
            <a:r>
              <a:rPr lang="fr-FR" b="1" dirty="0"/>
              <a:t>Formateurs :</a:t>
            </a:r>
          </a:p>
          <a:p>
            <a:pPr marL="285750" indent="-285750">
              <a:spcBef>
                <a:spcPts val="300"/>
              </a:spcBef>
              <a:buFont typeface="Arial" panose="020B0604020202020204" pitchFamily="34" charset="0"/>
              <a:buChar char="•"/>
            </a:pPr>
            <a:r>
              <a:rPr lang="fr-FR" dirty="0"/>
              <a:t>LEGENDRE Johanne</a:t>
            </a:r>
          </a:p>
          <a:p>
            <a:pPr marL="285750" indent="-285750">
              <a:spcBef>
                <a:spcPts val="300"/>
              </a:spcBef>
              <a:buFont typeface="Arial" panose="020B0604020202020204" pitchFamily="34" charset="0"/>
              <a:buChar char="•"/>
            </a:pPr>
            <a:r>
              <a:rPr lang="fr-FR" dirty="0"/>
              <a:t>TOURON Benoit</a:t>
            </a:r>
          </a:p>
          <a:p>
            <a:pPr marL="285750" indent="-285750">
              <a:spcBef>
                <a:spcPts val="300"/>
              </a:spcBef>
              <a:buFont typeface="Arial" panose="020B0604020202020204" pitchFamily="34" charset="0"/>
              <a:buChar char="•"/>
            </a:pPr>
            <a:r>
              <a:rPr lang="fr-FR" dirty="0"/>
              <a:t>ERAGRAGUI Kader</a:t>
            </a:r>
          </a:p>
        </p:txBody>
      </p:sp>
    </p:spTree>
    <p:extLst>
      <p:ext uri="{BB962C8B-B14F-4D97-AF65-F5344CB8AC3E}">
        <p14:creationId xmlns:p14="http://schemas.microsoft.com/office/powerpoint/2010/main" val="35767047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579FC30-A16E-4BB1-9AEA-0B9167BEB72F}"/>
              </a:ext>
            </a:extLst>
          </p:cNvPr>
          <p:cNvSpPr/>
          <p:nvPr/>
        </p:nvSpPr>
        <p:spPr>
          <a:xfrm>
            <a:off x="94129" y="837809"/>
            <a:ext cx="8882750" cy="2369880"/>
          </a:xfrm>
          <a:prstGeom prst="rect">
            <a:avLst/>
          </a:prstGeom>
          <a:ln>
            <a:solidFill>
              <a:schemeClr val="bg1">
                <a:lumMod val="50000"/>
              </a:schemeClr>
            </a:solidFill>
            <a:prstDash val="sysDash"/>
          </a:ln>
        </p:spPr>
        <p:txBody>
          <a:bodyPr wrap="square">
            <a:spAutoFit/>
          </a:bodyPr>
          <a:lstStyle/>
          <a:p>
            <a:pPr marL="179388" indent="-179388" algn="just">
              <a:spcBef>
                <a:spcPts val="1200"/>
              </a:spcBef>
              <a:buFont typeface="Arial" panose="020B0604020202020204" pitchFamily="34" charset="0"/>
              <a:buChar char="•"/>
            </a:pPr>
            <a:r>
              <a:rPr lang="fr-FR" sz="1600" b="1" dirty="0">
                <a:latin typeface="Arial" panose="020B0604020202020204" pitchFamily="34" charset="0"/>
                <a:cs typeface="Arial" panose="020B0604020202020204" pitchFamily="34" charset="0"/>
              </a:rPr>
              <a:t>Comprendre</a:t>
            </a:r>
            <a:r>
              <a:rPr lang="fr-FR" sz="1600" dirty="0">
                <a:latin typeface="Arial" panose="020B0604020202020204" pitchFamily="34" charset="0"/>
                <a:cs typeface="Arial" panose="020B0604020202020204" pitchFamily="34" charset="0"/>
              </a:rPr>
              <a:t> que l’émergence de l’opinion publique est indissociable de l’avènement de la démocratie : d’abord monopole des catégories « éclairées », l’opinion publique est désormais entendue comme celle du plus grand nombre.</a:t>
            </a:r>
          </a:p>
          <a:p>
            <a:pPr marL="179388" indent="-179388" algn="just">
              <a:spcBef>
                <a:spcPts val="1200"/>
              </a:spcBef>
              <a:buFont typeface="Arial" panose="020B0604020202020204" pitchFamily="34" charset="0"/>
              <a:buChar char="•"/>
            </a:pPr>
            <a:r>
              <a:rPr lang="fr-FR" sz="1600" b="1" dirty="0">
                <a:latin typeface="Arial" panose="020B0604020202020204" pitchFamily="34" charset="0"/>
                <a:cs typeface="Arial" panose="020B0604020202020204" pitchFamily="34" charset="0"/>
              </a:rPr>
              <a:t> Comprendre </a:t>
            </a:r>
            <a:r>
              <a:rPr lang="fr-FR" sz="1600" u="sng" dirty="0">
                <a:latin typeface="Arial" panose="020B0604020202020204" pitchFamily="34" charset="0"/>
                <a:cs typeface="Arial" panose="020B0604020202020204" pitchFamily="34" charset="0"/>
              </a:rPr>
              <a:t>les principes et les techniques des sondages</a:t>
            </a:r>
            <a:r>
              <a:rPr lang="fr-FR" sz="1600" dirty="0">
                <a:latin typeface="Arial" panose="020B0604020202020204" pitchFamily="34" charset="0"/>
                <a:cs typeface="Arial" panose="020B0604020202020204" pitchFamily="34" charset="0"/>
              </a:rPr>
              <a:t>, et </a:t>
            </a:r>
            <a:r>
              <a:rPr lang="fr-FR" sz="1600" u="sng" dirty="0">
                <a:latin typeface="Arial" panose="020B0604020202020204" pitchFamily="34" charset="0"/>
                <a:cs typeface="Arial" panose="020B0604020202020204" pitchFamily="34" charset="0"/>
              </a:rPr>
              <a:t>les débats relatifs à leur interprétation de l’opinion publique. </a:t>
            </a:r>
          </a:p>
          <a:p>
            <a:pPr marL="179388" indent="-179388" algn="just">
              <a:spcBef>
                <a:spcPts val="1200"/>
              </a:spcBef>
              <a:buFont typeface="Arial" panose="020B0604020202020204" pitchFamily="34" charset="0"/>
              <a:buChar char="•"/>
            </a:pPr>
            <a:r>
              <a:rPr lang="fr-FR" sz="1600" dirty="0">
                <a:latin typeface="Arial" panose="020B0604020202020204" pitchFamily="34" charset="0"/>
                <a:cs typeface="Arial" panose="020B0604020202020204" pitchFamily="34" charset="0"/>
              </a:rPr>
              <a:t> </a:t>
            </a:r>
            <a:r>
              <a:rPr lang="fr-FR" sz="1600" b="1" dirty="0">
                <a:latin typeface="Arial" panose="020B0604020202020204" pitchFamily="34" charset="0"/>
                <a:cs typeface="Arial" panose="020B0604020202020204" pitchFamily="34" charset="0"/>
              </a:rPr>
              <a:t>Comprendre </a:t>
            </a:r>
            <a:r>
              <a:rPr lang="fr-FR" sz="1600" dirty="0">
                <a:latin typeface="Arial" panose="020B0604020202020204" pitchFamily="34" charset="0"/>
                <a:cs typeface="Arial" panose="020B0604020202020204" pitchFamily="34" charset="0"/>
              </a:rPr>
              <a:t>comment le recours fréquent aux sondages d’opinion contribue à forger l’opinion publique et modifie l’exercice de la démocratie (démocratie d’opinion) et de la vie politique (contrôle des gouvernants, participation électorale, communication politique). </a:t>
            </a:r>
            <a:endParaRPr lang="en-US" sz="1600" dirty="0">
              <a:latin typeface="Arial" panose="020B0604020202020204" pitchFamily="34" charset="0"/>
              <a:cs typeface="Arial" panose="020B0604020202020204" pitchFamily="34" charset="0"/>
            </a:endParaRPr>
          </a:p>
        </p:txBody>
      </p:sp>
      <p:sp>
        <p:nvSpPr>
          <p:cNvPr id="5" name="ZoneTexte 4"/>
          <p:cNvSpPr txBox="1"/>
          <p:nvPr/>
        </p:nvSpPr>
        <p:spPr>
          <a:xfrm>
            <a:off x="94129" y="242047"/>
            <a:ext cx="3469341" cy="369332"/>
          </a:xfrm>
          <a:prstGeom prst="rect">
            <a:avLst/>
          </a:prstGeom>
          <a:solidFill>
            <a:schemeClr val="accent5">
              <a:lumMod val="20000"/>
              <a:lumOff val="80000"/>
            </a:schemeClr>
          </a:solidFill>
          <a:ln>
            <a:solidFill>
              <a:schemeClr val="bg1">
                <a:lumMod val="50000"/>
              </a:schemeClr>
            </a:solidFill>
            <a:prstDash val="sysDash"/>
          </a:ln>
        </p:spPr>
        <p:txBody>
          <a:bodyPr wrap="square" rtlCol="0">
            <a:spAutoFit/>
          </a:bodyPr>
          <a:lstStyle/>
          <a:p>
            <a:pPr algn="ctr"/>
            <a:r>
              <a:rPr lang="fr-FR" b="1" dirty="0"/>
              <a:t>Les objectifs d’apprentissage</a:t>
            </a:r>
          </a:p>
        </p:txBody>
      </p:sp>
    </p:spTree>
    <p:extLst>
      <p:ext uri="{BB962C8B-B14F-4D97-AF65-F5344CB8AC3E}">
        <p14:creationId xmlns:p14="http://schemas.microsoft.com/office/powerpoint/2010/main" val="269223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5768ED85-50DB-4F01-B979-5E2956833FBD}"/>
              </a:ext>
            </a:extLst>
          </p:cNvPr>
          <p:cNvGraphicFramePr>
            <a:graphicFrameLocks noGrp="1"/>
          </p:cNvGraphicFramePr>
          <p:nvPr>
            <p:extLst>
              <p:ext uri="{D42A27DB-BD31-4B8C-83A1-F6EECF244321}">
                <p14:modId xmlns:p14="http://schemas.microsoft.com/office/powerpoint/2010/main" val="1328606010"/>
              </p:ext>
            </p:extLst>
          </p:nvPr>
        </p:nvGraphicFramePr>
        <p:xfrm>
          <a:off x="128154" y="705192"/>
          <a:ext cx="8887691" cy="6171073"/>
        </p:xfrm>
        <a:graphic>
          <a:graphicData uri="http://schemas.openxmlformats.org/drawingml/2006/table">
            <a:tbl>
              <a:tblPr firstRow="1" firstCol="1" bandRow="1">
                <a:tableStyleId>{5940675A-B579-460E-94D1-54222C63F5DA}</a:tableStyleId>
              </a:tblPr>
              <a:tblGrid>
                <a:gridCol w="7900169">
                  <a:extLst>
                    <a:ext uri="{9D8B030D-6E8A-4147-A177-3AD203B41FA5}">
                      <a16:colId xmlns:a16="http://schemas.microsoft.com/office/drawing/2014/main" val="3095430807"/>
                    </a:ext>
                  </a:extLst>
                </a:gridCol>
                <a:gridCol w="987522">
                  <a:extLst>
                    <a:ext uri="{9D8B030D-6E8A-4147-A177-3AD203B41FA5}">
                      <a16:colId xmlns:a16="http://schemas.microsoft.com/office/drawing/2014/main" val="3287867080"/>
                    </a:ext>
                  </a:extLst>
                </a:gridCol>
              </a:tblGrid>
              <a:tr h="245328">
                <a:tc>
                  <a:txBody>
                    <a:bodyPr/>
                    <a:lstStyle/>
                    <a:p>
                      <a:pPr algn="ctr">
                        <a:lnSpc>
                          <a:spcPct val="115000"/>
                        </a:lnSpc>
                        <a:spcAft>
                          <a:spcPts val="1000"/>
                        </a:spcAft>
                      </a:pPr>
                      <a:r>
                        <a:rPr lang="fr-FR" sz="1600" b="1" dirty="0">
                          <a:effectLst/>
                          <a:latin typeface="Arial" panose="020B0604020202020204" pitchFamily="34" charset="0"/>
                          <a:cs typeface="Arial" panose="020B0604020202020204" pitchFamily="34" charset="0"/>
                        </a:rPr>
                        <a:t>Corrigé </a:t>
                      </a:r>
                      <a:endParaRPr lang="fr-FR" sz="1600" b="1"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1000"/>
                        </a:spcAft>
                      </a:pPr>
                      <a:r>
                        <a:rPr lang="fr-FR" sz="1600" b="1" dirty="0">
                          <a:effectLst/>
                          <a:latin typeface="Arial" panose="020B0604020202020204" pitchFamily="34" charset="0"/>
                          <a:cs typeface="Arial" panose="020B0604020202020204" pitchFamily="34" charset="0"/>
                        </a:rPr>
                        <a:t>Barème</a:t>
                      </a:r>
                      <a:endParaRPr lang="fr-FR" sz="1600" b="1"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985396472"/>
                  </a:ext>
                </a:extLst>
              </a:tr>
              <a:tr h="1774866">
                <a:tc>
                  <a:txBody>
                    <a:bodyPr/>
                    <a:lstStyle/>
                    <a:p>
                      <a:pPr marL="342900" indent="-342900">
                        <a:lnSpc>
                          <a:spcPts val="3000"/>
                        </a:lnSpc>
                        <a:spcBef>
                          <a:spcPts val="600"/>
                        </a:spcBef>
                        <a:buAutoNum type="arabicPeriod"/>
                      </a:pPr>
                      <a:r>
                        <a:rPr lang="fr-FR" sz="1600" dirty="0">
                          <a:latin typeface="Arial" panose="020B0604020202020204" pitchFamily="34" charset="0"/>
                          <a:cs typeface="Arial" panose="020B0604020202020204" pitchFamily="34" charset="0"/>
                        </a:rPr>
                        <a:t>………………………………………………………………………………………………</a:t>
                      </a:r>
                    </a:p>
                    <a:p>
                      <a:pPr marL="0" indent="0">
                        <a:lnSpc>
                          <a:spcPts val="3000"/>
                        </a:lnSpc>
                        <a:spcBef>
                          <a:spcPts val="0"/>
                        </a:spcBef>
                        <a:buNone/>
                      </a:pPr>
                      <a:r>
                        <a:rPr lang="fr-FR" sz="1600" dirty="0">
                          <a:latin typeface="Arial" panose="020B0604020202020204" pitchFamily="34" charset="0"/>
                          <a:cs typeface="Arial" panose="020B0604020202020204" pitchFamily="34" charset="0"/>
                        </a:rPr>
                        <a:t>…………………………………………………………………………………………………... …………………………………………………………………………………………………..</a:t>
                      </a:r>
                    </a:p>
                    <a:p>
                      <a:pPr marL="0" indent="0">
                        <a:lnSpc>
                          <a:spcPts val="3000"/>
                        </a:lnSpc>
                        <a:spcBef>
                          <a:spcPts val="0"/>
                        </a:spcBef>
                        <a:buNone/>
                      </a:pPr>
                      <a:r>
                        <a:rPr lang="fr-FR" sz="1600" dirty="0">
                          <a:latin typeface="Arial" panose="020B0604020202020204" pitchFamily="34" charset="0"/>
                          <a:cs typeface="Arial" panose="020B0604020202020204" pitchFamily="34" charset="0"/>
                        </a:rPr>
                        <a:t>…………………………………………………………………………………………………... …………………………………………………………………………………………………...</a:t>
                      </a: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15000"/>
                        </a:lnSpc>
                        <a:spcAft>
                          <a:spcPts val="1000"/>
                        </a:spcAft>
                      </a:pP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35501746"/>
                  </a:ext>
                </a:extLst>
              </a:tr>
              <a:tr h="1774866">
                <a:tc>
                  <a:txBody>
                    <a:bodyPr/>
                    <a:lstStyle/>
                    <a:p>
                      <a:pPr marL="0" indent="0">
                        <a:lnSpc>
                          <a:spcPts val="3000"/>
                        </a:lnSpc>
                        <a:spcBef>
                          <a:spcPts val="600"/>
                        </a:spcBef>
                        <a:buNone/>
                      </a:pPr>
                      <a:r>
                        <a:rPr lang="fr-FR" sz="1600" dirty="0">
                          <a:latin typeface="Arial" panose="020B0604020202020204" pitchFamily="34" charset="0"/>
                          <a:cs typeface="Arial" panose="020B0604020202020204" pitchFamily="34" charset="0"/>
                        </a:rPr>
                        <a:t>2. ………………………………………………………………………………………………</a:t>
                      </a:r>
                    </a:p>
                    <a:p>
                      <a:pPr marL="0" indent="0">
                        <a:lnSpc>
                          <a:spcPts val="3000"/>
                        </a:lnSpc>
                        <a:spcBef>
                          <a:spcPts val="0"/>
                        </a:spcBef>
                        <a:buNone/>
                      </a:pPr>
                      <a:r>
                        <a:rPr lang="fr-FR" sz="1600" dirty="0">
                          <a:latin typeface="Arial" panose="020B0604020202020204" pitchFamily="34" charset="0"/>
                          <a:cs typeface="Arial" panose="020B0604020202020204" pitchFamily="34" charset="0"/>
                        </a:rPr>
                        <a:t>…………………………………………………………………………………………………... …………………………………………………………………………………………………..</a:t>
                      </a:r>
                    </a:p>
                    <a:p>
                      <a:pPr marL="0" indent="0">
                        <a:lnSpc>
                          <a:spcPts val="3000"/>
                        </a:lnSpc>
                        <a:spcBef>
                          <a:spcPts val="0"/>
                        </a:spcBef>
                        <a:buNone/>
                      </a:pPr>
                      <a:r>
                        <a:rPr lang="fr-FR" sz="1600" dirty="0">
                          <a:latin typeface="Arial" panose="020B0604020202020204" pitchFamily="34" charset="0"/>
                          <a:cs typeface="Arial" panose="020B0604020202020204" pitchFamily="34" charset="0"/>
                        </a:rPr>
                        <a:t>…………………………………………………………………………………………………... …………………………………………………………………………………………………...</a:t>
                      </a:r>
                      <a:r>
                        <a:rPr lang="fr-FR" sz="1600" dirty="0">
                          <a:effectLst/>
                          <a:latin typeface="Arial" panose="020B0604020202020204" pitchFamily="34" charset="0"/>
                          <a:cs typeface="Arial" panose="020B0604020202020204" pitchFamily="34" charset="0"/>
                        </a:rPr>
                        <a:t> </a:t>
                      </a: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15000"/>
                        </a:lnSpc>
                        <a:spcAft>
                          <a:spcPts val="1000"/>
                        </a:spcAft>
                      </a:pPr>
                      <a:r>
                        <a:rPr lang="fr-FR" sz="1600">
                          <a:effectLst/>
                          <a:latin typeface="Arial" panose="020B0604020202020204" pitchFamily="34" charset="0"/>
                          <a:cs typeface="Arial" panose="020B0604020202020204" pitchFamily="34" charset="0"/>
                        </a:rPr>
                        <a:t> </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138489939"/>
                  </a:ext>
                </a:extLst>
              </a:tr>
              <a:tr h="2080657">
                <a:tc>
                  <a:txBody>
                    <a:bodyPr/>
                    <a:lstStyle/>
                    <a:p>
                      <a:pPr marL="0" indent="0">
                        <a:lnSpc>
                          <a:spcPts val="3000"/>
                        </a:lnSpc>
                        <a:spcBef>
                          <a:spcPts val="600"/>
                        </a:spcBef>
                        <a:buNone/>
                      </a:pPr>
                      <a:r>
                        <a:rPr lang="fr-FR" sz="1600" dirty="0">
                          <a:latin typeface="Arial" panose="020B0604020202020204" pitchFamily="34" charset="0"/>
                          <a:cs typeface="Arial" panose="020B0604020202020204" pitchFamily="34" charset="0"/>
                        </a:rPr>
                        <a:t>3. …………………………………………………………………………………………………</a:t>
                      </a:r>
                    </a:p>
                    <a:p>
                      <a:pPr marL="0" indent="0">
                        <a:lnSpc>
                          <a:spcPts val="3000"/>
                        </a:lnSpc>
                        <a:spcBef>
                          <a:spcPts val="0"/>
                        </a:spcBef>
                        <a:buNone/>
                      </a:pPr>
                      <a:r>
                        <a:rPr lang="fr-FR" sz="1600" dirty="0">
                          <a:latin typeface="Arial" panose="020B0604020202020204" pitchFamily="34" charset="0"/>
                          <a:cs typeface="Arial" panose="020B0604020202020204" pitchFamily="34" charset="0"/>
                        </a:rPr>
                        <a:t>…………………………………………………………………………………………………... …………………………………………………………………………………………………..</a:t>
                      </a:r>
                    </a:p>
                    <a:p>
                      <a:pPr marL="0" indent="0">
                        <a:lnSpc>
                          <a:spcPts val="3000"/>
                        </a:lnSpc>
                        <a:spcBef>
                          <a:spcPts val="0"/>
                        </a:spcBef>
                        <a:buNone/>
                      </a:pPr>
                      <a:r>
                        <a:rPr lang="fr-FR" sz="1600" dirty="0">
                          <a:latin typeface="Arial" panose="020B0604020202020204" pitchFamily="34" charset="0"/>
                          <a:cs typeface="Arial" panose="020B0604020202020204" pitchFamily="34" charset="0"/>
                        </a:rPr>
                        <a:t>…………………………………………………………………………………………………... …………………………………………………………………………………………………... </a:t>
                      </a: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15000"/>
                        </a:lnSpc>
                        <a:spcAft>
                          <a:spcPts val="1000"/>
                        </a:spcAft>
                      </a:pP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262626227"/>
                  </a:ext>
                </a:extLst>
              </a:tr>
            </a:tbl>
          </a:graphicData>
        </a:graphic>
      </p:graphicFrame>
      <p:sp>
        <p:nvSpPr>
          <p:cNvPr id="3" name="ZoneTexte 2">
            <a:extLst>
              <a:ext uri="{FF2B5EF4-FFF2-40B4-BE49-F238E27FC236}">
                <a16:creationId xmlns:a16="http://schemas.microsoft.com/office/drawing/2014/main" id="{791F9FAE-0A35-46B8-B187-BE1726EB4246}"/>
              </a:ext>
            </a:extLst>
          </p:cNvPr>
          <p:cNvSpPr txBox="1"/>
          <p:nvPr/>
        </p:nvSpPr>
        <p:spPr>
          <a:xfrm>
            <a:off x="128154" y="113683"/>
            <a:ext cx="8887691" cy="400110"/>
          </a:xfrm>
          <a:prstGeom prst="rect">
            <a:avLst/>
          </a:prstGeom>
          <a:solidFill>
            <a:schemeClr val="accent5">
              <a:lumMod val="20000"/>
              <a:lumOff val="80000"/>
            </a:schemeClr>
          </a:solidFill>
          <a:ln>
            <a:solidFill>
              <a:schemeClr val="bg1">
                <a:lumMod val="50000"/>
              </a:schemeClr>
            </a:solidFill>
            <a:prstDash val="sysDash"/>
          </a:ln>
        </p:spPr>
        <p:txBody>
          <a:bodyPr wrap="square" rtlCol="0">
            <a:spAutoFit/>
          </a:bodyPr>
          <a:lstStyle/>
          <a:p>
            <a:pPr algn="ctr"/>
            <a:r>
              <a:rPr lang="fr-FR" sz="2000" b="1" dirty="0"/>
              <a:t>La grille de correction de la première partie</a:t>
            </a:r>
          </a:p>
        </p:txBody>
      </p:sp>
    </p:spTree>
    <p:extLst>
      <p:ext uri="{BB962C8B-B14F-4D97-AF65-F5344CB8AC3E}">
        <p14:creationId xmlns:p14="http://schemas.microsoft.com/office/powerpoint/2010/main" val="25700551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19411A-79A9-488E-96C3-B1226B4A1796}"/>
              </a:ext>
            </a:extLst>
          </p:cNvPr>
          <p:cNvSpPr/>
          <p:nvPr/>
        </p:nvSpPr>
        <p:spPr>
          <a:xfrm>
            <a:off x="55418" y="1377219"/>
            <a:ext cx="8783782" cy="1070037"/>
          </a:xfrm>
          <a:prstGeom prst="rect">
            <a:avLst/>
          </a:prstGeom>
        </p:spPr>
        <p:txBody>
          <a:bodyPr wrap="square">
            <a:spAutoFit/>
          </a:bodyPr>
          <a:lstStyle/>
          <a:p>
            <a:pPr>
              <a:lnSpc>
                <a:spcPct val="115000"/>
              </a:lnSpc>
              <a:spcAft>
                <a:spcPts val="1000"/>
              </a:spcAft>
            </a:pPr>
            <a:r>
              <a:rPr lang="fr-FR" sz="1600" b="1" dirty="0">
                <a:latin typeface="Arial" panose="020B0604020202020204" pitchFamily="34" charset="0"/>
                <a:ea typeface="Calibri" panose="020F0502020204030204" pitchFamily="34" charset="0"/>
                <a:cs typeface="Arial" panose="020B0604020202020204" pitchFamily="34" charset="0"/>
              </a:rPr>
              <a:t>Seconde partie : Raisonnement appuyé sur un dossier documentaire </a:t>
            </a:r>
            <a:r>
              <a:rPr lang="fr-FR" sz="1600" b="1" i="1" dirty="0">
                <a:latin typeface="Arial" panose="020B0604020202020204" pitchFamily="34" charset="0"/>
                <a:ea typeface="Calibri" panose="020F0502020204030204" pitchFamily="34" charset="0"/>
                <a:cs typeface="Arial" panose="020B0604020202020204" pitchFamily="34" charset="0"/>
              </a:rPr>
              <a:t>(10 points)</a:t>
            </a:r>
            <a:endParaRPr lang="fr-FR" sz="1600" i="1"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0"/>
              </a:spcAft>
            </a:pPr>
            <a:r>
              <a:rPr lang="fr-FR" sz="1600" b="1" dirty="0">
                <a:latin typeface="Arial" panose="020B0604020202020204" pitchFamily="34" charset="0"/>
                <a:ea typeface="Calibri" panose="020F0502020204030204" pitchFamily="34" charset="0"/>
                <a:cs typeface="Arial" panose="020B0604020202020204" pitchFamily="34" charset="0"/>
              </a:rPr>
              <a:t>Sujet : </a:t>
            </a:r>
            <a:r>
              <a:rPr lang="fr-FR" sz="1600" dirty="0">
                <a:solidFill>
                  <a:srgbClr val="000000"/>
                </a:solidFill>
                <a:latin typeface="Arial" panose="020B0604020202020204" pitchFamily="34" charset="0"/>
                <a:ea typeface="Calibri" panose="020F0502020204030204" pitchFamily="34" charset="0"/>
                <a:cs typeface="Arial" panose="020B0604020202020204" pitchFamily="34" charset="0"/>
              </a:rPr>
              <a:t>À l’aide du dossier documentaire et de vos connaissances, vous montrerez que le recours fréquent aux sondages d’opinion modifie l’exercice de la vie politique.</a:t>
            </a:r>
            <a:endParaRPr lang="fr-FR" sz="1600" dirty="0">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025EF68F-E9BF-4BD4-A555-93418B927D80}"/>
              </a:ext>
            </a:extLst>
          </p:cNvPr>
          <p:cNvSpPr/>
          <p:nvPr/>
        </p:nvSpPr>
        <p:spPr>
          <a:xfrm>
            <a:off x="55418" y="2684054"/>
            <a:ext cx="8922328" cy="4160626"/>
          </a:xfrm>
          <a:prstGeom prst="rect">
            <a:avLst/>
          </a:prstGeom>
          <a:ln>
            <a:solidFill>
              <a:schemeClr val="bg1">
                <a:lumMod val="50000"/>
              </a:schemeClr>
            </a:solidFill>
            <a:prstDash val="sysDash"/>
          </a:ln>
        </p:spPr>
        <p:txBody>
          <a:bodyPr wrap="square">
            <a:spAutoFit/>
          </a:bodyPr>
          <a:lstStyle/>
          <a:p>
            <a:pPr>
              <a:lnSpc>
                <a:spcPct val="115000"/>
              </a:lnSpc>
              <a:spcAft>
                <a:spcPts val="1000"/>
              </a:spcAft>
            </a:pPr>
            <a:r>
              <a:rPr lang="fr-FR" sz="1600" b="1" u="sng" dirty="0">
                <a:latin typeface="Arial" panose="020B0604020202020204" pitchFamily="34" charset="0"/>
                <a:ea typeface="Calibri" panose="020F0502020204030204" pitchFamily="34" charset="0"/>
                <a:cs typeface="Arial" panose="020B0604020202020204" pitchFamily="34" charset="0"/>
              </a:rPr>
              <a:t>Document 1</a:t>
            </a:r>
            <a:r>
              <a:rPr lang="fr-FR" sz="1600" u="sng" dirty="0">
                <a:latin typeface="Arial" panose="020B0604020202020204" pitchFamily="34" charset="0"/>
                <a:ea typeface="Calibri" panose="020F0502020204030204" pitchFamily="34" charset="0"/>
                <a:cs typeface="Arial" panose="020B0604020202020204" pitchFamily="34" charset="0"/>
              </a:rPr>
              <a:t> : </a:t>
            </a:r>
            <a:endParaRPr lang="fr-FR" sz="16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fr-FR" sz="1600" dirty="0">
                <a:latin typeface="Arial" panose="020B0604020202020204" pitchFamily="34" charset="0"/>
                <a:ea typeface="Calibri" panose="020F0502020204030204" pitchFamily="34" charset="0"/>
                <a:cs typeface="Arial" panose="020B0604020202020204" pitchFamily="34" charset="0"/>
              </a:rPr>
              <a:t>La campagne pour la première élection présidentielle au suffrage universel fut marquée, en effet, par l’entrée en scène des publicitaires. Avec un apparent succès, ils furent chargés de concevoir des campagnes électorales et de « vendre » certains candidats. Et dans la mesure où ces nouveaux spécialistes en « communication politique » s’appuyaient essentiellement, comme leurs homologues américains dont ils importaient les méthodes en France, sur les techniques de marketing économique, c'est-à-dire sur des enquêtes par sondages (pour tester l’image des candidats et les thèmes de campagne auprès des diverses catégories d’électeurs), on comprend que cette technologie ait été fortement dénoncée par la fraction la plus traditionnelle de la classe politique. D’autant plus que ces enquêtes ne semblaient pas sans efficacité. Si l’on dénonçait le risque de vendre des candidats « comme des savonnettes », c’était parce que ces techniques semblaient marcher.</a:t>
            </a:r>
          </a:p>
          <a:p>
            <a:pPr algn="r">
              <a:lnSpc>
                <a:spcPct val="115000"/>
              </a:lnSpc>
              <a:spcAft>
                <a:spcPts val="0"/>
              </a:spcAft>
            </a:pPr>
            <a:r>
              <a:rPr lang="fr-FR" sz="1600" dirty="0">
                <a:latin typeface="Arial" panose="020B0604020202020204" pitchFamily="34" charset="0"/>
                <a:ea typeface="Calibri" panose="020F0502020204030204" pitchFamily="34" charset="0"/>
                <a:cs typeface="Arial" panose="020B0604020202020204" pitchFamily="34" charset="0"/>
              </a:rPr>
              <a:t>Champagne Patrick, « Le sondage et la décision politique », </a:t>
            </a:r>
            <a:r>
              <a:rPr lang="fr-FR" sz="1600" i="1" dirty="0">
                <a:latin typeface="Arial" panose="020B0604020202020204" pitchFamily="34" charset="0"/>
                <a:ea typeface="Calibri" panose="020F0502020204030204" pitchFamily="34" charset="0"/>
                <a:cs typeface="Arial" panose="020B0604020202020204" pitchFamily="34" charset="0"/>
              </a:rPr>
              <a:t>Revue Projet</a:t>
            </a:r>
            <a:r>
              <a:rPr lang="fr-FR" sz="1600" dirty="0">
                <a:latin typeface="Arial" panose="020B0604020202020204" pitchFamily="34" charset="0"/>
                <a:ea typeface="Calibri" panose="020F0502020204030204" pitchFamily="34" charset="0"/>
                <a:cs typeface="Arial" panose="020B0604020202020204" pitchFamily="34" charset="0"/>
              </a:rPr>
              <a:t>, 2001/4 (n° 268), p. 65-73</a:t>
            </a:r>
            <a:endParaRPr lang="fr-FR" sz="1600"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32BE8ED5-F6EE-4F38-8662-E20DA3736A3D}"/>
              </a:ext>
            </a:extLst>
          </p:cNvPr>
          <p:cNvSpPr/>
          <p:nvPr/>
        </p:nvSpPr>
        <p:spPr>
          <a:xfrm>
            <a:off x="96982" y="192789"/>
            <a:ext cx="8866908" cy="923523"/>
          </a:xfrm>
          <a:prstGeom prst="rect">
            <a:avLst/>
          </a:prstGeom>
          <a:ln>
            <a:solidFill>
              <a:schemeClr val="bg1">
                <a:lumMod val="50000"/>
              </a:schemeClr>
            </a:solidFill>
            <a:prstDash val="sysDash"/>
          </a:ln>
        </p:spPr>
        <p:txBody>
          <a:bodyPr wrap="square">
            <a:spAutoFit/>
          </a:bodyPr>
          <a:lstStyle/>
          <a:p>
            <a:pPr algn="just">
              <a:lnSpc>
                <a:spcPct val="115000"/>
              </a:lnSpc>
              <a:spcAft>
                <a:spcPts val="600"/>
              </a:spcAft>
            </a:pPr>
            <a:r>
              <a:rPr lang="fr-FR" sz="1600" i="1" dirty="0">
                <a:latin typeface="Arial" panose="020B0604020202020204" pitchFamily="34" charset="0"/>
                <a:ea typeface="Calibri" panose="020F0502020204030204" pitchFamily="34" charset="0"/>
                <a:cs typeface="Times New Roman" panose="02020603050405020304" pitchFamily="18" charset="0"/>
              </a:rPr>
              <a:t>- </a:t>
            </a:r>
            <a:r>
              <a:rPr lang="fr-FR" sz="1600" b="1" i="1" dirty="0">
                <a:latin typeface="Arial" panose="020B0604020202020204" pitchFamily="34" charset="0"/>
                <a:ea typeface="Calibri" panose="020F0502020204030204" pitchFamily="34" charset="0"/>
                <a:cs typeface="Times New Roman" panose="02020603050405020304" pitchFamily="18" charset="0"/>
              </a:rPr>
              <a:t>Seconde partie </a:t>
            </a:r>
            <a:r>
              <a:rPr lang="fr-FR" sz="1600" i="1" dirty="0">
                <a:latin typeface="Arial" panose="020B0604020202020204" pitchFamily="34" charset="0"/>
                <a:ea typeface="Calibri" panose="020F0502020204030204" pitchFamily="34" charset="0"/>
                <a:cs typeface="Times New Roman" panose="02020603050405020304" pitchFamily="18" charset="0"/>
              </a:rPr>
              <a:t>(Raisonnement appuyé sur un dossier documentaire), il est demandé au candidat de traiter le sujet en développant un </a:t>
            </a:r>
            <a:r>
              <a:rPr lang="fr-FR" sz="1600" b="1" i="1" u="sng" dirty="0">
                <a:latin typeface="Arial" panose="020B0604020202020204" pitchFamily="34" charset="0"/>
                <a:ea typeface="Calibri" panose="020F0502020204030204" pitchFamily="34" charset="0"/>
                <a:cs typeface="Times New Roman" panose="02020603050405020304" pitchFamily="18" charset="0"/>
              </a:rPr>
              <a:t>raisonnement </a:t>
            </a:r>
            <a:r>
              <a:rPr lang="fr-FR" sz="1600" i="1" dirty="0">
                <a:latin typeface="Arial" panose="020B0604020202020204" pitchFamily="34" charset="0"/>
                <a:ea typeface="Calibri" panose="020F0502020204030204" pitchFamily="34" charset="0"/>
                <a:cs typeface="Times New Roman" panose="02020603050405020304" pitchFamily="18" charset="0"/>
              </a:rPr>
              <a:t>de l’ordre </a:t>
            </a:r>
            <a:r>
              <a:rPr lang="fr-FR" sz="1600" b="1" i="1" u="sng" dirty="0">
                <a:latin typeface="Arial" panose="020B0604020202020204" pitchFamily="34" charset="0"/>
                <a:ea typeface="Calibri" panose="020F0502020204030204" pitchFamily="34" charset="0"/>
                <a:cs typeface="Times New Roman" panose="02020603050405020304" pitchFamily="18" charset="0"/>
              </a:rPr>
              <a:t>d’une page</a:t>
            </a:r>
            <a:r>
              <a:rPr lang="fr-FR" sz="1600" i="1" dirty="0">
                <a:latin typeface="Arial" panose="020B0604020202020204" pitchFamily="34" charset="0"/>
                <a:ea typeface="Calibri" panose="020F0502020204030204" pitchFamily="34" charset="0"/>
                <a:cs typeface="Times New Roman" panose="02020603050405020304" pitchFamily="18" charset="0"/>
              </a:rPr>
              <a:t>, en </a:t>
            </a:r>
            <a:r>
              <a:rPr lang="fr-FR" sz="1600" b="1" i="1" u="sng" dirty="0">
                <a:latin typeface="Arial" panose="020B0604020202020204" pitchFamily="34" charset="0"/>
                <a:ea typeface="Calibri" panose="020F0502020204030204" pitchFamily="34" charset="0"/>
                <a:cs typeface="Times New Roman" panose="02020603050405020304" pitchFamily="18" charset="0"/>
              </a:rPr>
              <a:t>exploitant les documents </a:t>
            </a:r>
            <a:r>
              <a:rPr lang="fr-FR" sz="1600" i="1" dirty="0">
                <a:latin typeface="Arial" panose="020B0604020202020204" pitchFamily="34" charset="0"/>
                <a:ea typeface="Calibri" panose="020F0502020204030204" pitchFamily="34" charset="0"/>
                <a:cs typeface="Times New Roman" panose="02020603050405020304" pitchFamily="18" charset="0"/>
              </a:rPr>
              <a:t>du dossier et </a:t>
            </a:r>
            <a:r>
              <a:rPr lang="fr-FR" sz="1600" b="1" i="1" u="sng" dirty="0">
                <a:latin typeface="Arial" panose="020B0604020202020204" pitchFamily="34" charset="0"/>
                <a:ea typeface="Calibri" panose="020F0502020204030204" pitchFamily="34" charset="0"/>
                <a:cs typeface="Times New Roman" panose="02020603050405020304" pitchFamily="18" charset="0"/>
              </a:rPr>
              <a:t>en mobilisant ses connaissances</a:t>
            </a:r>
            <a:r>
              <a:rPr lang="fr-FR" sz="1600" i="1" dirty="0">
                <a:latin typeface="Arial" panose="020B0604020202020204" pitchFamily="34" charset="0"/>
                <a:ea typeface="Calibri" panose="020F0502020204030204" pitchFamily="34" charset="0"/>
                <a:cs typeface="Times New Roman" panose="02020603050405020304" pitchFamily="18" charset="0"/>
              </a:rPr>
              <a:t>.</a:t>
            </a:r>
            <a:endParaRPr lang="fr-FR" sz="1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923995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005C6D-4A5D-4226-98EF-766CB7A6B4A4}"/>
              </a:ext>
            </a:extLst>
          </p:cNvPr>
          <p:cNvSpPr/>
          <p:nvPr/>
        </p:nvSpPr>
        <p:spPr>
          <a:xfrm>
            <a:off x="0" y="115754"/>
            <a:ext cx="8950036" cy="634533"/>
          </a:xfrm>
          <a:prstGeom prst="rect">
            <a:avLst/>
          </a:prstGeom>
        </p:spPr>
        <p:txBody>
          <a:bodyPr wrap="square">
            <a:spAutoFit/>
          </a:bodyPr>
          <a:lstStyle/>
          <a:p>
            <a:pPr>
              <a:lnSpc>
                <a:spcPct val="115000"/>
              </a:lnSpc>
              <a:spcAft>
                <a:spcPts val="1000"/>
              </a:spcAft>
            </a:pPr>
            <a:r>
              <a:rPr lang="fr-FR" sz="1600" b="1" dirty="0">
                <a:latin typeface="Arial" panose="020B0604020202020204" pitchFamily="34" charset="0"/>
                <a:ea typeface="Calibri" panose="020F0502020204030204" pitchFamily="34" charset="0"/>
                <a:cs typeface="Arial" panose="020B0604020202020204" pitchFamily="34" charset="0"/>
              </a:rPr>
              <a:t>Document 2 : </a:t>
            </a:r>
            <a:r>
              <a:rPr lang="fr-FR" sz="1600" dirty="0">
                <a:latin typeface="Arial" panose="020B0604020202020204" pitchFamily="34" charset="0"/>
                <a:ea typeface="Calibri" panose="020F0502020204030204" pitchFamily="34" charset="0"/>
                <a:cs typeface="Arial" panose="020B0604020202020204" pitchFamily="34" charset="0"/>
              </a:rPr>
              <a:t>Popularité mesurée par les sondages des quatre derniers Présidents de la République </a:t>
            </a:r>
          </a:p>
        </p:txBody>
      </p:sp>
      <p:pic>
        <p:nvPicPr>
          <p:cNvPr id="3" name="Image 2">
            <a:extLst>
              <a:ext uri="{FF2B5EF4-FFF2-40B4-BE49-F238E27FC236}">
                <a16:creationId xmlns:a16="http://schemas.microsoft.com/office/drawing/2014/main" id="{5A25686F-E5FF-497E-AC02-8A350E481474}"/>
              </a:ext>
            </a:extLst>
          </p:cNvPr>
          <p:cNvPicPr/>
          <p:nvPr/>
        </p:nvPicPr>
        <p:blipFill>
          <a:blip r:embed="rId2">
            <a:grayscl/>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94166" y="750287"/>
            <a:ext cx="7355668" cy="5551978"/>
          </a:xfrm>
          <a:prstGeom prst="rect">
            <a:avLst/>
          </a:prstGeom>
          <a:noFill/>
          <a:ln>
            <a:noFill/>
          </a:ln>
        </p:spPr>
      </p:pic>
    </p:spTree>
    <p:extLst>
      <p:ext uri="{BB962C8B-B14F-4D97-AF65-F5344CB8AC3E}">
        <p14:creationId xmlns:p14="http://schemas.microsoft.com/office/powerpoint/2010/main" val="3821387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1A9D2AB1-2FFF-4C38-8F78-F95C07A98124}"/>
              </a:ext>
            </a:extLst>
          </p:cNvPr>
          <p:cNvSpPr txBox="1"/>
          <p:nvPr/>
        </p:nvSpPr>
        <p:spPr>
          <a:xfrm>
            <a:off x="193963" y="113683"/>
            <a:ext cx="8756074" cy="400110"/>
          </a:xfrm>
          <a:prstGeom prst="rect">
            <a:avLst/>
          </a:prstGeom>
          <a:solidFill>
            <a:schemeClr val="accent5">
              <a:lumMod val="20000"/>
              <a:lumOff val="80000"/>
            </a:schemeClr>
          </a:solidFill>
          <a:ln>
            <a:solidFill>
              <a:schemeClr val="bg1">
                <a:lumMod val="50000"/>
              </a:schemeClr>
            </a:solidFill>
            <a:prstDash val="sysDash"/>
          </a:ln>
        </p:spPr>
        <p:txBody>
          <a:bodyPr wrap="square" rtlCol="0">
            <a:spAutoFit/>
          </a:bodyPr>
          <a:lstStyle/>
          <a:p>
            <a:pPr algn="ctr"/>
            <a:r>
              <a:rPr lang="fr-FR" sz="2000" b="1" dirty="0"/>
              <a:t>La grille de correction de la seconde partie</a:t>
            </a:r>
          </a:p>
        </p:txBody>
      </p:sp>
      <p:graphicFrame>
        <p:nvGraphicFramePr>
          <p:cNvPr id="6" name="Tableau 5">
            <a:extLst>
              <a:ext uri="{FF2B5EF4-FFF2-40B4-BE49-F238E27FC236}">
                <a16:creationId xmlns:a16="http://schemas.microsoft.com/office/drawing/2014/main" id="{E0F24B6D-0B11-4F0A-BB61-1C8A79708106}"/>
              </a:ext>
            </a:extLst>
          </p:cNvPr>
          <p:cNvGraphicFramePr>
            <a:graphicFrameLocks noGrp="1"/>
          </p:cNvGraphicFramePr>
          <p:nvPr>
            <p:extLst>
              <p:ext uri="{D42A27DB-BD31-4B8C-83A1-F6EECF244321}">
                <p14:modId xmlns:p14="http://schemas.microsoft.com/office/powerpoint/2010/main" val="3178045097"/>
              </p:ext>
            </p:extLst>
          </p:nvPr>
        </p:nvGraphicFramePr>
        <p:xfrm>
          <a:off x="166256" y="680374"/>
          <a:ext cx="8783781" cy="6063943"/>
        </p:xfrm>
        <a:graphic>
          <a:graphicData uri="http://schemas.openxmlformats.org/drawingml/2006/table">
            <a:tbl>
              <a:tblPr firstRow="1" firstCol="1" bandRow="1">
                <a:tableStyleId>{5940675A-B579-460E-94D1-54222C63F5DA}</a:tableStyleId>
              </a:tblPr>
              <a:tblGrid>
                <a:gridCol w="5436928">
                  <a:extLst>
                    <a:ext uri="{9D8B030D-6E8A-4147-A177-3AD203B41FA5}">
                      <a16:colId xmlns:a16="http://schemas.microsoft.com/office/drawing/2014/main" val="2643534085"/>
                    </a:ext>
                  </a:extLst>
                </a:gridCol>
                <a:gridCol w="2779951">
                  <a:extLst>
                    <a:ext uri="{9D8B030D-6E8A-4147-A177-3AD203B41FA5}">
                      <a16:colId xmlns:a16="http://schemas.microsoft.com/office/drawing/2014/main" val="483684683"/>
                    </a:ext>
                  </a:extLst>
                </a:gridCol>
                <a:gridCol w="566902">
                  <a:extLst>
                    <a:ext uri="{9D8B030D-6E8A-4147-A177-3AD203B41FA5}">
                      <a16:colId xmlns:a16="http://schemas.microsoft.com/office/drawing/2014/main" val="3021212318"/>
                    </a:ext>
                  </a:extLst>
                </a:gridCol>
              </a:tblGrid>
              <a:tr h="1663840">
                <a:tc gridSpan="2">
                  <a:txBody>
                    <a:bodyPr/>
                    <a:lstStyle/>
                    <a:p>
                      <a:pPr>
                        <a:lnSpc>
                          <a:spcPct val="115000"/>
                        </a:lnSpc>
                        <a:spcBef>
                          <a:spcPts val="600"/>
                        </a:spcBef>
                        <a:spcAft>
                          <a:spcPts val="1000"/>
                        </a:spcAft>
                        <a:tabLst>
                          <a:tab pos="5854065" algn="l"/>
                        </a:tabLst>
                      </a:pPr>
                      <a:r>
                        <a:rPr lang="fr-FR" sz="1600" b="1" u="sng" dirty="0">
                          <a:effectLst/>
                          <a:latin typeface="Arial" panose="020B0604020202020204" pitchFamily="34" charset="0"/>
                          <a:cs typeface="Arial" panose="020B0604020202020204" pitchFamily="34" charset="0"/>
                        </a:rPr>
                        <a:t>Compréhension du sujet :</a:t>
                      </a:r>
                      <a:endParaRPr lang="fr-FR" sz="1600" b="1" dirty="0">
                        <a:effectLst/>
                        <a:latin typeface="Arial" panose="020B0604020202020204" pitchFamily="34" charset="0"/>
                        <a:cs typeface="Arial" panose="020B0604020202020204" pitchFamily="34" charset="0"/>
                      </a:endParaRPr>
                    </a:p>
                    <a:p>
                      <a:pPr>
                        <a:lnSpc>
                          <a:spcPts val="2800"/>
                        </a:lnSpc>
                        <a:spcBef>
                          <a:spcPts val="0"/>
                        </a:spcBef>
                        <a:spcAft>
                          <a:spcPts val="0"/>
                        </a:spcAft>
                        <a:tabLst>
                          <a:tab pos="5854065" algn="l"/>
                        </a:tabLst>
                      </a:pPr>
                      <a:r>
                        <a:rPr lang="fr-FR" sz="1600" dirty="0">
                          <a:effectLst/>
                          <a:latin typeface="Arial" panose="020B0604020202020204" pitchFamily="34" charset="0"/>
                          <a:cs typeface="Arial" panose="020B0604020202020204" pitchFamily="34" charset="0"/>
                        </a:rPr>
                        <a:t> ………………………………………………………………………………………………………………………………………………………………………………………………………………………………………………………………………………………………………………………</a:t>
                      </a:r>
                    </a:p>
                  </a:txBody>
                  <a:tcPr marL="72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lang="fr-FR"/>
                    </a:p>
                  </a:txBody>
                  <a:tcPr/>
                </a:tc>
                <a:tc>
                  <a:txBody>
                    <a:bodyPr/>
                    <a:lstStyle/>
                    <a:p>
                      <a:pPr marR="36195" algn="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7915528"/>
                  </a:ext>
                </a:extLst>
              </a:tr>
              <a:tr h="4400103">
                <a:tc>
                  <a:txBody>
                    <a:bodyPr/>
                    <a:lstStyle/>
                    <a:p>
                      <a:pPr>
                        <a:lnSpc>
                          <a:spcPct val="115000"/>
                        </a:lnSpc>
                        <a:spcBef>
                          <a:spcPts val="600"/>
                        </a:spcBef>
                        <a:spcAft>
                          <a:spcPts val="1000"/>
                        </a:spcAft>
                        <a:tabLst>
                          <a:tab pos="5854065" algn="l"/>
                        </a:tabLst>
                      </a:pPr>
                      <a:r>
                        <a:rPr lang="fr-FR" sz="1600" b="1" u="sng" dirty="0">
                          <a:effectLst/>
                          <a:latin typeface="Arial" panose="020B0604020202020204" pitchFamily="34" charset="0"/>
                          <a:cs typeface="Arial" panose="020B0604020202020204" pitchFamily="34" charset="0"/>
                        </a:rPr>
                        <a:t>Exploitation des informations essentielles du dossier documentaire :</a:t>
                      </a:r>
                      <a:endParaRPr lang="fr-FR" sz="1600" b="1" dirty="0">
                        <a:effectLst/>
                        <a:latin typeface="Arial" panose="020B0604020202020204" pitchFamily="34" charset="0"/>
                        <a:cs typeface="Arial" panose="020B0604020202020204" pitchFamily="34" charset="0"/>
                      </a:endParaRPr>
                    </a:p>
                    <a:p>
                      <a:pPr>
                        <a:lnSpc>
                          <a:spcPct val="115000"/>
                        </a:lnSpc>
                        <a:spcBef>
                          <a:spcPts val="600"/>
                        </a:spcBef>
                        <a:spcAft>
                          <a:spcPts val="0"/>
                        </a:spcAft>
                        <a:tabLst>
                          <a:tab pos="6372225" algn="l"/>
                        </a:tabLst>
                      </a:pPr>
                      <a:r>
                        <a:rPr lang="fr-FR" sz="1600" b="1" dirty="0">
                          <a:effectLst/>
                          <a:latin typeface="Arial" panose="020B0604020202020204" pitchFamily="34" charset="0"/>
                          <a:cs typeface="Arial" panose="020B0604020202020204" pitchFamily="34" charset="0"/>
                        </a:rPr>
                        <a:t>Document 1</a:t>
                      </a:r>
                    </a:p>
                    <a:p>
                      <a:pPr>
                        <a:lnSpc>
                          <a:spcPts val="2800"/>
                        </a:lnSpc>
                        <a:spcBef>
                          <a:spcPts val="0"/>
                        </a:spcBef>
                        <a:spcAft>
                          <a:spcPts val="0"/>
                        </a:spcAft>
                        <a:tabLst>
                          <a:tab pos="6372225" algn="l"/>
                        </a:tabLst>
                      </a:pPr>
                      <a:r>
                        <a:rPr lang="fr-FR" sz="1600" dirty="0">
                          <a:effectLst/>
                          <a:latin typeface="Arial" panose="020B0604020202020204" pitchFamily="34" charset="0"/>
                          <a:cs typeface="Arial" panose="020B0604020202020204" pitchFamily="34" charset="0"/>
                        </a:rPr>
                        <a:t> …………………………………………………………………………………………………………………………………………………………………………………………………………………………………………………………………………………</a:t>
                      </a:r>
                    </a:p>
                    <a:p>
                      <a:pPr>
                        <a:lnSpc>
                          <a:spcPct val="115000"/>
                        </a:lnSpc>
                        <a:spcBef>
                          <a:spcPts val="600"/>
                        </a:spcBef>
                        <a:spcAft>
                          <a:spcPts val="0"/>
                        </a:spcAft>
                        <a:tabLst>
                          <a:tab pos="6372225" algn="l"/>
                        </a:tabLst>
                      </a:pPr>
                      <a:r>
                        <a:rPr lang="fr-FR" sz="1600" b="1" dirty="0">
                          <a:effectLst/>
                          <a:latin typeface="Arial" panose="020B0604020202020204" pitchFamily="34" charset="0"/>
                          <a:cs typeface="Arial" panose="020B0604020202020204" pitchFamily="34" charset="0"/>
                        </a:rPr>
                        <a:t>Document 2</a:t>
                      </a:r>
                    </a:p>
                    <a:p>
                      <a:pPr>
                        <a:lnSpc>
                          <a:spcPts val="2800"/>
                        </a:lnSpc>
                        <a:spcBef>
                          <a:spcPts val="0"/>
                        </a:spcBef>
                        <a:spcAft>
                          <a:spcPts val="600"/>
                        </a:spcAft>
                        <a:tabLst>
                          <a:tab pos="6372225" algn="l"/>
                        </a:tabLst>
                      </a:pPr>
                      <a:r>
                        <a:rPr lang="fr-FR" sz="1600" dirty="0">
                          <a:effectLst/>
                          <a:latin typeface="Arial" panose="020B0604020202020204" pitchFamily="34" charset="0"/>
                          <a:cs typeface="Arial" panose="020B0604020202020204" pitchFamily="34" charset="0"/>
                        </a:rPr>
                        <a:t> …………………………………………………………………………………………………………………………………………………………………………………………………………………………………………………………………………………</a:t>
                      </a:r>
                    </a:p>
                  </a:txBody>
                  <a:tcPr marL="108000" marR="3600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71755">
                        <a:lnSpc>
                          <a:spcPct val="115000"/>
                        </a:lnSpc>
                        <a:spcBef>
                          <a:spcPts val="300"/>
                        </a:spcBef>
                        <a:spcAft>
                          <a:spcPts val="1000"/>
                        </a:spcAft>
                        <a:tabLst>
                          <a:tab pos="6341110" algn="l"/>
                        </a:tabLst>
                      </a:pPr>
                      <a:r>
                        <a:rPr lang="fr-FR" sz="1600" dirty="0">
                          <a:effectLst/>
                          <a:latin typeface="Arial" panose="020B0604020202020204" pitchFamily="34" charset="0"/>
                          <a:cs typeface="Arial" panose="020B0604020202020204" pitchFamily="34" charset="0"/>
                        </a:rPr>
                        <a:t>Capacité à :</a:t>
                      </a:r>
                    </a:p>
                    <a:p>
                      <a:pPr marL="71755">
                        <a:lnSpc>
                          <a:spcPct val="115000"/>
                        </a:lnSpc>
                        <a:spcBef>
                          <a:spcPts val="300"/>
                        </a:spcBef>
                        <a:spcAft>
                          <a:spcPts val="1000"/>
                        </a:spcAft>
                        <a:tabLst>
                          <a:tab pos="2277745" algn="ctr"/>
                          <a:tab pos="6341110" algn="l"/>
                        </a:tabLst>
                      </a:pPr>
                      <a:r>
                        <a:rPr lang="fr-FR" sz="1600" dirty="0">
                          <a:effectLst/>
                          <a:latin typeface="Arial" panose="020B0604020202020204" pitchFamily="34" charset="0"/>
                          <a:cs typeface="Arial" panose="020B0604020202020204" pitchFamily="34" charset="0"/>
                        </a:rPr>
                        <a:t>- Sélectionner les informations pertinentes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41110" algn="l"/>
                        </a:tabLst>
                      </a:pPr>
                      <a:r>
                        <a:rPr lang="fr-FR" sz="1600" dirty="0">
                          <a:effectLst/>
                          <a:latin typeface="Arial" panose="020B0604020202020204" pitchFamily="34" charset="0"/>
                          <a:cs typeface="Arial" panose="020B0604020202020204" pitchFamily="34" charset="0"/>
                        </a:rPr>
                        <a:t>- Lire l'information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41110" algn="l"/>
                        </a:tabLst>
                      </a:pPr>
                      <a:r>
                        <a:rPr lang="fr-FR" sz="1600" dirty="0">
                          <a:effectLst/>
                          <a:latin typeface="Arial" panose="020B0604020202020204" pitchFamily="34" charset="0"/>
                          <a:cs typeface="Arial" panose="020B0604020202020204" pitchFamily="34" charset="0"/>
                        </a:rPr>
                        <a:t>- Exploiter l'information pour illustrer l'argumentation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41110" algn="l"/>
                        </a:tabLst>
                      </a:pPr>
                      <a:r>
                        <a:rPr lang="fr-FR" sz="1600" dirty="0">
                          <a:effectLst/>
                          <a:latin typeface="Arial" panose="020B0604020202020204" pitchFamily="34" charset="0"/>
                          <a:cs typeface="Arial" panose="020B0604020202020204" pitchFamily="34" charset="0"/>
                        </a:rPr>
                        <a:t>- Manipuler des données statistiques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72225" algn="l"/>
                        </a:tabLst>
                      </a:pPr>
                      <a:r>
                        <a:rPr lang="fr-FR" sz="1600" dirty="0">
                          <a:effectLst/>
                          <a:latin typeface="Arial" panose="020B0604020202020204" pitchFamily="34" charset="0"/>
                          <a:cs typeface="Arial" panose="020B0604020202020204" pitchFamily="34" charset="0"/>
                        </a:rPr>
                        <a:t>- Mettre en relation avec des données de l’autre document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3289" marR="32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R="36195" algn="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25928387"/>
                  </a:ext>
                </a:extLst>
              </a:tr>
            </a:tbl>
          </a:graphicData>
        </a:graphic>
      </p:graphicFrame>
    </p:spTree>
    <p:extLst>
      <p:ext uri="{BB962C8B-B14F-4D97-AF65-F5344CB8AC3E}">
        <p14:creationId xmlns:p14="http://schemas.microsoft.com/office/powerpoint/2010/main" val="36366685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EC35196A-2516-4058-A24C-D496921E7710}"/>
              </a:ext>
            </a:extLst>
          </p:cNvPr>
          <p:cNvGraphicFramePr>
            <a:graphicFrameLocks noGrp="1"/>
          </p:cNvGraphicFramePr>
          <p:nvPr>
            <p:extLst>
              <p:ext uri="{D42A27DB-BD31-4B8C-83A1-F6EECF244321}">
                <p14:modId xmlns:p14="http://schemas.microsoft.com/office/powerpoint/2010/main" val="1977381647"/>
              </p:ext>
            </p:extLst>
          </p:nvPr>
        </p:nvGraphicFramePr>
        <p:xfrm>
          <a:off x="180109" y="181610"/>
          <a:ext cx="8783781" cy="6468572"/>
        </p:xfrm>
        <a:graphic>
          <a:graphicData uri="http://schemas.openxmlformats.org/drawingml/2006/table">
            <a:tbl>
              <a:tblPr firstRow="1" firstCol="1" bandRow="1">
                <a:tableStyleId>{5940675A-B579-460E-94D1-54222C63F5DA}</a:tableStyleId>
              </a:tblPr>
              <a:tblGrid>
                <a:gridCol w="5436928">
                  <a:extLst>
                    <a:ext uri="{9D8B030D-6E8A-4147-A177-3AD203B41FA5}">
                      <a16:colId xmlns:a16="http://schemas.microsoft.com/office/drawing/2014/main" val="2643534085"/>
                    </a:ext>
                  </a:extLst>
                </a:gridCol>
                <a:gridCol w="2779951">
                  <a:extLst>
                    <a:ext uri="{9D8B030D-6E8A-4147-A177-3AD203B41FA5}">
                      <a16:colId xmlns:a16="http://schemas.microsoft.com/office/drawing/2014/main" val="483684683"/>
                    </a:ext>
                  </a:extLst>
                </a:gridCol>
                <a:gridCol w="566902">
                  <a:extLst>
                    <a:ext uri="{9D8B030D-6E8A-4147-A177-3AD203B41FA5}">
                      <a16:colId xmlns:a16="http://schemas.microsoft.com/office/drawing/2014/main" val="3021212318"/>
                    </a:ext>
                  </a:extLst>
                </a:gridCol>
              </a:tblGrid>
              <a:tr h="2022717">
                <a:tc gridSpan="2">
                  <a:txBody>
                    <a:bodyPr/>
                    <a:lstStyle/>
                    <a:p>
                      <a:pPr>
                        <a:lnSpc>
                          <a:spcPct val="115000"/>
                        </a:lnSpc>
                        <a:spcBef>
                          <a:spcPts val="600"/>
                        </a:spcBef>
                        <a:spcAft>
                          <a:spcPts val="1000"/>
                        </a:spcAft>
                        <a:tabLst>
                          <a:tab pos="5854065" algn="l"/>
                        </a:tabLst>
                      </a:pPr>
                      <a:r>
                        <a:rPr lang="fr-FR" sz="1600" b="1" u="sng" dirty="0">
                          <a:effectLst/>
                          <a:latin typeface="Arial" panose="020B0604020202020204" pitchFamily="34" charset="0"/>
                          <a:cs typeface="Arial" panose="020B0604020202020204" pitchFamily="34" charset="0"/>
                        </a:rPr>
                        <a:t>Compréhension du sujet :</a:t>
                      </a:r>
                      <a:endParaRPr lang="fr-FR" sz="1600" b="1" dirty="0">
                        <a:effectLst/>
                        <a:latin typeface="Arial" panose="020B0604020202020204" pitchFamily="34" charset="0"/>
                        <a:cs typeface="Arial" panose="020B0604020202020204" pitchFamily="34" charset="0"/>
                      </a:endParaRPr>
                    </a:p>
                    <a:p>
                      <a:pPr>
                        <a:lnSpc>
                          <a:spcPts val="2800"/>
                        </a:lnSpc>
                        <a:spcBef>
                          <a:spcPts val="0"/>
                        </a:spcBef>
                        <a:spcAft>
                          <a:spcPts val="0"/>
                        </a:spcAft>
                        <a:tabLst>
                          <a:tab pos="5854065" algn="l"/>
                        </a:tabLst>
                      </a:pPr>
                      <a:r>
                        <a:rPr lang="fr-FR" sz="1600" dirty="0">
                          <a:effectLst/>
                          <a:latin typeface="Arial" panose="020B0604020202020204" pitchFamily="34" charset="0"/>
                          <a:cs typeface="Arial" panose="020B0604020202020204" pitchFamily="34" charset="0"/>
                        </a:rPr>
                        <a:t> ………………………………………………………………………………………………………………………………………………………………………………………………………………………………………………………………………………………………………………………………………………………………………………………………………………………………</a:t>
                      </a:r>
                    </a:p>
                  </a:txBody>
                  <a:tcPr marL="72000" marR="23026"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lang="fr-FR"/>
                    </a:p>
                  </a:txBody>
                  <a:tcPr/>
                </a:tc>
                <a:tc>
                  <a:txBody>
                    <a:bodyPr/>
                    <a:lstStyle/>
                    <a:p>
                      <a:pPr marR="36195" algn="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7915528"/>
                  </a:ext>
                </a:extLst>
              </a:tr>
              <a:tr h="4445855">
                <a:tc>
                  <a:txBody>
                    <a:bodyPr/>
                    <a:lstStyle/>
                    <a:p>
                      <a:pPr>
                        <a:lnSpc>
                          <a:spcPct val="115000"/>
                        </a:lnSpc>
                        <a:spcBef>
                          <a:spcPts val="600"/>
                        </a:spcBef>
                        <a:spcAft>
                          <a:spcPts val="1000"/>
                        </a:spcAft>
                        <a:tabLst>
                          <a:tab pos="5854065" algn="l"/>
                        </a:tabLst>
                      </a:pPr>
                      <a:r>
                        <a:rPr lang="fr-FR" sz="1600" b="1" u="sng" dirty="0">
                          <a:effectLst/>
                          <a:latin typeface="Arial" panose="020B0604020202020204" pitchFamily="34" charset="0"/>
                          <a:cs typeface="Arial" panose="020B0604020202020204" pitchFamily="34" charset="0"/>
                        </a:rPr>
                        <a:t>Exploitation des informations essentielles du dossier documentaire :</a:t>
                      </a:r>
                      <a:endParaRPr lang="fr-FR" sz="1600" b="1" dirty="0">
                        <a:effectLst/>
                        <a:latin typeface="Arial" panose="020B0604020202020204" pitchFamily="34" charset="0"/>
                        <a:cs typeface="Arial" panose="020B0604020202020204" pitchFamily="34" charset="0"/>
                      </a:endParaRPr>
                    </a:p>
                    <a:p>
                      <a:pPr>
                        <a:lnSpc>
                          <a:spcPct val="115000"/>
                        </a:lnSpc>
                        <a:spcBef>
                          <a:spcPts val="600"/>
                        </a:spcBef>
                        <a:spcAft>
                          <a:spcPts val="0"/>
                        </a:spcAft>
                        <a:tabLst>
                          <a:tab pos="6372225" algn="l"/>
                        </a:tabLst>
                      </a:pPr>
                      <a:r>
                        <a:rPr lang="fr-FR" sz="1600" b="1" dirty="0">
                          <a:effectLst/>
                          <a:latin typeface="Arial" panose="020B0604020202020204" pitchFamily="34" charset="0"/>
                          <a:cs typeface="Arial" panose="020B0604020202020204" pitchFamily="34" charset="0"/>
                        </a:rPr>
                        <a:t>Document 1</a:t>
                      </a:r>
                    </a:p>
                    <a:p>
                      <a:pPr>
                        <a:lnSpc>
                          <a:spcPts val="2800"/>
                        </a:lnSpc>
                        <a:spcBef>
                          <a:spcPts val="0"/>
                        </a:spcBef>
                        <a:spcAft>
                          <a:spcPts val="0"/>
                        </a:spcAft>
                        <a:tabLst>
                          <a:tab pos="6372225" algn="l"/>
                        </a:tabLst>
                      </a:pPr>
                      <a:r>
                        <a:rPr lang="fr-FR" sz="1600" dirty="0">
                          <a:effectLst/>
                          <a:latin typeface="Arial" panose="020B0604020202020204" pitchFamily="34" charset="0"/>
                          <a:cs typeface="Arial" panose="020B0604020202020204" pitchFamily="34" charset="0"/>
                        </a:rPr>
                        <a:t> …………………………………………………………………………………………………………………………………………………………………………………………………………………………………………………………………………………</a:t>
                      </a:r>
                    </a:p>
                    <a:p>
                      <a:pPr>
                        <a:lnSpc>
                          <a:spcPct val="115000"/>
                        </a:lnSpc>
                        <a:spcBef>
                          <a:spcPts val="600"/>
                        </a:spcBef>
                        <a:spcAft>
                          <a:spcPts val="0"/>
                        </a:spcAft>
                        <a:tabLst>
                          <a:tab pos="6372225" algn="l"/>
                        </a:tabLst>
                      </a:pPr>
                      <a:r>
                        <a:rPr lang="fr-FR" sz="1600" b="1" dirty="0">
                          <a:effectLst/>
                          <a:latin typeface="Arial" panose="020B0604020202020204" pitchFamily="34" charset="0"/>
                          <a:cs typeface="Arial" panose="020B0604020202020204" pitchFamily="34" charset="0"/>
                        </a:rPr>
                        <a:t>Document 2</a:t>
                      </a:r>
                    </a:p>
                    <a:p>
                      <a:pPr>
                        <a:lnSpc>
                          <a:spcPts val="2800"/>
                        </a:lnSpc>
                        <a:spcBef>
                          <a:spcPts val="0"/>
                        </a:spcBef>
                        <a:spcAft>
                          <a:spcPts val="600"/>
                        </a:spcAft>
                        <a:tabLst>
                          <a:tab pos="6372225" algn="l"/>
                        </a:tabLst>
                      </a:pPr>
                      <a:r>
                        <a:rPr lang="fr-FR" sz="1600" dirty="0">
                          <a:effectLst/>
                          <a:latin typeface="Arial" panose="020B0604020202020204" pitchFamily="34" charset="0"/>
                          <a:cs typeface="Arial" panose="020B0604020202020204" pitchFamily="34" charset="0"/>
                        </a:rPr>
                        <a:t> …………………………………………………………………………………………………………………………………………………………………………………………………………………………………………………………………………………</a:t>
                      </a:r>
                    </a:p>
                  </a:txBody>
                  <a:tcPr marL="72000" marR="36000" marT="72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71755">
                        <a:lnSpc>
                          <a:spcPct val="115000"/>
                        </a:lnSpc>
                        <a:spcBef>
                          <a:spcPts val="300"/>
                        </a:spcBef>
                        <a:spcAft>
                          <a:spcPts val="1000"/>
                        </a:spcAft>
                        <a:tabLst>
                          <a:tab pos="6341110" algn="l"/>
                        </a:tabLst>
                      </a:pPr>
                      <a:r>
                        <a:rPr lang="fr-FR" sz="1600">
                          <a:effectLst/>
                          <a:latin typeface="Arial" panose="020B0604020202020204" pitchFamily="34" charset="0"/>
                          <a:cs typeface="Arial" panose="020B0604020202020204" pitchFamily="34" charset="0"/>
                        </a:rPr>
                        <a:t>Capacité à :</a:t>
                      </a:r>
                    </a:p>
                    <a:p>
                      <a:pPr marL="71755">
                        <a:lnSpc>
                          <a:spcPct val="115000"/>
                        </a:lnSpc>
                        <a:spcBef>
                          <a:spcPts val="300"/>
                        </a:spcBef>
                        <a:spcAft>
                          <a:spcPts val="1000"/>
                        </a:spcAft>
                        <a:tabLst>
                          <a:tab pos="2277745" algn="ctr"/>
                          <a:tab pos="6341110" algn="l"/>
                        </a:tabLst>
                      </a:pPr>
                      <a:r>
                        <a:rPr lang="fr-FR" sz="1600">
                          <a:effectLst/>
                          <a:latin typeface="Arial" panose="020B0604020202020204" pitchFamily="34" charset="0"/>
                          <a:cs typeface="Arial" panose="020B0604020202020204" pitchFamily="34" charset="0"/>
                        </a:rPr>
                        <a:t>- Sélectionner les informations pertinentes	</a:t>
                      </a:r>
                      <a:r>
                        <a:rPr lang="fr-FR" sz="1600">
                          <a:effectLst/>
                          <a:latin typeface="Arial" panose="020B0604020202020204" pitchFamily="34" charset="0"/>
                          <a:cs typeface="Arial" panose="020B0604020202020204" pitchFamily="34" charset="0"/>
                          <a:sym typeface="Arial" panose="020B0604020202020204" pitchFamily="34" charset="0"/>
                        </a:rPr>
                        <a:t></a:t>
                      </a:r>
                      <a:endParaRPr lang="fr-FR" sz="160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41110" algn="l"/>
                        </a:tabLst>
                      </a:pPr>
                      <a:r>
                        <a:rPr lang="fr-FR" sz="1600">
                          <a:effectLst/>
                          <a:latin typeface="Arial" panose="020B0604020202020204" pitchFamily="34" charset="0"/>
                          <a:cs typeface="Arial" panose="020B0604020202020204" pitchFamily="34" charset="0"/>
                        </a:rPr>
                        <a:t>- Lire l'information	</a:t>
                      </a:r>
                      <a:r>
                        <a:rPr lang="fr-FR" sz="1600">
                          <a:effectLst/>
                          <a:latin typeface="Arial" panose="020B0604020202020204" pitchFamily="34" charset="0"/>
                          <a:cs typeface="Arial" panose="020B0604020202020204" pitchFamily="34" charset="0"/>
                          <a:sym typeface="Arial" panose="020B0604020202020204" pitchFamily="34" charset="0"/>
                        </a:rPr>
                        <a:t></a:t>
                      </a:r>
                      <a:endParaRPr lang="fr-FR" sz="160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41110" algn="l"/>
                        </a:tabLst>
                      </a:pPr>
                      <a:r>
                        <a:rPr lang="fr-FR" sz="1600">
                          <a:effectLst/>
                          <a:latin typeface="Arial" panose="020B0604020202020204" pitchFamily="34" charset="0"/>
                          <a:cs typeface="Arial" panose="020B0604020202020204" pitchFamily="34" charset="0"/>
                        </a:rPr>
                        <a:t>- Exploiter l'information pour illustrer l'argumentation	</a:t>
                      </a:r>
                      <a:r>
                        <a:rPr lang="fr-FR" sz="1600">
                          <a:effectLst/>
                          <a:latin typeface="Arial" panose="020B0604020202020204" pitchFamily="34" charset="0"/>
                          <a:cs typeface="Arial" panose="020B0604020202020204" pitchFamily="34" charset="0"/>
                          <a:sym typeface="Arial" panose="020B0604020202020204" pitchFamily="34" charset="0"/>
                        </a:rPr>
                        <a:t></a:t>
                      </a:r>
                      <a:endParaRPr lang="fr-FR" sz="160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41110" algn="l"/>
                        </a:tabLst>
                      </a:pPr>
                      <a:r>
                        <a:rPr lang="fr-FR" sz="1600">
                          <a:effectLst/>
                          <a:latin typeface="Arial" panose="020B0604020202020204" pitchFamily="34" charset="0"/>
                          <a:cs typeface="Arial" panose="020B0604020202020204" pitchFamily="34" charset="0"/>
                        </a:rPr>
                        <a:t>- Manipuler des données statistiques	</a:t>
                      </a:r>
                      <a:r>
                        <a:rPr lang="fr-FR" sz="1600">
                          <a:effectLst/>
                          <a:latin typeface="Arial" panose="020B0604020202020204" pitchFamily="34" charset="0"/>
                          <a:cs typeface="Arial" panose="020B0604020202020204" pitchFamily="34" charset="0"/>
                          <a:sym typeface="Arial" panose="020B0604020202020204" pitchFamily="34" charset="0"/>
                        </a:rPr>
                        <a:t></a:t>
                      </a:r>
                      <a:endParaRPr lang="fr-FR" sz="160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72225" algn="l"/>
                        </a:tabLst>
                      </a:pPr>
                      <a:r>
                        <a:rPr lang="fr-FR" sz="1600">
                          <a:effectLst/>
                          <a:latin typeface="Arial" panose="020B0604020202020204" pitchFamily="34" charset="0"/>
                          <a:cs typeface="Arial" panose="020B0604020202020204" pitchFamily="34" charset="0"/>
                        </a:rPr>
                        <a:t>- Mettre en relation avec des données de l’autre document	</a:t>
                      </a:r>
                      <a:r>
                        <a:rPr lang="fr-FR" sz="1600">
                          <a:effectLst/>
                          <a:latin typeface="Arial" panose="020B0604020202020204" pitchFamily="34" charset="0"/>
                          <a:cs typeface="Arial" panose="020B0604020202020204" pitchFamily="34" charset="0"/>
                          <a:sym typeface="Arial" panose="020B0604020202020204" pitchFamily="34" charset="0"/>
                        </a:rPr>
                        <a:t></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3289" marR="32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R="36195" algn="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25928387"/>
                  </a:ext>
                </a:extLst>
              </a:tr>
            </a:tbl>
          </a:graphicData>
        </a:graphic>
      </p:graphicFrame>
    </p:spTree>
    <p:extLst>
      <p:ext uri="{BB962C8B-B14F-4D97-AF65-F5344CB8AC3E}">
        <p14:creationId xmlns:p14="http://schemas.microsoft.com/office/powerpoint/2010/main" val="19367822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D76E57BE-CAF5-4334-BA27-13ACAF60CCA8}"/>
              </a:ext>
            </a:extLst>
          </p:cNvPr>
          <p:cNvGraphicFramePr>
            <a:graphicFrameLocks noGrp="1"/>
          </p:cNvGraphicFramePr>
          <p:nvPr>
            <p:extLst>
              <p:ext uri="{D42A27DB-BD31-4B8C-83A1-F6EECF244321}">
                <p14:modId xmlns:p14="http://schemas.microsoft.com/office/powerpoint/2010/main" val="111787680"/>
              </p:ext>
            </p:extLst>
          </p:nvPr>
        </p:nvGraphicFramePr>
        <p:xfrm>
          <a:off x="117764" y="149226"/>
          <a:ext cx="8908471" cy="6442585"/>
        </p:xfrm>
        <a:graphic>
          <a:graphicData uri="http://schemas.openxmlformats.org/drawingml/2006/table">
            <a:tbl>
              <a:tblPr firstRow="1" firstCol="1" bandRow="1">
                <a:tableStyleId>{5940675A-B579-460E-94D1-54222C63F5DA}</a:tableStyleId>
              </a:tblPr>
              <a:tblGrid>
                <a:gridCol w="8333522">
                  <a:extLst>
                    <a:ext uri="{9D8B030D-6E8A-4147-A177-3AD203B41FA5}">
                      <a16:colId xmlns:a16="http://schemas.microsoft.com/office/drawing/2014/main" val="441038297"/>
                    </a:ext>
                  </a:extLst>
                </a:gridCol>
                <a:gridCol w="574949">
                  <a:extLst>
                    <a:ext uri="{9D8B030D-6E8A-4147-A177-3AD203B41FA5}">
                      <a16:colId xmlns:a16="http://schemas.microsoft.com/office/drawing/2014/main" val="3674663791"/>
                    </a:ext>
                  </a:extLst>
                </a:gridCol>
              </a:tblGrid>
              <a:tr h="3330412">
                <a:tc>
                  <a:txBody>
                    <a:bodyPr/>
                    <a:lstStyle/>
                    <a:p>
                      <a:pPr>
                        <a:lnSpc>
                          <a:spcPct val="115000"/>
                        </a:lnSpc>
                        <a:spcBef>
                          <a:spcPts val="600"/>
                        </a:spcBef>
                        <a:spcAft>
                          <a:spcPts val="1000"/>
                        </a:spcAft>
                      </a:pPr>
                      <a:r>
                        <a:rPr lang="fr-FR" sz="1600" b="1" u="sng" dirty="0">
                          <a:effectLst/>
                          <a:latin typeface="Arial" panose="020B0604020202020204" pitchFamily="34" charset="0"/>
                          <a:cs typeface="Arial" panose="020B0604020202020204" pitchFamily="34" charset="0"/>
                        </a:rPr>
                        <a:t>Maîtrise et mobilisation de connaissances en lien avec le sujet :</a:t>
                      </a:r>
                      <a:endParaRPr lang="fr-FR" sz="1600" b="1" dirty="0">
                        <a:effectLst/>
                        <a:latin typeface="Arial" panose="020B0604020202020204" pitchFamily="34" charset="0"/>
                        <a:cs typeface="Arial" panose="020B0604020202020204" pitchFamily="34" charset="0"/>
                      </a:endParaRPr>
                    </a:p>
                    <a:p>
                      <a:pPr>
                        <a:lnSpc>
                          <a:spcPct val="115000"/>
                        </a:lnSpc>
                        <a:spcBef>
                          <a:spcPts val="600"/>
                        </a:spcBef>
                        <a:spcAft>
                          <a:spcPts val="1000"/>
                        </a:spcAft>
                        <a:tabLst>
                          <a:tab pos="6372225" algn="l"/>
                        </a:tabLst>
                      </a:pPr>
                      <a:r>
                        <a:rPr lang="fr-FR" sz="1600" b="1" dirty="0">
                          <a:effectLst/>
                          <a:latin typeface="Arial" panose="020B0604020202020204" pitchFamily="34" charset="0"/>
                          <a:cs typeface="Arial" panose="020B0604020202020204" pitchFamily="34" charset="0"/>
                        </a:rPr>
                        <a:t>Les notions attendues/incontournables :</a:t>
                      </a:r>
                    </a:p>
                    <a:p>
                      <a:pPr>
                        <a:lnSpc>
                          <a:spcPts val="2800"/>
                        </a:lnSpc>
                        <a:spcBef>
                          <a:spcPts val="600"/>
                        </a:spcBef>
                        <a:spcAft>
                          <a:spcPts val="0"/>
                        </a:spcAft>
                        <a:tabLst>
                          <a:tab pos="6372225" algn="l"/>
                        </a:tabLst>
                      </a:pPr>
                      <a:r>
                        <a:rPr lang="fr-FR" sz="1600" dirty="0">
                          <a:effectLst/>
                          <a:latin typeface="Arial" panose="020B0604020202020204" pitchFamily="34" charset="0"/>
                          <a:cs typeface="Arial" panose="020B0604020202020204" pitchFamily="34" charset="0"/>
                        </a:rPr>
                        <a:t> …………………………………………………………………………………………………………………………………………………………………………………………………………………………………………………………………………………………………………………………………………………………………………………………………………………………………………</a:t>
                      </a:r>
                    </a:p>
                    <a:p>
                      <a:pPr>
                        <a:lnSpc>
                          <a:spcPct val="115000"/>
                        </a:lnSpc>
                        <a:spcBef>
                          <a:spcPts val="1200"/>
                        </a:spcBef>
                        <a:spcAft>
                          <a:spcPts val="1000"/>
                        </a:spcAft>
                        <a:tabLst>
                          <a:tab pos="6372225" algn="l"/>
                        </a:tabLst>
                      </a:pPr>
                      <a:r>
                        <a:rPr lang="fr-FR" sz="1600" b="1" dirty="0">
                          <a:effectLst/>
                          <a:latin typeface="Arial" panose="020B0604020202020204" pitchFamily="34" charset="0"/>
                          <a:cs typeface="Arial" panose="020B0604020202020204" pitchFamily="34" charset="0"/>
                        </a:rPr>
                        <a:t>Les mécanismes en lien avec le sujet :</a:t>
                      </a:r>
                    </a:p>
                    <a:p>
                      <a:pPr>
                        <a:lnSpc>
                          <a:spcPts val="2800"/>
                        </a:lnSpc>
                        <a:spcBef>
                          <a:spcPts val="0"/>
                        </a:spcBef>
                        <a:spcAft>
                          <a:spcPts val="0"/>
                        </a:spcAft>
                        <a:tabLst>
                          <a:tab pos="6372225" algn="l"/>
                        </a:tabLst>
                      </a:pPr>
                      <a:r>
                        <a:rPr lang="fr-FR" sz="1600" dirty="0">
                          <a:effectLst/>
                          <a:latin typeface="Arial" panose="020B0604020202020204" pitchFamily="34" charset="0"/>
                          <a:cs typeface="Arial" panose="020B0604020202020204" pitchFamily="34" charset="0"/>
                        </a:rPr>
                        <a:t> ………………………………………………………………………………………………………………………………………………………………………………………………………………………………………………………………………………………………………………………………………………………………………………………………………………………………………………………………………………………………………………………………………………………………………………………………………………………………………………………………</a:t>
                      </a:r>
                    </a:p>
                  </a:txBody>
                  <a:tcPr marL="72000" marR="23026"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R="36195" algn="r">
                        <a:lnSpc>
                          <a:spcPct val="115000"/>
                        </a:lnSpc>
                        <a:spcAft>
                          <a:spcPts val="1000"/>
                        </a:spcAft>
                        <a:tabLst>
                          <a:tab pos="2647315" algn="r"/>
                        </a:tabLst>
                      </a:pPr>
                      <a:r>
                        <a:rPr lang="fr-FR" sz="1600">
                          <a:effectLst/>
                          <a:latin typeface="Arial" panose="020B0604020202020204" pitchFamily="34" charset="0"/>
                          <a:cs typeface="Arial" panose="020B0604020202020204" pitchFamily="34" charset="0"/>
                        </a:rPr>
                        <a:t> </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201396"/>
                  </a:ext>
                </a:extLst>
              </a:tr>
              <a:tr h="1323537">
                <a:tc>
                  <a:txBody>
                    <a:bodyPr/>
                    <a:lstStyle/>
                    <a:p>
                      <a:pPr>
                        <a:lnSpc>
                          <a:spcPct val="115000"/>
                        </a:lnSpc>
                        <a:spcBef>
                          <a:spcPts val="600"/>
                        </a:spcBef>
                        <a:spcAft>
                          <a:spcPts val="1000"/>
                        </a:spcAft>
                        <a:tabLst>
                          <a:tab pos="6372225" algn="l"/>
                        </a:tabLst>
                      </a:pPr>
                      <a:r>
                        <a:rPr lang="fr-FR" sz="1600" b="1" u="sng" dirty="0">
                          <a:effectLst/>
                          <a:latin typeface="Arial" panose="020B0604020202020204" pitchFamily="34" charset="0"/>
                          <a:cs typeface="Arial" panose="020B0604020202020204" pitchFamily="34" charset="0"/>
                        </a:rPr>
                        <a:t>Qualité du raisonnement :</a:t>
                      </a:r>
                      <a:endParaRPr lang="fr-FR" sz="1600" b="1" dirty="0">
                        <a:effectLst/>
                        <a:latin typeface="Arial" panose="020B0604020202020204" pitchFamily="34" charset="0"/>
                        <a:cs typeface="Arial" panose="020B0604020202020204" pitchFamily="34" charset="0"/>
                      </a:endParaRPr>
                    </a:p>
                    <a:p>
                      <a:pPr>
                        <a:lnSpc>
                          <a:spcPct val="115000"/>
                        </a:lnSpc>
                        <a:spcBef>
                          <a:spcPts val="600"/>
                        </a:spcBef>
                        <a:spcAft>
                          <a:spcPts val="1000"/>
                        </a:spcAft>
                        <a:tabLst>
                          <a:tab pos="6372225" algn="l"/>
                        </a:tabLst>
                      </a:pPr>
                      <a:r>
                        <a:rPr lang="fr-FR" sz="1600" dirty="0">
                          <a:effectLst/>
                          <a:latin typeface="Arial" panose="020B0604020202020204" pitchFamily="34" charset="0"/>
                          <a:cs typeface="Arial" panose="020B0604020202020204" pitchFamily="34" charset="0"/>
                        </a:rPr>
                        <a:t>Qualité/ cohérence de l’argumentation : capacité à argumenter, expliquer et illustrer (AEI).</a:t>
                      </a:r>
                    </a:p>
                    <a:p>
                      <a:pPr>
                        <a:lnSpc>
                          <a:spcPct val="115000"/>
                        </a:lnSpc>
                        <a:spcBef>
                          <a:spcPts val="300"/>
                        </a:spcBef>
                        <a:spcAft>
                          <a:spcPts val="1000"/>
                        </a:spcAft>
                        <a:tabLst>
                          <a:tab pos="6372225" algn="l"/>
                        </a:tabLst>
                      </a:pPr>
                      <a:r>
                        <a:rPr lang="fr-FR" sz="1600" dirty="0">
                          <a:effectLst/>
                          <a:latin typeface="Arial" panose="020B0604020202020204" pitchFamily="34" charset="0"/>
                          <a:cs typeface="Arial" panose="020B0604020202020204" pitchFamily="34" charset="0"/>
                        </a:rPr>
                        <a:t>Pas de structuration en paragraphes attendue ; une réponse dans un seul bloc acceptée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72000" marR="23026"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R="36195" algn="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9143955"/>
                  </a:ext>
                </a:extLst>
              </a:tr>
            </a:tbl>
          </a:graphicData>
        </a:graphic>
      </p:graphicFrame>
    </p:spTree>
    <p:extLst>
      <p:ext uri="{BB962C8B-B14F-4D97-AF65-F5344CB8AC3E}">
        <p14:creationId xmlns:p14="http://schemas.microsoft.com/office/powerpoint/2010/main" val="3558787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5768ED85-50DB-4F01-B979-5E2956833FBD}"/>
              </a:ext>
            </a:extLst>
          </p:cNvPr>
          <p:cNvGraphicFramePr>
            <a:graphicFrameLocks noGrp="1"/>
          </p:cNvGraphicFramePr>
          <p:nvPr/>
        </p:nvGraphicFramePr>
        <p:xfrm>
          <a:off x="128153" y="1006945"/>
          <a:ext cx="8887691" cy="3699430"/>
        </p:xfrm>
        <a:graphic>
          <a:graphicData uri="http://schemas.openxmlformats.org/drawingml/2006/table">
            <a:tbl>
              <a:tblPr firstRow="1" firstCol="1" bandRow="1">
                <a:tableStyleId>{5940675A-B579-460E-94D1-54222C63F5DA}</a:tableStyleId>
              </a:tblPr>
              <a:tblGrid>
                <a:gridCol w="7900169">
                  <a:extLst>
                    <a:ext uri="{9D8B030D-6E8A-4147-A177-3AD203B41FA5}">
                      <a16:colId xmlns:a16="http://schemas.microsoft.com/office/drawing/2014/main" val="3095430807"/>
                    </a:ext>
                  </a:extLst>
                </a:gridCol>
                <a:gridCol w="987522">
                  <a:extLst>
                    <a:ext uri="{9D8B030D-6E8A-4147-A177-3AD203B41FA5}">
                      <a16:colId xmlns:a16="http://schemas.microsoft.com/office/drawing/2014/main" val="3287867080"/>
                    </a:ext>
                  </a:extLst>
                </a:gridCol>
              </a:tblGrid>
              <a:tr h="232032">
                <a:tc>
                  <a:txBody>
                    <a:bodyPr/>
                    <a:lstStyle/>
                    <a:p>
                      <a:pPr algn="ctr">
                        <a:lnSpc>
                          <a:spcPct val="115000"/>
                        </a:lnSpc>
                        <a:spcAft>
                          <a:spcPts val="1000"/>
                        </a:spcAft>
                      </a:pPr>
                      <a:r>
                        <a:rPr lang="fr-FR" sz="1600" b="1" dirty="0">
                          <a:effectLst/>
                          <a:latin typeface="Arial" panose="020B0604020202020204" pitchFamily="34" charset="0"/>
                          <a:cs typeface="Arial" panose="020B0604020202020204" pitchFamily="34" charset="0"/>
                        </a:rPr>
                        <a:t>Corrigé </a:t>
                      </a:r>
                      <a:endParaRPr lang="fr-FR" sz="1600" b="1"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ctr">
                        <a:lnSpc>
                          <a:spcPct val="115000"/>
                        </a:lnSpc>
                        <a:spcAft>
                          <a:spcPts val="1000"/>
                        </a:spcAft>
                      </a:pPr>
                      <a:r>
                        <a:rPr lang="fr-FR" sz="1600" b="1" dirty="0">
                          <a:effectLst/>
                          <a:latin typeface="Arial" panose="020B0604020202020204" pitchFamily="34" charset="0"/>
                          <a:cs typeface="Arial" panose="020B0604020202020204" pitchFamily="34" charset="0"/>
                        </a:rPr>
                        <a:t>Barème</a:t>
                      </a:r>
                      <a:endParaRPr lang="fr-FR" sz="1600" b="1"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85396472"/>
                  </a:ext>
                </a:extLst>
              </a:tr>
              <a:tr h="1292885">
                <a:tc>
                  <a:txBody>
                    <a:bodyPr/>
                    <a:lstStyle/>
                    <a:p>
                      <a:pPr marL="0" indent="0">
                        <a:lnSpc>
                          <a:spcPts val="3000"/>
                        </a:lnSpc>
                        <a:spcBef>
                          <a:spcPts val="0"/>
                        </a:spcBef>
                        <a:buNone/>
                      </a:pPr>
                      <a:r>
                        <a:rPr lang="fr-FR" sz="1600" b="1" dirty="0">
                          <a:effectLst/>
                          <a:latin typeface="Arial" panose="020B0604020202020204" pitchFamily="34" charset="0"/>
                          <a:cs typeface="Arial" panose="020B0604020202020204" pitchFamily="34" charset="0"/>
                        </a:rPr>
                        <a:t>Question</a:t>
                      </a:r>
                      <a:r>
                        <a:rPr lang="fr-FR" sz="1600" b="1" baseline="0" dirty="0">
                          <a:effectLst/>
                          <a:latin typeface="Arial" panose="020B0604020202020204" pitchFamily="34" charset="0"/>
                          <a:cs typeface="Arial" panose="020B0604020202020204" pitchFamily="34" charset="0"/>
                        </a:rPr>
                        <a:t> 1.</a:t>
                      </a:r>
                      <a:endParaRPr lang="fr-FR" sz="1600" b="1" dirty="0">
                        <a:effectLst/>
                        <a:latin typeface="Arial" panose="020B0604020202020204" pitchFamily="34" charset="0"/>
                        <a:cs typeface="Arial" panose="020B0604020202020204" pitchFamily="34" charset="0"/>
                      </a:endParaRPr>
                    </a:p>
                    <a:p>
                      <a:pPr marL="363538" indent="-188913">
                        <a:lnSpc>
                          <a:spcPts val="2200"/>
                        </a:lnSpc>
                        <a:spcBef>
                          <a:spcPts val="0"/>
                        </a:spcBef>
                        <a:buFont typeface="Arial" panose="020B0604020202020204" pitchFamily="34" charset="0"/>
                        <a:buChar char="•"/>
                      </a:pPr>
                      <a:r>
                        <a:rPr lang="fr-FR" sz="1600" dirty="0">
                          <a:effectLst/>
                          <a:latin typeface="Arial" panose="020B0604020202020204" pitchFamily="34" charset="0"/>
                          <a:cs typeface="Arial" panose="020B0604020202020204" pitchFamily="34" charset="0"/>
                        </a:rPr>
                        <a:t>Citation des méthodes par quotas / aléatoire </a:t>
                      </a:r>
                    </a:p>
                    <a:p>
                      <a:pPr marL="363538" indent="-188913">
                        <a:lnSpc>
                          <a:spcPts val="2200"/>
                        </a:lnSpc>
                        <a:spcBef>
                          <a:spcPts val="0"/>
                        </a:spcBef>
                        <a:buFont typeface="Arial" panose="020B0604020202020204" pitchFamily="34" charset="0"/>
                        <a:buChar char="•"/>
                      </a:pPr>
                      <a:r>
                        <a:rPr lang="fr-FR" sz="1600" dirty="0">
                          <a:effectLst/>
                          <a:latin typeface="Arial" panose="020B0604020202020204" pitchFamily="34" charset="0"/>
                          <a:cs typeface="Arial" panose="020B0604020202020204" pitchFamily="34" charset="0"/>
                        </a:rPr>
                        <a:t>Préciser la méthode des sondages par quotas</a:t>
                      </a:r>
                    </a:p>
                    <a:p>
                      <a:pPr marL="363538" indent="-188913">
                        <a:lnSpc>
                          <a:spcPts val="2200"/>
                        </a:lnSpc>
                        <a:spcBef>
                          <a:spcPts val="0"/>
                        </a:spcBef>
                        <a:buFont typeface="Arial" panose="020B0604020202020204" pitchFamily="34" charset="0"/>
                        <a:buChar char="•"/>
                      </a:pPr>
                      <a:r>
                        <a:rPr lang="fr-FR" sz="1600" dirty="0">
                          <a:effectLst/>
                          <a:latin typeface="Arial" panose="020B0604020202020204" pitchFamily="34" charset="0"/>
                          <a:cs typeface="Arial" panose="020B0604020202020204" pitchFamily="34" charset="0"/>
                        </a:rPr>
                        <a:t>Préciser la méthode des sondages par tirage aléatoire </a:t>
                      </a: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lnSpc>
                          <a:spcPct val="115000"/>
                        </a:lnSpc>
                        <a:spcAft>
                          <a:spcPts val="1000"/>
                        </a:spcAft>
                      </a:pPr>
                      <a:r>
                        <a:rPr lang="fr-FR" sz="1600" dirty="0">
                          <a:effectLst/>
                          <a:latin typeface="Arial" panose="020B0604020202020204" pitchFamily="34" charset="0"/>
                          <a:cs typeface="Arial" panose="020B0604020202020204" pitchFamily="34" charset="0"/>
                        </a:rPr>
                        <a:t>4 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35501746"/>
                  </a:ext>
                </a:extLst>
              </a:tr>
              <a:tr h="1008529">
                <a:tc>
                  <a:txBody>
                    <a:bodyPr/>
                    <a:lstStyle/>
                    <a:p>
                      <a:pPr marL="0" indent="0">
                        <a:lnSpc>
                          <a:spcPts val="2400"/>
                        </a:lnSpc>
                        <a:spcBef>
                          <a:spcPts val="0"/>
                        </a:spcBef>
                        <a:buNone/>
                      </a:pPr>
                      <a:r>
                        <a:rPr lang="fr-FR" sz="1600" b="1" dirty="0">
                          <a:latin typeface="Arial" panose="020B0604020202020204" pitchFamily="34" charset="0"/>
                          <a:cs typeface="Arial" panose="020B0604020202020204" pitchFamily="34" charset="0"/>
                        </a:rPr>
                        <a:t>Question</a:t>
                      </a:r>
                      <a:r>
                        <a:rPr lang="fr-FR" sz="1600" b="1" baseline="0" dirty="0">
                          <a:latin typeface="Arial" panose="020B0604020202020204" pitchFamily="34" charset="0"/>
                          <a:cs typeface="Arial" panose="020B0604020202020204" pitchFamily="34" charset="0"/>
                        </a:rPr>
                        <a:t> 2.</a:t>
                      </a:r>
                      <a:endParaRPr lang="fr-FR" sz="1600" b="1" dirty="0">
                        <a:latin typeface="Arial" panose="020B0604020202020204" pitchFamily="34" charset="0"/>
                        <a:cs typeface="Arial" panose="020B0604020202020204" pitchFamily="34" charset="0"/>
                      </a:endParaRPr>
                    </a:p>
                    <a:p>
                      <a:pPr marL="363538" indent="-188913">
                        <a:lnSpc>
                          <a:spcPts val="2400"/>
                        </a:lnSpc>
                        <a:spcBef>
                          <a:spcPts val="0"/>
                        </a:spcBef>
                        <a:buFont typeface="Arial" panose="020B0604020202020204" pitchFamily="34" charset="0"/>
                        <a:buChar char="•"/>
                      </a:pPr>
                      <a:r>
                        <a:rPr lang="fr-FR" sz="1600" dirty="0">
                          <a:latin typeface="Arial" panose="020B0604020202020204" pitchFamily="34" charset="0"/>
                          <a:cs typeface="Arial" panose="020B0604020202020204" pitchFamily="34" charset="0"/>
                        </a:rPr>
                        <a:t>Lecture du 21 et du 30 % (ou calcul de la différence en points )</a:t>
                      </a:r>
                    </a:p>
                    <a:p>
                      <a:pPr marL="363538" indent="-188913">
                        <a:lnSpc>
                          <a:spcPts val="2400"/>
                        </a:lnSpc>
                        <a:spcBef>
                          <a:spcPts val="0"/>
                        </a:spcBef>
                        <a:buFont typeface="Arial" panose="020B0604020202020204" pitchFamily="34" charset="0"/>
                        <a:buChar char="•"/>
                      </a:pPr>
                      <a:r>
                        <a:rPr lang="fr-FR" sz="1600" dirty="0">
                          <a:latin typeface="Arial" panose="020B0604020202020204" pitchFamily="34" charset="0"/>
                          <a:cs typeface="Arial" panose="020B0604020202020204" pitchFamily="34" charset="0"/>
                        </a:rPr>
                        <a:t>Consigne « comparer » : supérieur / inférieur </a:t>
                      </a: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lnSpc>
                          <a:spcPct val="115000"/>
                        </a:lnSpc>
                        <a:spcAft>
                          <a:spcPts val="1000"/>
                        </a:spcAft>
                      </a:pPr>
                      <a:r>
                        <a:rPr lang="fr-FR" sz="1600" dirty="0">
                          <a:effectLst/>
                          <a:latin typeface="Arial" panose="020B0604020202020204" pitchFamily="34" charset="0"/>
                          <a:cs typeface="Arial" panose="020B0604020202020204" pitchFamily="34" charset="0"/>
                        </a:rPr>
                        <a:t>3 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138489939"/>
                  </a:ext>
                </a:extLst>
              </a:tr>
              <a:tr h="1062318">
                <a:tc>
                  <a:txBody>
                    <a:bodyPr/>
                    <a:lstStyle/>
                    <a:p>
                      <a:pPr marL="0" indent="0">
                        <a:lnSpc>
                          <a:spcPts val="3000"/>
                        </a:lnSpc>
                        <a:spcBef>
                          <a:spcPts val="600"/>
                        </a:spcBef>
                        <a:buNone/>
                      </a:pPr>
                      <a:r>
                        <a:rPr lang="fr-FR" sz="1600" b="1" dirty="0">
                          <a:latin typeface="Arial" panose="020B0604020202020204" pitchFamily="34" charset="0"/>
                          <a:cs typeface="Arial" panose="020B0604020202020204" pitchFamily="34" charset="0"/>
                        </a:rPr>
                        <a:t>Question 3.</a:t>
                      </a:r>
                    </a:p>
                    <a:p>
                      <a:pPr marL="363538" indent="-188913">
                        <a:lnSpc>
                          <a:spcPts val="2300"/>
                        </a:lnSpc>
                        <a:spcBef>
                          <a:spcPts val="600"/>
                        </a:spcBef>
                        <a:buFont typeface="Arial" panose="020B0604020202020204" pitchFamily="34" charset="0"/>
                        <a:buChar char="•"/>
                      </a:pPr>
                      <a:r>
                        <a:rPr lang="fr-FR" sz="1600" dirty="0">
                          <a:latin typeface="Arial" panose="020B0604020202020204" pitchFamily="34" charset="0"/>
                          <a:cs typeface="Arial" panose="020B0604020202020204" pitchFamily="34" charset="0"/>
                        </a:rPr>
                        <a:t>Problème de la formulation des questions qui influence le résultat du sondage</a:t>
                      </a:r>
                    </a:p>
                    <a:p>
                      <a:pPr marL="363538" indent="-188913">
                        <a:lnSpc>
                          <a:spcPts val="2300"/>
                        </a:lnSpc>
                        <a:spcBef>
                          <a:spcPts val="600"/>
                        </a:spcBef>
                        <a:buFont typeface="Arial" panose="020B0604020202020204" pitchFamily="34" charset="0"/>
                        <a:buChar char="•"/>
                      </a:pPr>
                      <a:r>
                        <a:rPr lang="fr-FR" sz="1600" dirty="0">
                          <a:latin typeface="Arial" panose="020B0604020202020204" pitchFamily="34" charset="0"/>
                          <a:cs typeface="Arial" panose="020B0604020202020204" pitchFamily="34" charset="0"/>
                        </a:rPr>
                        <a:t>Lectures des données liées aux deux formulations </a:t>
                      </a: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gn="ctr">
                        <a:lnSpc>
                          <a:spcPct val="115000"/>
                        </a:lnSpc>
                        <a:spcAft>
                          <a:spcPts val="1000"/>
                        </a:spcAft>
                      </a:pPr>
                      <a:r>
                        <a:rPr lang="fr-FR" sz="1600" dirty="0">
                          <a:effectLst/>
                          <a:latin typeface="Arial" panose="020B0604020202020204" pitchFamily="34" charset="0"/>
                          <a:cs typeface="Arial" panose="020B0604020202020204" pitchFamily="34" charset="0"/>
                        </a:rPr>
                        <a:t>3 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262626227"/>
                  </a:ext>
                </a:extLst>
              </a:tr>
            </a:tbl>
          </a:graphicData>
        </a:graphic>
      </p:graphicFrame>
      <p:sp>
        <p:nvSpPr>
          <p:cNvPr id="3" name="ZoneTexte 2">
            <a:extLst>
              <a:ext uri="{FF2B5EF4-FFF2-40B4-BE49-F238E27FC236}">
                <a16:creationId xmlns:a16="http://schemas.microsoft.com/office/drawing/2014/main" id="{791F9FAE-0A35-46B8-B187-BE1726EB4246}"/>
              </a:ext>
            </a:extLst>
          </p:cNvPr>
          <p:cNvSpPr txBox="1"/>
          <p:nvPr/>
        </p:nvSpPr>
        <p:spPr>
          <a:xfrm>
            <a:off x="128154" y="113683"/>
            <a:ext cx="8887691" cy="707886"/>
          </a:xfrm>
          <a:prstGeom prst="rect">
            <a:avLst/>
          </a:prstGeom>
          <a:solidFill>
            <a:schemeClr val="bg1">
              <a:lumMod val="95000"/>
            </a:schemeClr>
          </a:solidFill>
          <a:ln>
            <a:solidFill>
              <a:schemeClr val="bg1">
                <a:lumMod val="50000"/>
              </a:schemeClr>
            </a:solidFill>
            <a:prstDash val="sysDash"/>
          </a:ln>
        </p:spPr>
        <p:txBody>
          <a:bodyPr wrap="square" rtlCol="0">
            <a:spAutoFit/>
          </a:bodyPr>
          <a:lstStyle/>
          <a:p>
            <a:pPr algn="ctr"/>
            <a:r>
              <a:rPr lang="fr-FR" sz="2000" b="1" dirty="0"/>
              <a:t>La grille de correction de la première partie</a:t>
            </a:r>
          </a:p>
          <a:p>
            <a:pPr algn="ctr"/>
            <a:r>
              <a:rPr lang="fr-FR" sz="2000" i="1" dirty="0">
                <a:solidFill>
                  <a:srgbClr val="FF0000"/>
                </a:solidFill>
              </a:rPr>
              <a:t>Proposition de barème à adapter aux établissements</a:t>
            </a:r>
          </a:p>
        </p:txBody>
      </p:sp>
    </p:spTree>
    <p:extLst>
      <p:ext uri="{BB962C8B-B14F-4D97-AF65-F5344CB8AC3E}">
        <p14:creationId xmlns:p14="http://schemas.microsoft.com/office/powerpoint/2010/main" val="42845067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1A9D2AB1-2FFF-4C38-8F78-F95C07A98124}"/>
              </a:ext>
            </a:extLst>
          </p:cNvPr>
          <p:cNvSpPr txBox="1"/>
          <p:nvPr/>
        </p:nvSpPr>
        <p:spPr>
          <a:xfrm>
            <a:off x="193963" y="113683"/>
            <a:ext cx="8756074" cy="400110"/>
          </a:xfrm>
          <a:prstGeom prst="rect">
            <a:avLst/>
          </a:prstGeom>
          <a:solidFill>
            <a:schemeClr val="bg1">
              <a:lumMod val="95000"/>
            </a:schemeClr>
          </a:solidFill>
          <a:ln>
            <a:solidFill>
              <a:schemeClr val="bg1">
                <a:lumMod val="50000"/>
              </a:schemeClr>
            </a:solidFill>
            <a:prstDash val="sysDash"/>
          </a:ln>
        </p:spPr>
        <p:txBody>
          <a:bodyPr wrap="square" rtlCol="0">
            <a:spAutoFit/>
          </a:bodyPr>
          <a:lstStyle/>
          <a:p>
            <a:pPr algn="ctr"/>
            <a:r>
              <a:rPr lang="fr-FR" sz="2000" b="1" dirty="0"/>
              <a:t>La grille de correction de la seconde partie</a:t>
            </a:r>
          </a:p>
        </p:txBody>
      </p:sp>
      <p:graphicFrame>
        <p:nvGraphicFramePr>
          <p:cNvPr id="6" name="Tableau 5">
            <a:extLst>
              <a:ext uri="{FF2B5EF4-FFF2-40B4-BE49-F238E27FC236}">
                <a16:creationId xmlns:a16="http://schemas.microsoft.com/office/drawing/2014/main" id="{E0F24B6D-0B11-4F0A-BB61-1C8A79708106}"/>
              </a:ext>
            </a:extLst>
          </p:cNvPr>
          <p:cNvGraphicFramePr>
            <a:graphicFrameLocks noGrp="1"/>
          </p:cNvGraphicFramePr>
          <p:nvPr/>
        </p:nvGraphicFramePr>
        <p:xfrm>
          <a:off x="193964" y="680374"/>
          <a:ext cx="8756074" cy="4671555"/>
        </p:xfrm>
        <a:graphic>
          <a:graphicData uri="http://schemas.openxmlformats.org/drawingml/2006/table">
            <a:tbl>
              <a:tblPr firstRow="1" firstCol="1" bandRow="1">
                <a:tableStyleId>{5940675A-B579-460E-94D1-54222C63F5DA}</a:tableStyleId>
              </a:tblPr>
              <a:tblGrid>
                <a:gridCol w="4905351">
                  <a:extLst>
                    <a:ext uri="{9D8B030D-6E8A-4147-A177-3AD203B41FA5}">
                      <a16:colId xmlns:a16="http://schemas.microsoft.com/office/drawing/2014/main" val="2643534085"/>
                    </a:ext>
                  </a:extLst>
                </a:gridCol>
                <a:gridCol w="3198474">
                  <a:extLst>
                    <a:ext uri="{9D8B030D-6E8A-4147-A177-3AD203B41FA5}">
                      <a16:colId xmlns:a16="http://schemas.microsoft.com/office/drawing/2014/main" val="483684683"/>
                    </a:ext>
                  </a:extLst>
                </a:gridCol>
                <a:gridCol w="652249">
                  <a:extLst>
                    <a:ext uri="{9D8B030D-6E8A-4147-A177-3AD203B41FA5}">
                      <a16:colId xmlns:a16="http://schemas.microsoft.com/office/drawing/2014/main" val="3021212318"/>
                    </a:ext>
                  </a:extLst>
                </a:gridCol>
              </a:tblGrid>
              <a:tr h="1081191">
                <a:tc gridSpan="2">
                  <a:txBody>
                    <a:bodyPr/>
                    <a:lstStyle/>
                    <a:p>
                      <a:pPr>
                        <a:lnSpc>
                          <a:spcPct val="115000"/>
                        </a:lnSpc>
                        <a:spcBef>
                          <a:spcPts val="600"/>
                        </a:spcBef>
                        <a:spcAft>
                          <a:spcPts val="1000"/>
                        </a:spcAft>
                        <a:tabLst>
                          <a:tab pos="5854065" algn="l"/>
                        </a:tabLst>
                      </a:pPr>
                      <a:r>
                        <a:rPr lang="fr-FR" sz="1600" b="1" u="sng" dirty="0">
                          <a:effectLst/>
                          <a:latin typeface="Arial" panose="020B0604020202020204" pitchFamily="34" charset="0"/>
                          <a:cs typeface="Arial" panose="020B0604020202020204" pitchFamily="34" charset="0"/>
                        </a:rPr>
                        <a:t>Compréhension du sujet :</a:t>
                      </a:r>
                      <a:endParaRPr lang="fr-FR" sz="1600" b="1" dirty="0">
                        <a:effectLst/>
                        <a:latin typeface="Arial" panose="020B0604020202020204" pitchFamily="34" charset="0"/>
                        <a:cs typeface="Arial" panose="020B0604020202020204" pitchFamily="34" charset="0"/>
                      </a:endParaRPr>
                    </a:p>
                    <a:p>
                      <a:pPr>
                        <a:lnSpc>
                          <a:spcPts val="2300"/>
                        </a:lnSpc>
                        <a:spcBef>
                          <a:spcPts val="0"/>
                        </a:spcBef>
                        <a:spcAft>
                          <a:spcPts val="0"/>
                        </a:spcAft>
                        <a:tabLst>
                          <a:tab pos="5854065" algn="l"/>
                        </a:tabLst>
                      </a:pPr>
                      <a:r>
                        <a:rPr lang="fr-FR" sz="1600" dirty="0">
                          <a:effectLst/>
                          <a:latin typeface="Arial" panose="020B0604020202020204" pitchFamily="34" charset="0"/>
                          <a:cs typeface="Arial" panose="020B0604020202020204" pitchFamily="34" charset="0"/>
                        </a:rPr>
                        <a:t> L’élève devra rendre compte de l’apparition de la démocratie d’opinion en lien avec le développement des sondages. </a:t>
                      </a:r>
                    </a:p>
                  </a:txBody>
                  <a:tcPr marL="72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lang="fr-FR"/>
                    </a:p>
                  </a:txBody>
                  <a:tcPr/>
                </a:tc>
                <a:tc>
                  <a:txBody>
                    <a:bodyPr/>
                    <a:lstStyle/>
                    <a:p>
                      <a:pPr marR="36195" algn="ct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2 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7915528"/>
                  </a:ext>
                </a:extLst>
              </a:tr>
              <a:tr h="3590364">
                <a:tc>
                  <a:txBody>
                    <a:bodyPr/>
                    <a:lstStyle/>
                    <a:p>
                      <a:pPr>
                        <a:lnSpc>
                          <a:spcPct val="115000"/>
                        </a:lnSpc>
                        <a:spcBef>
                          <a:spcPts val="600"/>
                        </a:spcBef>
                        <a:spcAft>
                          <a:spcPts val="1000"/>
                        </a:spcAft>
                        <a:tabLst>
                          <a:tab pos="5854065" algn="l"/>
                        </a:tabLst>
                      </a:pPr>
                      <a:r>
                        <a:rPr lang="fr-FR" sz="1600" b="1" u="sng" dirty="0">
                          <a:effectLst/>
                          <a:latin typeface="Arial" panose="020B0604020202020204" pitchFamily="34" charset="0"/>
                          <a:cs typeface="Arial" panose="020B0604020202020204" pitchFamily="34" charset="0"/>
                        </a:rPr>
                        <a:t>Exploitation des informations essentielles du dossier documentaire :</a:t>
                      </a:r>
                      <a:endParaRPr lang="fr-FR" sz="1600" b="1" dirty="0">
                        <a:effectLst/>
                        <a:latin typeface="Arial" panose="020B0604020202020204" pitchFamily="34" charset="0"/>
                        <a:cs typeface="Arial" panose="020B0604020202020204" pitchFamily="34" charset="0"/>
                      </a:endParaRPr>
                    </a:p>
                    <a:p>
                      <a:pPr>
                        <a:lnSpc>
                          <a:spcPts val="2100"/>
                        </a:lnSpc>
                        <a:spcBef>
                          <a:spcPts val="0"/>
                        </a:spcBef>
                        <a:spcAft>
                          <a:spcPts val="0"/>
                        </a:spcAft>
                        <a:tabLst>
                          <a:tab pos="6372225" algn="l"/>
                        </a:tabLst>
                      </a:pPr>
                      <a:r>
                        <a:rPr lang="fr-FR" sz="1600" b="1" dirty="0">
                          <a:effectLst/>
                          <a:latin typeface="Arial" panose="020B0604020202020204" pitchFamily="34" charset="0"/>
                          <a:cs typeface="Arial" panose="020B0604020202020204" pitchFamily="34" charset="0"/>
                        </a:rPr>
                        <a:t>Document 1</a:t>
                      </a:r>
                    </a:p>
                    <a:p>
                      <a:pPr>
                        <a:lnSpc>
                          <a:spcPts val="2100"/>
                        </a:lnSpc>
                        <a:spcBef>
                          <a:spcPts val="0"/>
                        </a:spcBef>
                        <a:spcAft>
                          <a:spcPts val="0"/>
                        </a:spcAft>
                        <a:tabLst>
                          <a:tab pos="6372225" algn="l"/>
                        </a:tabLst>
                      </a:pPr>
                      <a:r>
                        <a:rPr lang="fr-FR" sz="1600" dirty="0">
                          <a:effectLst/>
                          <a:latin typeface="Arial" panose="020B0604020202020204" pitchFamily="34" charset="0"/>
                          <a:cs typeface="Arial" panose="020B0604020202020204" pitchFamily="34" charset="0"/>
                        </a:rPr>
                        <a:t>Rôle croissant des publicitaires dans les campagnes électorales qui vendent une image plus qu’un programme politique</a:t>
                      </a:r>
                    </a:p>
                    <a:p>
                      <a:pPr>
                        <a:lnSpc>
                          <a:spcPts val="2100"/>
                        </a:lnSpc>
                        <a:spcBef>
                          <a:spcPts val="1200"/>
                        </a:spcBef>
                        <a:spcAft>
                          <a:spcPts val="0"/>
                        </a:spcAft>
                        <a:tabLst>
                          <a:tab pos="6372225" algn="l"/>
                        </a:tabLst>
                      </a:pPr>
                      <a:r>
                        <a:rPr lang="fr-FR" sz="1600" b="1" dirty="0">
                          <a:effectLst/>
                          <a:latin typeface="Arial" panose="020B0604020202020204" pitchFamily="34" charset="0"/>
                          <a:cs typeface="Arial" panose="020B0604020202020204" pitchFamily="34" charset="0"/>
                        </a:rPr>
                        <a:t>Document 2</a:t>
                      </a:r>
                    </a:p>
                    <a:p>
                      <a:pPr marL="363538" indent="-269875">
                        <a:lnSpc>
                          <a:spcPts val="2100"/>
                        </a:lnSpc>
                        <a:spcBef>
                          <a:spcPts val="0"/>
                        </a:spcBef>
                        <a:spcAft>
                          <a:spcPts val="0"/>
                        </a:spcAft>
                        <a:buFont typeface="Arial" panose="020B0604020202020204" pitchFamily="34" charset="0"/>
                        <a:buChar char="•"/>
                        <a:tabLst>
                          <a:tab pos="6372225" algn="l"/>
                        </a:tabLst>
                      </a:pPr>
                      <a:r>
                        <a:rPr lang="fr-FR" sz="1600" dirty="0">
                          <a:effectLst/>
                          <a:latin typeface="Arial" panose="020B0604020202020204" pitchFamily="34" charset="0"/>
                          <a:cs typeface="Arial" panose="020B0604020202020204" pitchFamily="34" charset="0"/>
                        </a:rPr>
                        <a:t>popularité décroissante des gouvernants à relier au contrôle des gouvernants</a:t>
                      </a:r>
                    </a:p>
                    <a:p>
                      <a:pPr marL="363538" indent="-269875">
                        <a:lnSpc>
                          <a:spcPts val="2100"/>
                        </a:lnSpc>
                        <a:spcBef>
                          <a:spcPts val="600"/>
                        </a:spcBef>
                        <a:spcAft>
                          <a:spcPts val="0"/>
                        </a:spcAft>
                        <a:buFont typeface="Arial" panose="020B0604020202020204" pitchFamily="34" charset="0"/>
                        <a:buChar char="•"/>
                        <a:tabLst>
                          <a:tab pos="6372225" algn="l"/>
                        </a:tabLst>
                      </a:pPr>
                      <a:r>
                        <a:rPr lang="fr-FR" sz="1600" dirty="0">
                          <a:effectLst/>
                          <a:latin typeface="Arial" panose="020B0604020202020204" pitchFamily="34" charset="0"/>
                          <a:cs typeface="Arial" panose="020B0604020202020204" pitchFamily="34" charset="0"/>
                        </a:rPr>
                        <a:t>Manipulation de données (définition de la tendance avec des valeurs)</a:t>
                      </a:r>
                    </a:p>
                  </a:txBody>
                  <a:tcPr marL="108000" marR="3600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71755">
                        <a:lnSpc>
                          <a:spcPts val="2300"/>
                        </a:lnSpc>
                        <a:spcBef>
                          <a:spcPts val="300"/>
                        </a:spcBef>
                        <a:spcAft>
                          <a:spcPts val="0"/>
                        </a:spcAft>
                        <a:tabLst>
                          <a:tab pos="6341110" algn="l"/>
                        </a:tabLst>
                      </a:pPr>
                      <a:r>
                        <a:rPr lang="fr-FR" sz="1600" dirty="0">
                          <a:effectLst/>
                          <a:latin typeface="Arial" panose="020B0604020202020204" pitchFamily="34" charset="0"/>
                          <a:cs typeface="Arial" panose="020B0604020202020204" pitchFamily="34" charset="0"/>
                        </a:rPr>
                        <a:t>Capacité à :</a:t>
                      </a:r>
                    </a:p>
                    <a:p>
                      <a:pPr marL="71755">
                        <a:lnSpc>
                          <a:spcPts val="2300"/>
                        </a:lnSpc>
                        <a:spcBef>
                          <a:spcPts val="300"/>
                        </a:spcBef>
                        <a:spcAft>
                          <a:spcPts val="0"/>
                        </a:spcAft>
                        <a:tabLst>
                          <a:tab pos="2277745" algn="ctr"/>
                          <a:tab pos="6341110" algn="l"/>
                        </a:tabLst>
                      </a:pPr>
                      <a:r>
                        <a:rPr lang="fr-FR" sz="1600" dirty="0">
                          <a:effectLst/>
                          <a:latin typeface="Arial" panose="020B0604020202020204" pitchFamily="34" charset="0"/>
                          <a:cs typeface="Arial" panose="020B0604020202020204" pitchFamily="34" charset="0"/>
                        </a:rPr>
                        <a:t>- Sélectionner les informations pertinentes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cs typeface="Arial" panose="020B0604020202020204" pitchFamily="34" charset="0"/>
                      </a:endParaRPr>
                    </a:p>
                    <a:p>
                      <a:pPr marL="71755">
                        <a:lnSpc>
                          <a:spcPts val="2300"/>
                        </a:lnSpc>
                        <a:spcBef>
                          <a:spcPts val="300"/>
                        </a:spcBef>
                        <a:spcAft>
                          <a:spcPts val="0"/>
                        </a:spcAft>
                        <a:tabLst>
                          <a:tab pos="2277745" algn="ctr"/>
                          <a:tab pos="6341110" algn="l"/>
                        </a:tabLst>
                      </a:pPr>
                      <a:r>
                        <a:rPr lang="fr-FR" sz="1600" dirty="0">
                          <a:effectLst/>
                          <a:latin typeface="Arial" panose="020B0604020202020204" pitchFamily="34" charset="0"/>
                          <a:cs typeface="Arial" panose="020B0604020202020204" pitchFamily="34" charset="0"/>
                        </a:rPr>
                        <a:t>- Lire l'information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cs typeface="Arial" panose="020B0604020202020204" pitchFamily="34" charset="0"/>
                      </a:endParaRPr>
                    </a:p>
                    <a:p>
                      <a:pPr marL="71755">
                        <a:lnSpc>
                          <a:spcPts val="2300"/>
                        </a:lnSpc>
                        <a:spcBef>
                          <a:spcPts val="300"/>
                        </a:spcBef>
                        <a:spcAft>
                          <a:spcPts val="0"/>
                        </a:spcAft>
                        <a:tabLst>
                          <a:tab pos="2277745" algn="ctr"/>
                          <a:tab pos="6341110" algn="l"/>
                        </a:tabLst>
                      </a:pPr>
                      <a:r>
                        <a:rPr lang="fr-FR" sz="1600" dirty="0">
                          <a:effectLst/>
                          <a:latin typeface="Arial" panose="020B0604020202020204" pitchFamily="34" charset="0"/>
                          <a:cs typeface="Arial" panose="020B0604020202020204" pitchFamily="34" charset="0"/>
                        </a:rPr>
                        <a:t>- Exploiter l'information pour illustrer l'argumentation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cs typeface="Arial" panose="020B0604020202020204" pitchFamily="34" charset="0"/>
                      </a:endParaRPr>
                    </a:p>
                    <a:p>
                      <a:pPr marL="71755">
                        <a:lnSpc>
                          <a:spcPts val="2300"/>
                        </a:lnSpc>
                        <a:spcBef>
                          <a:spcPts val="300"/>
                        </a:spcBef>
                        <a:spcAft>
                          <a:spcPts val="0"/>
                        </a:spcAft>
                        <a:tabLst>
                          <a:tab pos="2277745" algn="ctr"/>
                          <a:tab pos="6341110" algn="l"/>
                        </a:tabLst>
                      </a:pPr>
                      <a:r>
                        <a:rPr lang="fr-FR" sz="1600" dirty="0">
                          <a:effectLst/>
                          <a:latin typeface="Arial" panose="020B0604020202020204" pitchFamily="34" charset="0"/>
                          <a:cs typeface="Arial" panose="020B0604020202020204" pitchFamily="34" charset="0"/>
                        </a:rPr>
                        <a:t>- Manipuler des données statistiques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cs typeface="Arial" panose="020B0604020202020204" pitchFamily="34" charset="0"/>
                      </a:endParaRPr>
                    </a:p>
                    <a:p>
                      <a:pPr marL="71755">
                        <a:lnSpc>
                          <a:spcPts val="2300"/>
                        </a:lnSpc>
                        <a:spcBef>
                          <a:spcPts val="300"/>
                        </a:spcBef>
                        <a:spcAft>
                          <a:spcPts val="0"/>
                        </a:spcAft>
                        <a:tabLst>
                          <a:tab pos="2277745" algn="ctr"/>
                          <a:tab pos="6372225" algn="l"/>
                        </a:tabLst>
                      </a:pPr>
                      <a:r>
                        <a:rPr lang="fr-FR" sz="1600" dirty="0">
                          <a:effectLst/>
                          <a:latin typeface="Arial" panose="020B0604020202020204" pitchFamily="34" charset="0"/>
                          <a:cs typeface="Arial" panose="020B0604020202020204" pitchFamily="34" charset="0"/>
                        </a:rPr>
                        <a:t>- Mettre en relation avec des données de l’autre document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3289" marR="32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R="36195" algn="ct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2 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25928387"/>
                  </a:ext>
                </a:extLst>
              </a:tr>
            </a:tbl>
          </a:graphicData>
        </a:graphic>
      </p:graphicFrame>
    </p:spTree>
    <p:extLst>
      <p:ext uri="{BB962C8B-B14F-4D97-AF65-F5344CB8AC3E}">
        <p14:creationId xmlns:p14="http://schemas.microsoft.com/office/powerpoint/2010/main" val="21905639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D76E57BE-CAF5-4334-BA27-13ACAF60CCA8}"/>
              </a:ext>
            </a:extLst>
          </p:cNvPr>
          <p:cNvGraphicFramePr>
            <a:graphicFrameLocks noGrp="1"/>
          </p:cNvGraphicFramePr>
          <p:nvPr>
            <p:extLst>
              <p:ext uri="{D42A27DB-BD31-4B8C-83A1-F6EECF244321}">
                <p14:modId xmlns:p14="http://schemas.microsoft.com/office/powerpoint/2010/main" val="2179424741"/>
              </p:ext>
            </p:extLst>
          </p:nvPr>
        </p:nvGraphicFramePr>
        <p:xfrm>
          <a:off x="228599" y="200574"/>
          <a:ext cx="8754035" cy="3529173"/>
        </p:xfrm>
        <a:graphic>
          <a:graphicData uri="http://schemas.openxmlformats.org/drawingml/2006/table">
            <a:tbl>
              <a:tblPr firstRow="1" firstCol="1" bandRow="1">
                <a:tableStyleId>{5940675A-B579-460E-94D1-54222C63F5DA}</a:tableStyleId>
              </a:tblPr>
              <a:tblGrid>
                <a:gridCol w="8178807">
                  <a:extLst>
                    <a:ext uri="{9D8B030D-6E8A-4147-A177-3AD203B41FA5}">
                      <a16:colId xmlns:a16="http://schemas.microsoft.com/office/drawing/2014/main" val="441038297"/>
                    </a:ext>
                  </a:extLst>
                </a:gridCol>
                <a:gridCol w="575228">
                  <a:extLst>
                    <a:ext uri="{9D8B030D-6E8A-4147-A177-3AD203B41FA5}">
                      <a16:colId xmlns:a16="http://schemas.microsoft.com/office/drawing/2014/main" val="3674663791"/>
                    </a:ext>
                  </a:extLst>
                </a:gridCol>
              </a:tblGrid>
              <a:tr h="2421602">
                <a:tc>
                  <a:txBody>
                    <a:bodyPr/>
                    <a:lstStyle/>
                    <a:p>
                      <a:pPr>
                        <a:lnSpc>
                          <a:spcPts val="2300"/>
                        </a:lnSpc>
                        <a:spcBef>
                          <a:spcPts val="600"/>
                        </a:spcBef>
                        <a:spcAft>
                          <a:spcPts val="0"/>
                        </a:spcAft>
                      </a:pPr>
                      <a:r>
                        <a:rPr lang="fr-FR" sz="1600" b="1" u="sng" dirty="0">
                          <a:effectLst/>
                          <a:latin typeface="Arial" panose="020B0604020202020204" pitchFamily="34" charset="0"/>
                          <a:cs typeface="Arial" panose="020B0604020202020204" pitchFamily="34" charset="0"/>
                        </a:rPr>
                        <a:t>Maîtrise et mobilisation de connaissances en lien avec le sujet :</a:t>
                      </a:r>
                      <a:endParaRPr lang="fr-FR" sz="1600" b="1" dirty="0">
                        <a:effectLst/>
                        <a:latin typeface="Arial" panose="020B0604020202020204" pitchFamily="34" charset="0"/>
                        <a:cs typeface="Arial" panose="020B0604020202020204" pitchFamily="34" charset="0"/>
                      </a:endParaRPr>
                    </a:p>
                    <a:p>
                      <a:pPr>
                        <a:lnSpc>
                          <a:spcPts val="2300"/>
                        </a:lnSpc>
                        <a:spcBef>
                          <a:spcPts val="0"/>
                        </a:spcBef>
                        <a:spcAft>
                          <a:spcPts val="0"/>
                        </a:spcAft>
                        <a:tabLst>
                          <a:tab pos="6372225" algn="l"/>
                        </a:tabLst>
                      </a:pPr>
                      <a:r>
                        <a:rPr lang="fr-FR" sz="1600" b="1" dirty="0">
                          <a:effectLst/>
                          <a:latin typeface="Arial" panose="020B0604020202020204" pitchFamily="34" charset="0"/>
                          <a:cs typeface="Arial" panose="020B0604020202020204" pitchFamily="34" charset="0"/>
                        </a:rPr>
                        <a:t>Les notions attendues/incontournables :</a:t>
                      </a:r>
                    </a:p>
                    <a:p>
                      <a:pPr>
                        <a:lnSpc>
                          <a:spcPts val="2300"/>
                        </a:lnSpc>
                        <a:spcBef>
                          <a:spcPts val="0"/>
                        </a:spcBef>
                        <a:spcAft>
                          <a:spcPts val="0"/>
                        </a:spcAft>
                        <a:tabLst>
                          <a:tab pos="6372225" algn="l"/>
                        </a:tabLst>
                      </a:pPr>
                      <a:r>
                        <a:rPr lang="fr-FR" sz="1600" dirty="0">
                          <a:effectLst/>
                          <a:latin typeface="Arial" panose="020B0604020202020204" pitchFamily="34" charset="0"/>
                          <a:cs typeface="Arial" panose="020B0604020202020204" pitchFamily="34" charset="0"/>
                        </a:rPr>
                        <a:t>opinion publique, sondages</a:t>
                      </a:r>
                    </a:p>
                    <a:p>
                      <a:pPr>
                        <a:lnSpc>
                          <a:spcPts val="2300"/>
                        </a:lnSpc>
                        <a:spcBef>
                          <a:spcPts val="0"/>
                        </a:spcBef>
                        <a:spcAft>
                          <a:spcPts val="0"/>
                        </a:spcAft>
                        <a:tabLst>
                          <a:tab pos="6372225" algn="l"/>
                        </a:tabLst>
                      </a:pPr>
                      <a:r>
                        <a:rPr lang="fr-FR" sz="1600" dirty="0">
                          <a:effectLst/>
                          <a:latin typeface="Arial" panose="020B0604020202020204" pitchFamily="34" charset="0"/>
                          <a:cs typeface="Arial" panose="020B0604020202020204" pitchFamily="34" charset="0"/>
                        </a:rPr>
                        <a:t> </a:t>
                      </a:r>
                      <a:r>
                        <a:rPr lang="fr-FR" sz="1600" b="1" dirty="0">
                          <a:effectLst/>
                          <a:latin typeface="Arial" panose="020B0604020202020204" pitchFamily="34" charset="0"/>
                          <a:cs typeface="Arial" panose="020B0604020202020204" pitchFamily="34" charset="0"/>
                        </a:rPr>
                        <a:t>Les mécanismes en lien avec le sujet :</a:t>
                      </a:r>
                    </a:p>
                    <a:p>
                      <a:pPr>
                        <a:lnSpc>
                          <a:spcPts val="2300"/>
                        </a:lnSpc>
                        <a:spcBef>
                          <a:spcPts val="0"/>
                        </a:spcBef>
                        <a:spcAft>
                          <a:spcPts val="0"/>
                        </a:spcAft>
                        <a:tabLst>
                          <a:tab pos="6372225" algn="l"/>
                        </a:tabLst>
                      </a:pPr>
                      <a:r>
                        <a:rPr lang="fr-FR" sz="1600" dirty="0">
                          <a:effectLst/>
                          <a:latin typeface="Arial" panose="020B0604020202020204" pitchFamily="34" charset="0"/>
                          <a:cs typeface="Arial" panose="020B0604020202020204" pitchFamily="34" charset="0"/>
                        </a:rPr>
                        <a:t>-  démocratie d’opinion </a:t>
                      </a:r>
                    </a:p>
                    <a:p>
                      <a:pPr marL="285750" indent="-285750">
                        <a:lnSpc>
                          <a:spcPts val="2300"/>
                        </a:lnSpc>
                        <a:spcBef>
                          <a:spcPts val="0"/>
                        </a:spcBef>
                        <a:spcAft>
                          <a:spcPts val="0"/>
                        </a:spcAft>
                        <a:buFontTx/>
                        <a:buChar char="-"/>
                        <a:tabLst>
                          <a:tab pos="6372225" algn="l"/>
                        </a:tabLst>
                      </a:pPr>
                      <a:r>
                        <a:rPr lang="fr-FR" sz="1600" dirty="0">
                          <a:effectLst/>
                          <a:latin typeface="Arial" panose="020B0604020202020204" pitchFamily="34" charset="0"/>
                          <a:cs typeface="Arial" panose="020B0604020202020204" pitchFamily="34" charset="0"/>
                        </a:rPr>
                        <a:t>Sondages contribuent au contrôle des gouvernants </a:t>
                      </a:r>
                    </a:p>
                    <a:p>
                      <a:pPr marL="285750" indent="-285750">
                        <a:lnSpc>
                          <a:spcPts val="2300"/>
                        </a:lnSpc>
                        <a:spcBef>
                          <a:spcPts val="0"/>
                        </a:spcBef>
                        <a:spcAft>
                          <a:spcPts val="0"/>
                        </a:spcAft>
                        <a:buFontTx/>
                        <a:buChar char="-"/>
                        <a:tabLst>
                          <a:tab pos="6372225" algn="l"/>
                        </a:tabLst>
                      </a:pPr>
                      <a:r>
                        <a:rPr lang="fr-FR" sz="1600" dirty="0">
                          <a:effectLst/>
                          <a:latin typeface="Arial" panose="020B0604020202020204" pitchFamily="34" charset="0"/>
                          <a:cs typeface="Arial" panose="020B0604020202020204" pitchFamily="34" charset="0"/>
                        </a:rPr>
                        <a:t>Sondages contribuent à dicter la communication politique  </a:t>
                      </a:r>
                    </a:p>
                    <a:p>
                      <a:pPr marL="285750" indent="-285750">
                        <a:lnSpc>
                          <a:spcPts val="2300"/>
                        </a:lnSpc>
                        <a:spcBef>
                          <a:spcPts val="0"/>
                        </a:spcBef>
                        <a:spcAft>
                          <a:spcPts val="0"/>
                        </a:spcAft>
                        <a:buFontTx/>
                        <a:buChar char="-"/>
                        <a:tabLst>
                          <a:tab pos="6372225" algn="l"/>
                        </a:tabLst>
                      </a:pPr>
                      <a:r>
                        <a:rPr lang="fr-FR" sz="1600" dirty="0">
                          <a:effectLst/>
                          <a:latin typeface="Arial" panose="020B0604020202020204" pitchFamily="34" charset="0"/>
                          <a:cs typeface="Arial" panose="020B0604020202020204" pitchFamily="34" charset="0"/>
                        </a:rPr>
                        <a:t>Effets contrastés sur le vote (vote utile …)</a:t>
                      </a:r>
                    </a:p>
                  </a:txBody>
                  <a:tcPr marL="72000" marR="23026"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R="36195" algn="ctr">
                        <a:lnSpc>
                          <a:spcPts val="2300"/>
                        </a:lnSpc>
                        <a:spcBef>
                          <a:spcPts val="0"/>
                        </a:spcBef>
                        <a:spcAft>
                          <a:spcPts val="0"/>
                        </a:spcAft>
                        <a:tabLst>
                          <a:tab pos="2647315" algn="r"/>
                        </a:tabLst>
                      </a:pPr>
                      <a:r>
                        <a:rPr lang="fr-FR" sz="1600" dirty="0">
                          <a:effectLst/>
                          <a:latin typeface="Arial" panose="020B0604020202020204" pitchFamily="34" charset="0"/>
                          <a:cs typeface="Arial" panose="020B0604020202020204" pitchFamily="34" charset="0"/>
                        </a:rPr>
                        <a:t>4 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201396"/>
                  </a:ext>
                </a:extLst>
              </a:tr>
              <a:tr h="1107571">
                <a:tc>
                  <a:txBody>
                    <a:bodyPr/>
                    <a:lstStyle/>
                    <a:p>
                      <a:pPr>
                        <a:lnSpc>
                          <a:spcPts val="2300"/>
                        </a:lnSpc>
                        <a:spcBef>
                          <a:spcPts val="0"/>
                        </a:spcBef>
                        <a:spcAft>
                          <a:spcPts val="0"/>
                        </a:spcAft>
                        <a:tabLst>
                          <a:tab pos="6372225" algn="l"/>
                        </a:tabLst>
                      </a:pPr>
                      <a:r>
                        <a:rPr lang="fr-FR" sz="1600" b="1" u="sng" dirty="0">
                          <a:effectLst/>
                          <a:latin typeface="Arial" panose="020B0604020202020204" pitchFamily="34" charset="0"/>
                          <a:cs typeface="Arial" panose="020B0604020202020204" pitchFamily="34" charset="0"/>
                        </a:rPr>
                        <a:t>Qualité du raisonnement :</a:t>
                      </a:r>
                      <a:endParaRPr lang="fr-FR" sz="1600" b="1" dirty="0">
                        <a:effectLst/>
                        <a:latin typeface="Arial" panose="020B0604020202020204" pitchFamily="34" charset="0"/>
                        <a:cs typeface="Arial" panose="020B0604020202020204" pitchFamily="34" charset="0"/>
                      </a:endParaRPr>
                    </a:p>
                    <a:p>
                      <a:pPr>
                        <a:lnSpc>
                          <a:spcPts val="2300"/>
                        </a:lnSpc>
                        <a:spcBef>
                          <a:spcPts val="0"/>
                        </a:spcBef>
                        <a:spcAft>
                          <a:spcPts val="0"/>
                        </a:spcAft>
                        <a:tabLst>
                          <a:tab pos="6372225" algn="l"/>
                        </a:tabLst>
                      </a:pPr>
                      <a:r>
                        <a:rPr lang="fr-FR" sz="1600" dirty="0">
                          <a:effectLst/>
                          <a:latin typeface="Arial" panose="020B0604020202020204" pitchFamily="34" charset="0"/>
                          <a:cs typeface="Arial" panose="020B0604020202020204" pitchFamily="34" charset="0"/>
                        </a:rPr>
                        <a:t>Qualité/ cohérence de l’argumentation : capacité à argumenter, expliquer et illustrer (AEI).</a:t>
                      </a:r>
                    </a:p>
                    <a:p>
                      <a:pPr>
                        <a:lnSpc>
                          <a:spcPts val="2300"/>
                        </a:lnSpc>
                        <a:spcBef>
                          <a:spcPts val="0"/>
                        </a:spcBef>
                        <a:spcAft>
                          <a:spcPts val="0"/>
                        </a:spcAft>
                        <a:tabLst>
                          <a:tab pos="6372225" algn="l"/>
                        </a:tabLst>
                      </a:pPr>
                      <a:r>
                        <a:rPr lang="fr-FR" sz="1600" dirty="0">
                          <a:effectLst/>
                          <a:latin typeface="Arial" panose="020B0604020202020204" pitchFamily="34" charset="0"/>
                          <a:cs typeface="Arial" panose="020B0604020202020204" pitchFamily="34" charset="0"/>
                        </a:rPr>
                        <a:t>Pas de structuration en paragraphes attendue ; une réponse dans un seul bloc acceptée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72000" marR="23026"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R="36195" algn="ctr">
                        <a:lnSpc>
                          <a:spcPts val="2300"/>
                        </a:lnSpc>
                        <a:spcBef>
                          <a:spcPts val="0"/>
                        </a:spcBef>
                        <a:spcAft>
                          <a:spcPts val="0"/>
                        </a:spcAft>
                        <a:tabLst>
                          <a:tab pos="2647315" algn="r"/>
                        </a:tabLst>
                      </a:pPr>
                      <a:r>
                        <a:rPr lang="fr-FR" sz="1600" dirty="0">
                          <a:effectLst/>
                          <a:latin typeface="Arial" panose="020B0604020202020204" pitchFamily="34" charset="0"/>
                          <a:cs typeface="Arial" panose="020B0604020202020204" pitchFamily="34" charset="0"/>
                        </a:rPr>
                        <a:t>2 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9143955"/>
                  </a:ext>
                </a:extLst>
              </a:tr>
            </a:tbl>
          </a:graphicData>
        </a:graphic>
      </p:graphicFrame>
    </p:spTree>
    <p:extLst>
      <p:ext uri="{BB962C8B-B14F-4D97-AF65-F5344CB8AC3E}">
        <p14:creationId xmlns:p14="http://schemas.microsoft.com/office/powerpoint/2010/main" val="2833922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CE9D53-8905-429A-8652-FBB281AEAEB1}"/>
              </a:ext>
            </a:extLst>
          </p:cNvPr>
          <p:cNvSpPr/>
          <p:nvPr/>
        </p:nvSpPr>
        <p:spPr>
          <a:xfrm>
            <a:off x="167121" y="127469"/>
            <a:ext cx="8809758" cy="400110"/>
          </a:xfrm>
          <a:prstGeom prst="rect">
            <a:avLst/>
          </a:prstGeom>
          <a:solidFill>
            <a:schemeClr val="accent5">
              <a:lumMod val="20000"/>
              <a:lumOff val="80000"/>
            </a:schemeClr>
          </a:solidFill>
          <a:ln>
            <a:solidFill>
              <a:schemeClr val="bg1">
                <a:lumMod val="50000"/>
              </a:schemeClr>
            </a:solidFill>
            <a:prstDash val="sysDash"/>
          </a:ln>
        </p:spPr>
        <p:txBody>
          <a:bodyPr wrap="square">
            <a:spAutoFit/>
          </a:bodyPr>
          <a:lstStyle/>
          <a:p>
            <a:pPr algn="ctr"/>
            <a:r>
              <a:rPr lang="en-US" sz="2000" b="1" dirty="0">
                <a:solidFill>
                  <a:schemeClr val="tx2"/>
                </a:solidFill>
                <a:cs typeface="Arial" panose="020B0604020202020204" pitchFamily="34" charset="0"/>
              </a:rPr>
              <a:t>  Le </a:t>
            </a:r>
            <a:r>
              <a:rPr lang="en-US" sz="2000" b="1" dirty="0" err="1">
                <a:solidFill>
                  <a:schemeClr val="tx2"/>
                </a:solidFill>
                <a:cs typeface="Arial" panose="020B0604020202020204" pitchFamily="34" charset="0"/>
              </a:rPr>
              <a:t>programme</a:t>
            </a:r>
            <a:r>
              <a:rPr lang="en-US" sz="2000" b="1" dirty="0">
                <a:solidFill>
                  <a:schemeClr val="tx2"/>
                </a:solidFill>
                <a:cs typeface="Arial" panose="020B0604020202020204" pitchFamily="34" charset="0"/>
              </a:rPr>
              <a:t> : les </a:t>
            </a:r>
            <a:r>
              <a:rPr lang="en-US" sz="2000" b="1" dirty="0" err="1">
                <a:solidFill>
                  <a:schemeClr val="tx2"/>
                </a:solidFill>
                <a:cs typeface="Arial" panose="020B0604020202020204" pitchFamily="34" charset="0"/>
              </a:rPr>
              <a:t>objectifs</a:t>
            </a:r>
            <a:r>
              <a:rPr lang="en-US" sz="2000" b="1" dirty="0">
                <a:solidFill>
                  <a:schemeClr val="tx2"/>
                </a:solidFill>
                <a:cs typeface="Arial" panose="020B0604020202020204" pitchFamily="34" charset="0"/>
              </a:rPr>
              <a:t> </a:t>
            </a:r>
            <a:r>
              <a:rPr lang="en-US" sz="2000" b="1" dirty="0" err="1">
                <a:solidFill>
                  <a:schemeClr val="tx2"/>
                </a:solidFill>
                <a:cs typeface="Arial" panose="020B0604020202020204" pitchFamily="34" charset="0"/>
              </a:rPr>
              <a:t>d’apprentissage</a:t>
            </a:r>
            <a:endParaRPr lang="fr-FR" sz="2000" b="1" dirty="0">
              <a:solidFill>
                <a:schemeClr val="tx2"/>
              </a:solidFill>
              <a:cs typeface="Arial" panose="020B0604020202020204" pitchFamily="34" charset="0"/>
            </a:endParaRPr>
          </a:p>
        </p:txBody>
      </p:sp>
      <p:sp>
        <p:nvSpPr>
          <p:cNvPr id="3" name="Rectangle 2">
            <a:extLst>
              <a:ext uri="{FF2B5EF4-FFF2-40B4-BE49-F238E27FC236}">
                <a16:creationId xmlns:a16="http://schemas.microsoft.com/office/drawing/2014/main" id="{D579FC30-A16E-4BB1-9AEA-0B9167BEB72F}"/>
              </a:ext>
            </a:extLst>
          </p:cNvPr>
          <p:cNvSpPr/>
          <p:nvPr/>
        </p:nvSpPr>
        <p:spPr>
          <a:xfrm>
            <a:off x="3020291" y="837809"/>
            <a:ext cx="5956588" cy="3108543"/>
          </a:xfrm>
          <a:prstGeom prst="rect">
            <a:avLst/>
          </a:prstGeom>
        </p:spPr>
        <p:txBody>
          <a:bodyPr wrap="square">
            <a:spAutoFit/>
          </a:bodyPr>
          <a:lstStyle/>
          <a:p>
            <a:pPr marL="179388" indent="-179388" algn="just">
              <a:spcBef>
                <a:spcPts val="1200"/>
              </a:spcBef>
              <a:buFont typeface="Arial" panose="020B0604020202020204" pitchFamily="34" charset="0"/>
              <a:buChar char="•"/>
            </a:pPr>
            <a:r>
              <a:rPr lang="fr-FR" sz="1600" b="1" dirty="0">
                <a:latin typeface="Arial" panose="020B0604020202020204" pitchFamily="34" charset="0"/>
                <a:cs typeface="Arial" panose="020B0604020202020204" pitchFamily="34" charset="0"/>
              </a:rPr>
              <a:t>Comprendre</a:t>
            </a:r>
            <a:r>
              <a:rPr lang="fr-FR" sz="1600" dirty="0">
                <a:latin typeface="Arial" panose="020B0604020202020204" pitchFamily="34" charset="0"/>
                <a:cs typeface="Arial" panose="020B0604020202020204" pitchFamily="34" charset="0"/>
              </a:rPr>
              <a:t> que l’émergence de l’opinion publique est indissociable de l’avènement de la démocratie : d’abord monopole des catégories « éclairées », l’opinion publique est désormais entendue comme celle du plus grand nombre.</a:t>
            </a:r>
          </a:p>
          <a:p>
            <a:pPr marL="179388" indent="-179388" algn="just">
              <a:spcBef>
                <a:spcPts val="1200"/>
              </a:spcBef>
              <a:buFont typeface="Arial" panose="020B0604020202020204" pitchFamily="34" charset="0"/>
              <a:buChar char="•"/>
            </a:pPr>
            <a:r>
              <a:rPr lang="fr-FR" sz="1600" b="1" dirty="0">
                <a:latin typeface="Arial" panose="020B0604020202020204" pitchFamily="34" charset="0"/>
                <a:cs typeface="Arial" panose="020B0604020202020204" pitchFamily="34" charset="0"/>
              </a:rPr>
              <a:t> Comprendre </a:t>
            </a:r>
            <a:r>
              <a:rPr lang="fr-FR" sz="1600" dirty="0">
                <a:latin typeface="Arial" panose="020B0604020202020204" pitchFamily="34" charset="0"/>
                <a:cs typeface="Arial" panose="020B0604020202020204" pitchFamily="34" charset="0"/>
              </a:rPr>
              <a:t>les principes et les techniques des sondages, et les débats relatifs à leur interprétation de l’opinion publique. </a:t>
            </a:r>
          </a:p>
          <a:p>
            <a:pPr marL="179388" indent="-179388" algn="just">
              <a:spcBef>
                <a:spcPts val="1200"/>
              </a:spcBef>
              <a:buFont typeface="Arial" panose="020B0604020202020204" pitchFamily="34" charset="0"/>
              <a:buChar char="•"/>
            </a:pPr>
            <a:r>
              <a:rPr lang="fr-FR" sz="1600" dirty="0">
                <a:latin typeface="Arial" panose="020B0604020202020204" pitchFamily="34" charset="0"/>
                <a:cs typeface="Arial" panose="020B0604020202020204" pitchFamily="34" charset="0"/>
              </a:rPr>
              <a:t> </a:t>
            </a:r>
            <a:r>
              <a:rPr lang="fr-FR" sz="1600" b="1" dirty="0">
                <a:latin typeface="Arial" panose="020B0604020202020204" pitchFamily="34" charset="0"/>
                <a:cs typeface="Arial" panose="020B0604020202020204" pitchFamily="34" charset="0"/>
              </a:rPr>
              <a:t>Comprendre </a:t>
            </a:r>
            <a:r>
              <a:rPr lang="fr-FR" sz="1600" dirty="0">
                <a:latin typeface="Arial" panose="020B0604020202020204" pitchFamily="34" charset="0"/>
                <a:cs typeface="Arial" panose="020B0604020202020204" pitchFamily="34" charset="0"/>
              </a:rPr>
              <a:t>comment le recours fréquent aux sondages d’opinion contribue à forger l’opinion publique et modifie l’exercice de la démocratie (démocratie d’opinion) et de la vie politique (contrôle des gouvernants, participation électorale, communication politique). </a:t>
            </a:r>
            <a:endParaRPr lang="en-US" sz="1600"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4CF42108-9846-43B3-94C8-14AB09EC11FB}"/>
              </a:ext>
            </a:extLst>
          </p:cNvPr>
          <p:cNvSpPr/>
          <p:nvPr/>
        </p:nvSpPr>
        <p:spPr>
          <a:xfrm>
            <a:off x="167121" y="1585211"/>
            <a:ext cx="2269465" cy="923330"/>
          </a:xfrm>
          <a:prstGeom prst="rect">
            <a:avLst/>
          </a:prstGeom>
          <a:solidFill>
            <a:schemeClr val="accent5">
              <a:lumMod val="20000"/>
              <a:lumOff val="80000"/>
            </a:schemeClr>
          </a:solidFill>
          <a:ln>
            <a:solidFill>
              <a:schemeClr val="bg1">
                <a:lumMod val="50000"/>
              </a:schemeClr>
            </a:solidFill>
            <a:prstDash val="sysDash"/>
          </a:ln>
        </p:spPr>
        <p:txBody>
          <a:bodyPr wrap="square">
            <a:spAutoFit/>
          </a:bodyPr>
          <a:lstStyle/>
          <a:p>
            <a:r>
              <a:rPr lang="fr-FR" b="1" dirty="0">
                <a:latin typeface="Arial" panose="020B0604020202020204" pitchFamily="34" charset="0"/>
                <a:cs typeface="Arial" panose="020B0604020202020204" pitchFamily="34" charset="0"/>
              </a:rPr>
              <a:t>Comprendre </a:t>
            </a:r>
            <a:r>
              <a:rPr lang="fr-FR" dirty="0">
                <a:latin typeface="Arial" panose="020B0604020202020204" pitchFamily="34" charset="0"/>
                <a:cs typeface="Arial" panose="020B0604020202020204" pitchFamily="34" charset="0"/>
              </a:rPr>
              <a:t>= savoir expliquer, par les mécanismes.</a:t>
            </a:r>
          </a:p>
        </p:txBody>
      </p:sp>
      <p:cxnSp>
        <p:nvCxnSpPr>
          <p:cNvPr id="7" name="Connecteur droit avec flèche 6">
            <a:extLst>
              <a:ext uri="{FF2B5EF4-FFF2-40B4-BE49-F238E27FC236}">
                <a16:creationId xmlns:a16="http://schemas.microsoft.com/office/drawing/2014/main" id="{F8E16424-E233-41FA-8D40-A95D863DDAA7}"/>
              </a:ext>
            </a:extLst>
          </p:cNvPr>
          <p:cNvCxnSpPr>
            <a:cxnSpLocks/>
            <a:stCxn id="5" idx="3"/>
          </p:cNvCxnSpPr>
          <p:nvPr/>
        </p:nvCxnSpPr>
        <p:spPr>
          <a:xfrm flipV="1">
            <a:off x="2436586" y="1051811"/>
            <a:ext cx="583705" cy="995065"/>
          </a:xfrm>
          <a:prstGeom prst="straightConnector1">
            <a:avLst/>
          </a:prstGeom>
          <a:ln w="19050">
            <a:solidFill>
              <a:schemeClr val="bg1">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a16="http://schemas.microsoft.com/office/drawing/2014/main" id="{B8568204-6142-4D31-970A-0316F852CDC0}"/>
              </a:ext>
            </a:extLst>
          </p:cNvPr>
          <p:cNvCxnSpPr>
            <a:cxnSpLocks/>
            <a:stCxn id="5" idx="3"/>
          </p:cNvCxnSpPr>
          <p:nvPr/>
        </p:nvCxnSpPr>
        <p:spPr>
          <a:xfrm>
            <a:off x="2436586" y="2046876"/>
            <a:ext cx="583705" cy="46167"/>
          </a:xfrm>
          <a:prstGeom prst="straightConnector1">
            <a:avLst/>
          </a:prstGeom>
          <a:ln w="19050">
            <a:solidFill>
              <a:schemeClr val="bg1">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 name="Connecteur droit avec flèche 9">
            <a:extLst>
              <a:ext uri="{FF2B5EF4-FFF2-40B4-BE49-F238E27FC236}">
                <a16:creationId xmlns:a16="http://schemas.microsoft.com/office/drawing/2014/main" id="{4FD8CB4B-9B56-40B3-A316-D3E73BD4CCB8}"/>
              </a:ext>
            </a:extLst>
          </p:cNvPr>
          <p:cNvCxnSpPr>
            <a:cxnSpLocks/>
            <a:stCxn id="5" idx="3"/>
          </p:cNvCxnSpPr>
          <p:nvPr/>
        </p:nvCxnSpPr>
        <p:spPr>
          <a:xfrm>
            <a:off x="2436586" y="2046876"/>
            <a:ext cx="583705" cy="685930"/>
          </a:xfrm>
          <a:prstGeom prst="straightConnector1">
            <a:avLst/>
          </a:prstGeom>
          <a:ln w="19050">
            <a:solidFill>
              <a:schemeClr val="bg1">
                <a:lumMod val="5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7E079E76-C939-46D7-8368-50EEA635453A}"/>
              </a:ext>
            </a:extLst>
          </p:cNvPr>
          <p:cNvSpPr/>
          <p:nvPr/>
        </p:nvSpPr>
        <p:spPr>
          <a:xfrm>
            <a:off x="1826551" y="4053967"/>
            <a:ext cx="7150328" cy="1077218"/>
          </a:xfrm>
          <a:prstGeom prst="rect">
            <a:avLst/>
          </a:prstGeom>
          <a:ln>
            <a:solidFill>
              <a:schemeClr val="bg1">
                <a:lumMod val="50000"/>
              </a:schemeClr>
            </a:solidFill>
            <a:prstDash val="sysDash"/>
          </a:ln>
        </p:spPr>
        <p:txBody>
          <a:bodyPr wrap="square">
            <a:spAutoFit/>
          </a:bodyPr>
          <a:lstStyle/>
          <a:p>
            <a:pPr algn="just"/>
            <a:r>
              <a:rPr lang="fr-FR" sz="1600" dirty="0">
                <a:latin typeface="Arial" panose="020B0604020202020204" pitchFamily="34" charset="0"/>
                <a:cs typeface="Arial" panose="020B0604020202020204" pitchFamily="34" charset="0"/>
              </a:rPr>
              <a:t> </a:t>
            </a:r>
            <a:r>
              <a:rPr lang="fr-FR" sz="1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Comprendre</a:t>
            </a:r>
            <a:r>
              <a:rPr lang="fr-FR" sz="1600" dirty="0">
                <a:latin typeface="Arial" panose="020B0604020202020204" pitchFamily="34" charset="0"/>
                <a:cs typeface="Arial" panose="020B0604020202020204" pitchFamily="34" charset="0"/>
              </a:rPr>
              <a:t> que l’émergence de l’opinion publique est indissociable de l’avènement de la démocratie : d’abord monopole des catégories «éclairées», l’opinion publique est désormais entendue comme celle du plus grand nombre.</a:t>
            </a:r>
          </a:p>
        </p:txBody>
      </p:sp>
      <p:sp>
        <p:nvSpPr>
          <p:cNvPr id="12" name="ZoneTexte 11">
            <a:extLst>
              <a:ext uri="{FF2B5EF4-FFF2-40B4-BE49-F238E27FC236}">
                <a16:creationId xmlns:a16="http://schemas.microsoft.com/office/drawing/2014/main" id="{E007D79C-5054-4AE7-B603-F8FD69F8471F}"/>
              </a:ext>
            </a:extLst>
          </p:cNvPr>
          <p:cNvSpPr txBox="1"/>
          <p:nvPr/>
        </p:nvSpPr>
        <p:spPr>
          <a:xfrm flipH="1">
            <a:off x="297007" y="4423299"/>
            <a:ext cx="1529544" cy="338554"/>
          </a:xfrm>
          <a:prstGeom prst="rect">
            <a:avLst/>
          </a:prstGeom>
          <a:solidFill>
            <a:schemeClr val="bg1">
              <a:lumMod val="65000"/>
            </a:schemeClr>
          </a:solidFill>
        </p:spPr>
        <p:txBody>
          <a:bodyPr wrap="square" rtlCol="0">
            <a:spAutoFit/>
          </a:bodyPr>
          <a:lstStyle/>
          <a:p>
            <a:pPr algn="ctr"/>
            <a:r>
              <a:rPr lang="fr-FR" sz="1600" b="1" dirty="0">
                <a:solidFill>
                  <a:schemeClr val="bg1"/>
                </a:solidFill>
                <a:latin typeface="Arial" panose="020B0604020202020204" pitchFamily="34" charset="0"/>
                <a:cs typeface="Arial" panose="020B0604020202020204" pitchFamily="34" charset="0"/>
              </a:rPr>
              <a:t>Axe 1.</a:t>
            </a:r>
          </a:p>
        </p:txBody>
      </p:sp>
      <p:sp>
        <p:nvSpPr>
          <p:cNvPr id="13" name="Rectangle 12">
            <a:extLst>
              <a:ext uri="{FF2B5EF4-FFF2-40B4-BE49-F238E27FC236}">
                <a16:creationId xmlns:a16="http://schemas.microsoft.com/office/drawing/2014/main" id="{BA19F94B-DBF2-40BE-9682-71A061A61FB8}"/>
              </a:ext>
            </a:extLst>
          </p:cNvPr>
          <p:cNvSpPr/>
          <p:nvPr/>
        </p:nvSpPr>
        <p:spPr>
          <a:xfrm>
            <a:off x="167121" y="5232339"/>
            <a:ext cx="8809758" cy="1569660"/>
          </a:xfrm>
          <a:prstGeom prst="rect">
            <a:avLst/>
          </a:prstGeom>
        </p:spPr>
        <p:txBody>
          <a:bodyPr wrap="square">
            <a:spAutoFit/>
          </a:bodyPr>
          <a:lstStyle/>
          <a:p>
            <a:pPr algn="just"/>
            <a:r>
              <a:rPr lang="fr-FR" sz="1600" i="1" dirty="0">
                <a:latin typeface="Arial" panose="020B0604020202020204" pitchFamily="34" charset="0"/>
                <a:cs typeface="Arial" panose="020B0604020202020204" pitchFamily="34" charset="0"/>
              </a:rPr>
              <a:t>Cet axe suppose d’étudier </a:t>
            </a:r>
            <a:r>
              <a:rPr lang="fr-FR" sz="1600" i="1" u="sng" dirty="0">
                <a:latin typeface="Arial" panose="020B0604020202020204" pitchFamily="34" charset="0"/>
                <a:cs typeface="Arial" panose="020B0604020202020204" pitchFamily="34" charset="0"/>
              </a:rPr>
              <a:t>l’apparition</a:t>
            </a:r>
            <a:r>
              <a:rPr lang="fr-FR" sz="1600" i="1" dirty="0">
                <a:latin typeface="Arial" panose="020B0604020202020204" pitchFamily="34" charset="0"/>
                <a:cs typeface="Arial" panose="020B0604020202020204" pitchFamily="34" charset="0"/>
              </a:rPr>
              <a:t> de l’opinion publique. Liée à la démocratie et au suffrage universel, l’opinion publique apparait mesurée lors des </a:t>
            </a:r>
            <a:r>
              <a:rPr lang="fr-FR" sz="1600" i="1" u="sng" dirty="0">
                <a:latin typeface="Arial" panose="020B0604020202020204" pitchFamily="34" charset="0"/>
                <a:cs typeface="Arial" panose="020B0604020202020204" pitchFamily="34" charset="0"/>
              </a:rPr>
              <a:t>périodes électorales par le vote puis en dehors lors des sondages</a:t>
            </a:r>
            <a:r>
              <a:rPr lang="fr-FR" sz="1600" i="1" dirty="0">
                <a:latin typeface="Arial" panose="020B0604020202020204" pitchFamily="34" charset="0"/>
                <a:cs typeface="Arial" panose="020B0604020202020204" pitchFamily="34" charset="0"/>
              </a:rPr>
              <a:t>. </a:t>
            </a:r>
          </a:p>
          <a:p>
            <a:pPr algn="just"/>
            <a:r>
              <a:rPr lang="fr-FR" sz="1600" i="1" dirty="0">
                <a:latin typeface="Arial" panose="020B0604020202020204" pitchFamily="34" charset="0"/>
                <a:cs typeface="Arial" panose="020B0604020202020204" pitchFamily="34" charset="0"/>
              </a:rPr>
              <a:t>Différents </a:t>
            </a:r>
            <a:r>
              <a:rPr lang="fr-FR" sz="1600" i="1" u="sng" dirty="0">
                <a:latin typeface="Arial" panose="020B0604020202020204" pitchFamily="34" charset="0"/>
                <a:cs typeface="Arial" panose="020B0604020202020204" pitchFamily="34" charset="0"/>
              </a:rPr>
              <a:t>« idéaux types » </a:t>
            </a:r>
            <a:r>
              <a:rPr lang="fr-FR" sz="1600" i="1" dirty="0">
                <a:latin typeface="Arial" panose="020B0604020202020204" pitchFamily="34" charset="0"/>
                <a:cs typeface="Arial" panose="020B0604020202020204" pitchFamily="34" charset="0"/>
              </a:rPr>
              <a:t>d’opinion publique semblent historiquement exister sans pour autant devoir se succéder les uns aux autres dans une vision linéaire qui serait trompeuse pour les élèves.</a:t>
            </a:r>
            <a:endParaRPr lang="en-US" sz="16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19963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11" grpId="0" animBg="1"/>
      <p:bldP spid="12" grpId="0" animBg="1"/>
      <p:bldP spid="1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763C0EE7-6F7B-4848-BEC1-E9E6F80D0138}"/>
              </a:ext>
            </a:extLst>
          </p:cNvPr>
          <p:cNvSpPr>
            <a:spLocks noChangeArrowheads="1"/>
          </p:cNvSpPr>
          <p:nvPr/>
        </p:nvSpPr>
        <p:spPr bwMode="auto">
          <a:xfrm>
            <a:off x="152398" y="479170"/>
            <a:ext cx="8839204" cy="1400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ts val="600"/>
              </a:spcBef>
              <a:spcAft>
                <a:spcPct val="0"/>
              </a:spcAft>
              <a:buClrTx/>
              <a:buSzTx/>
              <a:buFontTx/>
              <a:buNone/>
              <a:tabLst/>
            </a:pPr>
            <a:r>
              <a:rPr kumimoji="0" lang="fr-FR" altLang="fr-FR" sz="15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Première partie : Mobilisation de connaissances et traitement de l’information (10 points)</a:t>
            </a:r>
            <a:endParaRPr kumimoji="0" lang="fr-FR" altLang="fr-F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ts val="600"/>
              </a:spcBef>
              <a:spcAft>
                <a:spcPct val="0"/>
              </a:spcAft>
              <a:buClrTx/>
              <a:buSzTx/>
              <a:buFontTx/>
              <a:buNone/>
              <a:tabLst/>
            </a:pPr>
            <a:r>
              <a:rPr kumimoji="0" lang="fr-FR" altLang="fr-FR" sz="1500" b="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Document</a:t>
            </a:r>
            <a:r>
              <a:rPr kumimoji="0" lang="fr-FR" altLang="fr-FR" sz="1500" b="1" u="none" strike="noStrike" cap="none" normalizeH="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 </a:t>
            </a:r>
            <a:r>
              <a:rPr kumimoji="0" lang="fr-FR" altLang="fr-FR" sz="1500" b="0" i="1"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Pour chacun des sujets suivants, diriez-vous qu’il va compter beaucoup, assez, peu ou pas du tout dans votre vote lors de l’élection présidentielle de 2017 ?</a:t>
            </a:r>
            <a:endParaRPr kumimoji="0" lang="fr-FR" altLang="fr-F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ts val="600"/>
              </a:spcBef>
              <a:spcAft>
                <a:spcPct val="0"/>
              </a:spcAft>
              <a:buClrTx/>
              <a:buSzTx/>
              <a:buFontTx/>
              <a:buNone/>
              <a:tabLst/>
            </a:pPr>
            <a:r>
              <a:rPr kumimoji="0" lang="fr-FR" altLang="fr-FR" sz="1500" b="1"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Réponses de « Beaucoup »</a:t>
            </a:r>
            <a:endParaRPr kumimoji="0" lang="fr-FR" altLang="fr-F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5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graphicFrame>
        <p:nvGraphicFramePr>
          <p:cNvPr id="3" name="Graphique 2">
            <a:extLst>
              <a:ext uri="{FF2B5EF4-FFF2-40B4-BE49-F238E27FC236}">
                <a16:creationId xmlns:a16="http://schemas.microsoft.com/office/drawing/2014/main" id="{2CC961B3-3969-4753-A04B-3971EC8E3A0F}"/>
              </a:ext>
            </a:extLst>
          </p:cNvPr>
          <p:cNvGraphicFramePr/>
          <p:nvPr>
            <p:extLst>
              <p:ext uri="{D42A27DB-BD31-4B8C-83A1-F6EECF244321}">
                <p14:modId xmlns:p14="http://schemas.microsoft.com/office/powerpoint/2010/main" val="773450873"/>
              </p:ext>
            </p:extLst>
          </p:nvPr>
        </p:nvGraphicFramePr>
        <p:xfrm>
          <a:off x="152398" y="1466072"/>
          <a:ext cx="8839204" cy="4214943"/>
        </p:xfrm>
        <a:graphic>
          <a:graphicData uri="http://schemas.openxmlformats.org/drawingml/2006/chart">
            <c:chart xmlns:c="http://schemas.openxmlformats.org/drawingml/2006/chart" xmlns:r="http://schemas.openxmlformats.org/officeDocument/2006/relationships" r:id="rId2"/>
          </a:graphicData>
        </a:graphic>
      </p:graphicFrame>
      <p:sp>
        <p:nvSpPr>
          <p:cNvPr id="4" name="Rectangle 3">
            <a:extLst>
              <a:ext uri="{FF2B5EF4-FFF2-40B4-BE49-F238E27FC236}">
                <a16:creationId xmlns:a16="http://schemas.microsoft.com/office/drawing/2014/main" id="{DBBC5C0A-A026-418B-89C1-966C2723C2AB}"/>
              </a:ext>
            </a:extLst>
          </p:cNvPr>
          <p:cNvSpPr>
            <a:spLocks noChangeArrowheads="1"/>
          </p:cNvSpPr>
          <p:nvPr/>
        </p:nvSpPr>
        <p:spPr bwMode="auto">
          <a:xfrm>
            <a:off x="180108" y="5681015"/>
            <a:ext cx="8783784"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Sondage IFOP, réalisé par Internet du 20 au 22 septembre 2016. Echantillon de 1 000 personnes, représentatif de la population française, âgées de 18 ans et plus. La représentativité de l’échantillon a été assurée par la méthode des quotas (sexe, âge, profession de la personne interrogée), après stratification par région et catégorie d’agglomération.</a:t>
            </a:r>
            <a:endParaRPr kumimoji="0" lang="fr-FR" altLang="fr-FR" sz="1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fr-FR" altLang="fr-FR" sz="1400" b="0" i="0" u="none" strike="noStrike" cap="none" normalizeH="0" baseline="0" dirty="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Source : IFOP, 2017.</a:t>
            </a:r>
            <a:endParaRPr kumimoji="0" lang="fr-FR" altLang="fr-FR" sz="14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 name="ZoneTexte 4"/>
          <p:cNvSpPr txBox="1"/>
          <p:nvPr/>
        </p:nvSpPr>
        <p:spPr>
          <a:xfrm>
            <a:off x="152398" y="127244"/>
            <a:ext cx="8783784" cy="338554"/>
          </a:xfrm>
          <a:prstGeom prst="rect">
            <a:avLst/>
          </a:prstGeom>
          <a:solidFill>
            <a:schemeClr val="accent5">
              <a:lumMod val="20000"/>
              <a:lumOff val="80000"/>
            </a:schemeClr>
          </a:solidFill>
          <a:ln>
            <a:solidFill>
              <a:schemeClr val="bg1">
                <a:lumMod val="50000"/>
              </a:schemeClr>
            </a:solidFill>
            <a:prstDash val="sysDash"/>
          </a:ln>
        </p:spPr>
        <p:txBody>
          <a:bodyPr wrap="square" rtlCol="0">
            <a:spAutoFit/>
          </a:bodyPr>
          <a:lstStyle/>
          <a:p>
            <a:r>
              <a:rPr lang="fr-FR" sz="1600" b="1" dirty="0">
                <a:latin typeface="Arial" panose="020B0604020202020204" pitchFamily="34" charset="0"/>
                <a:cs typeface="Arial" panose="020B0604020202020204" pitchFamily="34" charset="0"/>
              </a:rPr>
              <a:t>Autre exemple de sujet d’EC3</a:t>
            </a:r>
          </a:p>
        </p:txBody>
      </p:sp>
    </p:spTree>
    <p:extLst>
      <p:ext uri="{BB962C8B-B14F-4D97-AF65-F5344CB8AC3E}">
        <p14:creationId xmlns:p14="http://schemas.microsoft.com/office/powerpoint/2010/main" val="2912675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1360F8B7-EF44-4D20-9243-E8BE72CCF17A}"/>
              </a:ext>
            </a:extLst>
          </p:cNvPr>
          <p:cNvSpPr txBox="1"/>
          <p:nvPr/>
        </p:nvSpPr>
        <p:spPr>
          <a:xfrm>
            <a:off x="200891" y="1011381"/>
            <a:ext cx="8742217" cy="5121146"/>
          </a:xfrm>
          <a:prstGeom prst="rect">
            <a:avLst/>
          </a:prstGeom>
          <a:noFill/>
        </p:spPr>
        <p:txBody>
          <a:bodyPr wrap="square" rtlCol="0">
            <a:spAutoFit/>
          </a:bodyPr>
          <a:lstStyle/>
          <a:p>
            <a:pPr>
              <a:lnSpc>
                <a:spcPts val="3000"/>
              </a:lnSpc>
              <a:spcBef>
                <a:spcPts val="600"/>
              </a:spcBef>
            </a:pPr>
            <a:r>
              <a:rPr lang="fr-FR" sz="1600" b="1" dirty="0">
                <a:latin typeface="Arial" panose="020B0604020202020204" pitchFamily="34" charset="0"/>
                <a:cs typeface="Arial" panose="020B0604020202020204" pitchFamily="34" charset="0"/>
              </a:rPr>
              <a:t>1.</a:t>
            </a:r>
            <a:r>
              <a:rPr lang="fr-FR" sz="1600" dirty="0">
                <a:latin typeface="Arial" panose="020B0604020202020204" pitchFamily="34" charset="0"/>
                <a:cs typeface="Arial" panose="020B0604020202020204" pitchFamily="34" charset="0"/>
              </a:rPr>
              <a:t> …………………………………………………………………………………………………………..</a:t>
            </a:r>
          </a:p>
          <a:p>
            <a:pPr>
              <a:lnSpc>
                <a:spcPts val="3000"/>
              </a:lnSpc>
            </a:pPr>
            <a:r>
              <a:rPr lang="fr-FR" sz="1600" dirty="0">
                <a:latin typeface="Arial" panose="020B0604020202020204" pitchFamily="34" charset="0"/>
                <a:cs typeface="Arial" panose="020B0604020202020204" pitchFamily="34" charset="0"/>
              </a:rPr>
              <a:t>………………………………………………………………………………………………………………………………………………………………………………………………………………………………  ………………………………………………………………………………………. (……… points). </a:t>
            </a:r>
          </a:p>
          <a:p>
            <a:pPr>
              <a:lnSpc>
                <a:spcPts val="3000"/>
              </a:lnSpc>
              <a:spcBef>
                <a:spcPts val="1800"/>
              </a:spcBef>
            </a:pPr>
            <a:r>
              <a:rPr lang="fr-FR" sz="1600" b="1" dirty="0">
                <a:latin typeface="Arial" panose="020B0604020202020204" pitchFamily="34" charset="0"/>
                <a:cs typeface="Arial" panose="020B0604020202020204" pitchFamily="34" charset="0"/>
              </a:rPr>
              <a:t>2.</a:t>
            </a:r>
            <a:r>
              <a:rPr lang="fr-FR" sz="1600" dirty="0">
                <a:latin typeface="Arial" panose="020B0604020202020204" pitchFamily="34" charset="0"/>
                <a:cs typeface="Arial" panose="020B0604020202020204" pitchFamily="34" charset="0"/>
              </a:rPr>
              <a:t> …………………………………………………………………………………………………………..</a:t>
            </a:r>
          </a:p>
          <a:p>
            <a:pPr>
              <a:lnSpc>
                <a:spcPts val="3000"/>
              </a:lnSpc>
            </a:pPr>
            <a:r>
              <a:rPr lang="fr-FR" sz="1600" dirty="0">
                <a:latin typeface="Arial" panose="020B0604020202020204" pitchFamily="34" charset="0"/>
                <a:cs typeface="Arial" panose="020B0604020202020204" pitchFamily="34" charset="0"/>
              </a:rPr>
              <a:t>…………………………………………………………………………………………………………………………………………………………………………………………………………………………………………………………………………………………………………………………  (……… points). </a:t>
            </a:r>
            <a:endParaRPr lang="fr-FR" sz="1200" dirty="0">
              <a:latin typeface="Arial" panose="020B0604020202020204" pitchFamily="34" charset="0"/>
              <a:cs typeface="Arial" panose="020B0604020202020204" pitchFamily="34" charset="0"/>
            </a:endParaRPr>
          </a:p>
          <a:p>
            <a:pPr>
              <a:lnSpc>
                <a:spcPts val="3000"/>
              </a:lnSpc>
              <a:spcBef>
                <a:spcPts val="1800"/>
              </a:spcBef>
            </a:pPr>
            <a:r>
              <a:rPr lang="fr-FR" sz="1600" b="1" dirty="0">
                <a:latin typeface="Arial" panose="020B0604020202020204" pitchFamily="34" charset="0"/>
                <a:cs typeface="Arial" panose="020B0604020202020204" pitchFamily="34" charset="0"/>
              </a:rPr>
              <a:t>3.</a:t>
            </a:r>
            <a:r>
              <a:rPr lang="fr-FR" sz="1600" dirty="0">
                <a:latin typeface="Arial" panose="020B0604020202020204" pitchFamily="34" charset="0"/>
                <a:cs typeface="Arial" panose="020B0604020202020204" pitchFamily="34" charset="0"/>
              </a:rPr>
              <a:t> …………………………………………………………………………………………………………..</a:t>
            </a:r>
          </a:p>
          <a:p>
            <a:pPr>
              <a:lnSpc>
                <a:spcPts val="3000"/>
              </a:lnSpc>
            </a:pPr>
            <a:r>
              <a:rPr lang="fr-FR" sz="1600" dirty="0">
                <a:latin typeface="Arial" panose="020B0604020202020204" pitchFamily="34" charset="0"/>
                <a:cs typeface="Arial" panose="020B0604020202020204" pitchFamily="34" charset="0"/>
              </a:rPr>
              <a:t>…………………………………………………………………………………………………………………………………………………………………………………………………………………………………………………………………………………………………………………………  (……… points).</a:t>
            </a:r>
          </a:p>
        </p:txBody>
      </p:sp>
      <p:sp>
        <p:nvSpPr>
          <p:cNvPr id="5" name="ZoneTexte 4">
            <a:extLst>
              <a:ext uri="{FF2B5EF4-FFF2-40B4-BE49-F238E27FC236}">
                <a16:creationId xmlns:a16="http://schemas.microsoft.com/office/drawing/2014/main" id="{41469443-F16C-4521-B32F-CFFB3FD3D63E}"/>
              </a:ext>
            </a:extLst>
          </p:cNvPr>
          <p:cNvSpPr txBox="1"/>
          <p:nvPr/>
        </p:nvSpPr>
        <p:spPr>
          <a:xfrm>
            <a:off x="200891" y="207819"/>
            <a:ext cx="8610599" cy="400110"/>
          </a:xfrm>
          <a:prstGeom prst="rect">
            <a:avLst/>
          </a:prstGeom>
          <a:solidFill>
            <a:schemeClr val="accent5">
              <a:lumMod val="20000"/>
              <a:lumOff val="80000"/>
            </a:schemeClr>
          </a:solidFill>
          <a:ln>
            <a:solidFill>
              <a:schemeClr val="bg1">
                <a:lumMod val="50000"/>
              </a:schemeClr>
            </a:solidFill>
            <a:prstDash val="sysDash"/>
          </a:ln>
        </p:spPr>
        <p:txBody>
          <a:bodyPr wrap="square" rtlCol="0">
            <a:spAutoFit/>
          </a:bodyPr>
          <a:lstStyle/>
          <a:p>
            <a:pPr algn="ctr"/>
            <a:r>
              <a:rPr lang="fr-FR" sz="2000" b="1" dirty="0"/>
              <a:t>Propositions de questions de la partie 1 de l’E3C</a:t>
            </a:r>
          </a:p>
        </p:txBody>
      </p:sp>
    </p:spTree>
    <p:extLst>
      <p:ext uri="{BB962C8B-B14F-4D97-AF65-F5344CB8AC3E}">
        <p14:creationId xmlns:p14="http://schemas.microsoft.com/office/powerpoint/2010/main" val="14748119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5768ED85-50DB-4F01-B979-5E2956833FBD}"/>
              </a:ext>
            </a:extLst>
          </p:cNvPr>
          <p:cNvGraphicFramePr>
            <a:graphicFrameLocks noGrp="1"/>
          </p:cNvGraphicFramePr>
          <p:nvPr>
            <p:extLst>
              <p:ext uri="{D42A27DB-BD31-4B8C-83A1-F6EECF244321}">
                <p14:modId xmlns:p14="http://schemas.microsoft.com/office/powerpoint/2010/main" val="401640548"/>
              </p:ext>
            </p:extLst>
          </p:nvPr>
        </p:nvGraphicFramePr>
        <p:xfrm>
          <a:off x="128154" y="705192"/>
          <a:ext cx="8887691" cy="6171073"/>
        </p:xfrm>
        <a:graphic>
          <a:graphicData uri="http://schemas.openxmlformats.org/drawingml/2006/table">
            <a:tbl>
              <a:tblPr firstRow="1" firstCol="1" bandRow="1">
                <a:tableStyleId>{5940675A-B579-460E-94D1-54222C63F5DA}</a:tableStyleId>
              </a:tblPr>
              <a:tblGrid>
                <a:gridCol w="7900169">
                  <a:extLst>
                    <a:ext uri="{9D8B030D-6E8A-4147-A177-3AD203B41FA5}">
                      <a16:colId xmlns:a16="http://schemas.microsoft.com/office/drawing/2014/main" val="3095430807"/>
                    </a:ext>
                  </a:extLst>
                </a:gridCol>
                <a:gridCol w="987522">
                  <a:extLst>
                    <a:ext uri="{9D8B030D-6E8A-4147-A177-3AD203B41FA5}">
                      <a16:colId xmlns:a16="http://schemas.microsoft.com/office/drawing/2014/main" val="3287867080"/>
                    </a:ext>
                  </a:extLst>
                </a:gridCol>
              </a:tblGrid>
              <a:tr h="245328">
                <a:tc>
                  <a:txBody>
                    <a:bodyPr/>
                    <a:lstStyle/>
                    <a:p>
                      <a:pPr algn="ctr">
                        <a:lnSpc>
                          <a:spcPct val="115000"/>
                        </a:lnSpc>
                        <a:spcAft>
                          <a:spcPts val="1000"/>
                        </a:spcAft>
                      </a:pPr>
                      <a:r>
                        <a:rPr lang="fr-FR" sz="1600" b="1" dirty="0">
                          <a:effectLst/>
                          <a:latin typeface="Arial" panose="020B0604020202020204" pitchFamily="34" charset="0"/>
                          <a:cs typeface="Arial" panose="020B0604020202020204" pitchFamily="34" charset="0"/>
                        </a:rPr>
                        <a:t>Corrigé </a:t>
                      </a:r>
                      <a:endParaRPr lang="fr-FR" sz="1600" b="1"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1000"/>
                        </a:spcAft>
                      </a:pPr>
                      <a:r>
                        <a:rPr lang="fr-FR" sz="1600" b="1" dirty="0">
                          <a:effectLst/>
                          <a:latin typeface="Arial" panose="020B0604020202020204" pitchFamily="34" charset="0"/>
                          <a:cs typeface="Arial" panose="020B0604020202020204" pitchFamily="34" charset="0"/>
                        </a:rPr>
                        <a:t>Barème</a:t>
                      </a:r>
                      <a:endParaRPr lang="fr-FR" sz="1600" b="1"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3985396472"/>
                  </a:ext>
                </a:extLst>
              </a:tr>
              <a:tr h="1774866">
                <a:tc>
                  <a:txBody>
                    <a:bodyPr/>
                    <a:lstStyle/>
                    <a:p>
                      <a:pPr marL="342900" indent="-342900">
                        <a:lnSpc>
                          <a:spcPts val="3000"/>
                        </a:lnSpc>
                        <a:spcBef>
                          <a:spcPts val="600"/>
                        </a:spcBef>
                        <a:buAutoNum type="arabicPeriod"/>
                      </a:pPr>
                      <a:r>
                        <a:rPr lang="fr-FR" sz="1600" dirty="0">
                          <a:latin typeface="Arial" panose="020B0604020202020204" pitchFamily="34" charset="0"/>
                          <a:cs typeface="Arial" panose="020B0604020202020204" pitchFamily="34" charset="0"/>
                        </a:rPr>
                        <a:t>………………………………………………………………………………………………</a:t>
                      </a:r>
                    </a:p>
                    <a:p>
                      <a:pPr marL="0" indent="0">
                        <a:lnSpc>
                          <a:spcPts val="3000"/>
                        </a:lnSpc>
                        <a:spcBef>
                          <a:spcPts val="0"/>
                        </a:spcBef>
                        <a:buNone/>
                      </a:pPr>
                      <a:r>
                        <a:rPr lang="fr-FR" sz="1600" dirty="0">
                          <a:latin typeface="Arial" panose="020B0604020202020204" pitchFamily="34" charset="0"/>
                          <a:cs typeface="Arial" panose="020B0604020202020204" pitchFamily="34" charset="0"/>
                        </a:rPr>
                        <a:t>…………………………………………………………………………………………………... …………………………………………………………………………………………………..</a:t>
                      </a:r>
                    </a:p>
                    <a:p>
                      <a:pPr marL="0" indent="0">
                        <a:lnSpc>
                          <a:spcPts val="3000"/>
                        </a:lnSpc>
                        <a:spcBef>
                          <a:spcPts val="0"/>
                        </a:spcBef>
                        <a:buNone/>
                      </a:pPr>
                      <a:r>
                        <a:rPr lang="fr-FR" sz="1600" dirty="0">
                          <a:latin typeface="Arial" panose="020B0604020202020204" pitchFamily="34" charset="0"/>
                          <a:cs typeface="Arial" panose="020B0604020202020204" pitchFamily="34" charset="0"/>
                        </a:rPr>
                        <a:t>…………………………………………………………………………………………………... …………………………………………………………………………………………………...</a:t>
                      </a: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15000"/>
                        </a:lnSpc>
                        <a:spcAft>
                          <a:spcPts val="1000"/>
                        </a:spcAft>
                      </a:pP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35501746"/>
                  </a:ext>
                </a:extLst>
              </a:tr>
              <a:tr h="1774866">
                <a:tc>
                  <a:txBody>
                    <a:bodyPr/>
                    <a:lstStyle/>
                    <a:p>
                      <a:pPr marL="0" indent="0">
                        <a:lnSpc>
                          <a:spcPts val="3000"/>
                        </a:lnSpc>
                        <a:spcBef>
                          <a:spcPts val="600"/>
                        </a:spcBef>
                        <a:buNone/>
                      </a:pPr>
                      <a:r>
                        <a:rPr lang="fr-FR" sz="1600" dirty="0">
                          <a:latin typeface="Arial" panose="020B0604020202020204" pitchFamily="34" charset="0"/>
                          <a:cs typeface="Arial" panose="020B0604020202020204" pitchFamily="34" charset="0"/>
                        </a:rPr>
                        <a:t>2. ………………………………………………………………………………………………</a:t>
                      </a:r>
                    </a:p>
                    <a:p>
                      <a:pPr marL="0" indent="0">
                        <a:lnSpc>
                          <a:spcPts val="3000"/>
                        </a:lnSpc>
                        <a:spcBef>
                          <a:spcPts val="0"/>
                        </a:spcBef>
                        <a:buNone/>
                      </a:pPr>
                      <a:r>
                        <a:rPr lang="fr-FR" sz="1600" dirty="0">
                          <a:latin typeface="Arial" panose="020B0604020202020204" pitchFamily="34" charset="0"/>
                          <a:cs typeface="Arial" panose="020B0604020202020204" pitchFamily="34" charset="0"/>
                        </a:rPr>
                        <a:t>…………………………………………………………………………………………………... …………………………………………………………………………………………………..</a:t>
                      </a:r>
                    </a:p>
                    <a:p>
                      <a:pPr marL="0" indent="0">
                        <a:lnSpc>
                          <a:spcPts val="3000"/>
                        </a:lnSpc>
                        <a:spcBef>
                          <a:spcPts val="0"/>
                        </a:spcBef>
                        <a:buNone/>
                      </a:pPr>
                      <a:r>
                        <a:rPr lang="fr-FR" sz="1600" dirty="0">
                          <a:latin typeface="Arial" panose="020B0604020202020204" pitchFamily="34" charset="0"/>
                          <a:cs typeface="Arial" panose="020B0604020202020204" pitchFamily="34" charset="0"/>
                        </a:rPr>
                        <a:t>…………………………………………………………………………………………………... …………………………………………………………………………………………………...</a:t>
                      </a:r>
                      <a:r>
                        <a:rPr lang="fr-FR" sz="1600" dirty="0">
                          <a:effectLst/>
                          <a:latin typeface="Arial" panose="020B0604020202020204" pitchFamily="34" charset="0"/>
                          <a:cs typeface="Arial" panose="020B0604020202020204" pitchFamily="34" charset="0"/>
                        </a:rPr>
                        <a:t> </a:t>
                      </a: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15000"/>
                        </a:lnSpc>
                        <a:spcAft>
                          <a:spcPts val="1000"/>
                        </a:spcAft>
                      </a:pPr>
                      <a:r>
                        <a:rPr lang="fr-FR" sz="1600">
                          <a:effectLst/>
                          <a:latin typeface="Arial" panose="020B0604020202020204" pitchFamily="34" charset="0"/>
                          <a:cs typeface="Arial" panose="020B0604020202020204" pitchFamily="34" charset="0"/>
                        </a:rPr>
                        <a:t> </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138489939"/>
                  </a:ext>
                </a:extLst>
              </a:tr>
              <a:tr h="2080657">
                <a:tc>
                  <a:txBody>
                    <a:bodyPr/>
                    <a:lstStyle/>
                    <a:p>
                      <a:pPr marL="0" indent="0">
                        <a:lnSpc>
                          <a:spcPts val="3000"/>
                        </a:lnSpc>
                        <a:spcBef>
                          <a:spcPts val="600"/>
                        </a:spcBef>
                        <a:buNone/>
                      </a:pPr>
                      <a:r>
                        <a:rPr lang="fr-FR" sz="1600" dirty="0">
                          <a:latin typeface="Arial" panose="020B0604020202020204" pitchFamily="34" charset="0"/>
                          <a:cs typeface="Arial" panose="020B0604020202020204" pitchFamily="34" charset="0"/>
                        </a:rPr>
                        <a:t>3. …………………………………………………………………………………………………</a:t>
                      </a:r>
                    </a:p>
                    <a:p>
                      <a:pPr marL="0" indent="0">
                        <a:lnSpc>
                          <a:spcPts val="3000"/>
                        </a:lnSpc>
                        <a:spcBef>
                          <a:spcPts val="0"/>
                        </a:spcBef>
                        <a:buNone/>
                      </a:pPr>
                      <a:r>
                        <a:rPr lang="fr-FR" sz="1600" dirty="0">
                          <a:latin typeface="Arial" panose="020B0604020202020204" pitchFamily="34" charset="0"/>
                          <a:cs typeface="Arial" panose="020B0604020202020204" pitchFamily="34" charset="0"/>
                        </a:rPr>
                        <a:t>…………………………………………………………………………………………………... …………………………………………………………………………………………………..</a:t>
                      </a:r>
                    </a:p>
                    <a:p>
                      <a:pPr marL="0" indent="0">
                        <a:lnSpc>
                          <a:spcPts val="3000"/>
                        </a:lnSpc>
                        <a:spcBef>
                          <a:spcPts val="0"/>
                        </a:spcBef>
                        <a:buNone/>
                      </a:pPr>
                      <a:r>
                        <a:rPr lang="fr-FR" sz="1600" dirty="0">
                          <a:latin typeface="Arial" panose="020B0604020202020204" pitchFamily="34" charset="0"/>
                          <a:cs typeface="Arial" panose="020B0604020202020204" pitchFamily="34" charset="0"/>
                        </a:rPr>
                        <a:t>…………………………………………………………………………………………………... …………………………………………………………………………………………………... </a:t>
                      </a: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15000"/>
                        </a:lnSpc>
                        <a:spcAft>
                          <a:spcPts val="1000"/>
                        </a:spcAft>
                      </a:pP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262626227"/>
                  </a:ext>
                </a:extLst>
              </a:tr>
            </a:tbl>
          </a:graphicData>
        </a:graphic>
      </p:graphicFrame>
      <p:sp>
        <p:nvSpPr>
          <p:cNvPr id="3" name="ZoneTexte 2">
            <a:extLst>
              <a:ext uri="{FF2B5EF4-FFF2-40B4-BE49-F238E27FC236}">
                <a16:creationId xmlns:a16="http://schemas.microsoft.com/office/drawing/2014/main" id="{791F9FAE-0A35-46B8-B187-BE1726EB4246}"/>
              </a:ext>
            </a:extLst>
          </p:cNvPr>
          <p:cNvSpPr txBox="1"/>
          <p:nvPr/>
        </p:nvSpPr>
        <p:spPr>
          <a:xfrm>
            <a:off x="128154" y="113683"/>
            <a:ext cx="8887691" cy="400110"/>
          </a:xfrm>
          <a:prstGeom prst="rect">
            <a:avLst/>
          </a:prstGeom>
          <a:solidFill>
            <a:schemeClr val="accent5">
              <a:lumMod val="20000"/>
              <a:lumOff val="80000"/>
            </a:schemeClr>
          </a:solidFill>
          <a:ln>
            <a:solidFill>
              <a:schemeClr val="bg1">
                <a:lumMod val="50000"/>
              </a:schemeClr>
            </a:solidFill>
          </a:ln>
        </p:spPr>
        <p:txBody>
          <a:bodyPr wrap="square" rtlCol="0">
            <a:spAutoFit/>
          </a:bodyPr>
          <a:lstStyle/>
          <a:p>
            <a:pPr algn="ctr"/>
            <a:r>
              <a:rPr lang="fr-FR" sz="2000" b="1" dirty="0"/>
              <a:t>La grille de correction de la première partie</a:t>
            </a:r>
          </a:p>
        </p:txBody>
      </p:sp>
    </p:spTree>
    <p:extLst>
      <p:ext uri="{BB962C8B-B14F-4D97-AF65-F5344CB8AC3E}">
        <p14:creationId xmlns:p14="http://schemas.microsoft.com/office/powerpoint/2010/main" val="1289061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FEBD63D-E92A-40D5-A155-7AE3565AC42D}"/>
              </a:ext>
            </a:extLst>
          </p:cNvPr>
          <p:cNvSpPr/>
          <p:nvPr/>
        </p:nvSpPr>
        <p:spPr>
          <a:xfrm>
            <a:off x="96982" y="222917"/>
            <a:ext cx="8894618" cy="923266"/>
          </a:xfrm>
          <a:prstGeom prst="rect">
            <a:avLst/>
          </a:prstGeom>
        </p:spPr>
        <p:txBody>
          <a:bodyPr wrap="square">
            <a:spAutoFit/>
          </a:bodyPr>
          <a:lstStyle/>
          <a:p>
            <a:pPr>
              <a:spcAft>
                <a:spcPts val="0"/>
              </a:spcAft>
            </a:pPr>
            <a:r>
              <a:rPr lang="fr-FR" sz="1600" b="1" dirty="0">
                <a:solidFill>
                  <a:srgbClr val="000000"/>
                </a:solidFill>
                <a:latin typeface="Arial" panose="020B0604020202020204" pitchFamily="34" charset="0"/>
                <a:ea typeface="Calibri" panose="020F0502020204030204" pitchFamily="34" charset="0"/>
                <a:cs typeface="Arial" panose="020B0604020202020204" pitchFamily="34" charset="0"/>
              </a:rPr>
              <a:t>Seconde partie : Raisonnement appuyé sur un dossier documentaire (10 points) </a:t>
            </a:r>
            <a:endParaRPr lang="fr-FR" sz="16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algn="just">
              <a:lnSpc>
                <a:spcPct val="107000"/>
              </a:lnSpc>
              <a:spcBef>
                <a:spcPts val="600"/>
              </a:spcBef>
              <a:spcAft>
                <a:spcPts val="0"/>
              </a:spcAft>
            </a:pPr>
            <a:r>
              <a:rPr lang="fr-FR" sz="1600" dirty="0">
                <a:latin typeface="Arial" panose="020B0604020202020204" pitchFamily="34" charset="0"/>
                <a:ea typeface="Calibri" panose="020F0502020204030204" pitchFamily="34" charset="0"/>
                <a:cs typeface="Arial" panose="020B0604020202020204" pitchFamily="34" charset="0"/>
              </a:rPr>
              <a:t>Sujet : À l’aide du dossier documentaire et de vos connaissances, vous montrerez que l’émergence de l’opinion publique est liée à l’avènement de la démocratie.</a:t>
            </a:r>
            <a:endParaRPr lang="fr-FR" sz="14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8485E152-BAC8-44F9-B775-949CF4587D52}"/>
              </a:ext>
            </a:extLst>
          </p:cNvPr>
          <p:cNvSpPr/>
          <p:nvPr/>
        </p:nvSpPr>
        <p:spPr>
          <a:xfrm>
            <a:off x="96982" y="1492546"/>
            <a:ext cx="8839200" cy="4288675"/>
          </a:xfrm>
          <a:prstGeom prst="rect">
            <a:avLst/>
          </a:prstGeom>
          <a:ln>
            <a:solidFill>
              <a:schemeClr val="bg1">
                <a:lumMod val="50000"/>
              </a:schemeClr>
            </a:solidFill>
            <a:prstDash val="sysDash"/>
          </a:ln>
        </p:spPr>
        <p:txBody>
          <a:bodyPr wrap="square">
            <a:spAutoFit/>
          </a:bodyPr>
          <a:lstStyle/>
          <a:p>
            <a:pPr algn="just">
              <a:lnSpc>
                <a:spcPct val="107000"/>
              </a:lnSpc>
              <a:spcBef>
                <a:spcPts val="600"/>
              </a:spcBef>
              <a:spcAft>
                <a:spcPts val="0"/>
              </a:spcAft>
            </a:pPr>
            <a:r>
              <a:rPr lang="fr-FR" sz="1600" b="1" dirty="0">
                <a:latin typeface="Arial" panose="020B0604020202020204" pitchFamily="34" charset="0"/>
                <a:ea typeface="Calibri" panose="020F0502020204030204" pitchFamily="34" charset="0"/>
                <a:cs typeface="Arial" panose="020B0604020202020204" pitchFamily="34" charset="0"/>
              </a:rPr>
              <a:t>Document 1.</a:t>
            </a:r>
            <a:endParaRPr lang="fr-FR" sz="1600" dirty="0">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0"/>
              </a:spcAft>
            </a:pPr>
            <a:r>
              <a:rPr lang="fr-FR" sz="1600" dirty="0">
                <a:latin typeface="Arial" panose="020B0604020202020204" pitchFamily="34" charset="0"/>
                <a:ea typeface="Calibri" panose="020F0502020204030204" pitchFamily="34" charset="0"/>
                <a:cs typeface="Arial" panose="020B0604020202020204" pitchFamily="34" charset="0"/>
              </a:rPr>
              <a:t>Le terme d’« opinion publique » apparaît au XVIIIe siècle durant la période des Lumières. Il désigne d'abord l'opinion d'une élite cultivée et bourgeoise, opposée à l'absolutisme royal et s'exprimant dans certains lieux de la société tels que les réunions littéraires et philosophiques appelée à l'époque « salons ». L’« opinion publique » n'est alors que celle d'une minorité critique vis-à-vis du pouvoir ; l'opinion du peuple dans son ensemble, quant à elle, n'a que très peu de canaux d'expression (…). </a:t>
            </a:r>
          </a:p>
          <a:p>
            <a:pPr algn="just">
              <a:lnSpc>
                <a:spcPct val="107000"/>
              </a:lnSpc>
              <a:spcAft>
                <a:spcPts val="0"/>
              </a:spcAft>
            </a:pPr>
            <a:r>
              <a:rPr lang="fr-FR" sz="1600" dirty="0">
                <a:latin typeface="Arial" panose="020B0604020202020204" pitchFamily="34" charset="0"/>
                <a:ea typeface="Calibri" panose="020F0502020204030204" pitchFamily="34" charset="0"/>
                <a:cs typeface="Arial" panose="020B0604020202020204" pitchFamily="34" charset="0"/>
              </a:rPr>
              <a:t>Avec le développement de la démocratie représentative, c'est ensuite la représentation parlementaire - les élus de la nation - qui détient le monopole de l'expression de l'opinion publique. Seuls les députés peuvent légitimement prétendre exprimer la volonté de la nation et traduire les attentes et les aspirations de l'opinion, puisqu'ils ont été désignés directement par le peuple lui-même. Au cours de cette période, la presse cherchera, elle aussi, en concurrence avec les parlementaires, à se faire le porte-parole de l'opinion. Les manifestations de rue (qui, en France, apparaissent au milieu du XIXe siècle, notamment pendant la révolution de 1848) représentent elles aussi un mode d'expression de l'opinion publique.</a:t>
            </a:r>
          </a:p>
          <a:p>
            <a:pPr algn="r">
              <a:lnSpc>
                <a:spcPct val="107000"/>
              </a:lnSpc>
              <a:spcAft>
                <a:spcPts val="0"/>
              </a:spcAft>
            </a:pPr>
            <a:r>
              <a:rPr lang="fr-FR" sz="1600" dirty="0">
                <a:latin typeface="Arial" panose="020B0604020202020204" pitchFamily="34" charset="0"/>
                <a:ea typeface="Calibri" panose="020F0502020204030204" pitchFamily="34" charset="0"/>
                <a:cs typeface="Arial" panose="020B0604020202020204" pitchFamily="34" charset="0"/>
              </a:rPr>
              <a:t>J-Y. </a:t>
            </a:r>
            <a:r>
              <a:rPr lang="fr-FR" sz="1600" dirty="0" err="1">
                <a:latin typeface="Arial" panose="020B0604020202020204" pitchFamily="34" charset="0"/>
                <a:ea typeface="Calibri" panose="020F0502020204030204" pitchFamily="34" charset="0"/>
                <a:cs typeface="Arial" panose="020B0604020202020204" pitchFamily="34" charset="0"/>
              </a:rPr>
              <a:t>Dormagen</a:t>
            </a:r>
            <a:r>
              <a:rPr lang="fr-FR" sz="1600" dirty="0">
                <a:latin typeface="Arial" panose="020B0604020202020204" pitchFamily="34" charset="0"/>
                <a:ea typeface="Calibri" panose="020F0502020204030204" pitchFamily="34" charset="0"/>
                <a:cs typeface="Arial" panose="020B0604020202020204" pitchFamily="34" charset="0"/>
              </a:rPr>
              <a:t>, Daniel Mouchard, </a:t>
            </a:r>
            <a:r>
              <a:rPr lang="fr-FR" sz="1600" i="1" dirty="0">
                <a:latin typeface="Arial" panose="020B0604020202020204" pitchFamily="34" charset="0"/>
                <a:ea typeface="Calibri" panose="020F0502020204030204" pitchFamily="34" charset="0"/>
                <a:cs typeface="Arial" panose="020B0604020202020204" pitchFamily="34" charset="0"/>
              </a:rPr>
              <a:t>Introduction à la sociologie politique</a:t>
            </a:r>
            <a:r>
              <a:rPr lang="fr-FR" sz="1600" dirty="0">
                <a:latin typeface="Arial" panose="020B0604020202020204" pitchFamily="34" charset="0"/>
                <a:ea typeface="Calibri" panose="020F0502020204030204" pitchFamily="34" charset="0"/>
                <a:cs typeface="Arial" panose="020B0604020202020204" pitchFamily="34" charset="0"/>
              </a:rPr>
              <a:t>, De Boeck, 2015</a:t>
            </a:r>
            <a:endParaRPr lang="fr-FR" sz="16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3570134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6F2846B5-18E9-4793-BFD9-323597BEE4C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416116" y="886691"/>
            <a:ext cx="5451764" cy="5084618"/>
          </a:xfrm>
          <a:prstGeom prst="rect">
            <a:avLst/>
          </a:prstGeom>
          <a:noFill/>
          <a:ln>
            <a:noFill/>
          </a:ln>
        </p:spPr>
      </p:pic>
      <p:sp>
        <p:nvSpPr>
          <p:cNvPr id="3" name="Rectangle 2">
            <a:extLst>
              <a:ext uri="{FF2B5EF4-FFF2-40B4-BE49-F238E27FC236}">
                <a16:creationId xmlns:a16="http://schemas.microsoft.com/office/drawing/2014/main" id="{F67ED8B0-DB7A-4E27-9918-DBD4BC91C552}"/>
              </a:ext>
            </a:extLst>
          </p:cNvPr>
          <p:cNvSpPr/>
          <p:nvPr/>
        </p:nvSpPr>
        <p:spPr>
          <a:xfrm>
            <a:off x="319134" y="276351"/>
            <a:ext cx="5333521" cy="336631"/>
          </a:xfrm>
          <a:prstGeom prst="rect">
            <a:avLst/>
          </a:prstGeom>
        </p:spPr>
        <p:txBody>
          <a:bodyPr wrap="square">
            <a:spAutoFit/>
          </a:bodyPr>
          <a:lstStyle/>
          <a:p>
            <a:pPr algn="just">
              <a:lnSpc>
                <a:spcPct val="107000"/>
              </a:lnSpc>
              <a:spcBef>
                <a:spcPts val="600"/>
              </a:spcBef>
              <a:spcAft>
                <a:spcPts val="0"/>
              </a:spcAft>
            </a:pPr>
            <a:r>
              <a:rPr lang="fr-FR" sz="1600" b="1" dirty="0">
                <a:latin typeface="Arial" panose="020B0604020202020204" pitchFamily="34" charset="0"/>
                <a:ea typeface="Calibri" panose="020F0502020204030204" pitchFamily="34" charset="0"/>
                <a:cs typeface="Arial" panose="020B0604020202020204" pitchFamily="34" charset="0"/>
              </a:rPr>
              <a:t>Document 2. Un sondage d’opinion publique</a:t>
            </a:r>
            <a:endParaRPr lang="fr-FR" sz="14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A28458D-3D51-4073-9E19-C6FAF1799EAE}"/>
              </a:ext>
            </a:extLst>
          </p:cNvPr>
          <p:cNvSpPr/>
          <p:nvPr/>
        </p:nvSpPr>
        <p:spPr>
          <a:xfrm>
            <a:off x="166255" y="775855"/>
            <a:ext cx="6137563" cy="5417127"/>
          </a:xfrm>
          <a:prstGeom prst="rect">
            <a:avLst/>
          </a:prstGeom>
          <a:noFill/>
          <a:ln w="952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553901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EC35196A-2516-4058-A24C-D496921E7710}"/>
              </a:ext>
            </a:extLst>
          </p:cNvPr>
          <p:cNvGraphicFramePr>
            <a:graphicFrameLocks noGrp="1"/>
          </p:cNvGraphicFramePr>
          <p:nvPr/>
        </p:nvGraphicFramePr>
        <p:xfrm>
          <a:off x="180109" y="181610"/>
          <a:ext cx="8783781" cy="6468572"/>
        </p:xfrm>
        <a:graphic>
          <a:graphicData uri="http://schemas.openxmlformats.org/drawingml/2006/table">
            <a:tbl>
              <a:tblPr firstRow="1" firstCol="1" bandRow="1">
                <a:tableStyleId>{5940675A-B579-460E-94D1-54222C63F5DA}</a:tableStyleId>
              </a:tblPr>
              <a:tblGrid>
                <a:gridCol w="5436928">
                  <a:extLst>
                    <a:ext uri="{9D8B030D-6E8A-4147-A177-3AD203B41FA5}">
                      <a16:colId xmlns:a16="http://schemas.microsoft.com/office/drawing/2014/main" val="2643534085"/>
                    </a:ext>
                  </a:extLst>
                </a:gridCol>
                <a:gridCol w="2779951">
                  <a:extLst>
                    <a:ext uri="{9D8B030D-6E8A-4147-A177-3AD203B41FA5}">
                      <a16:colId xmlns:a16="http://schemas.microsoft.com/office/drawing/2014/main" val="483684683"/>
                    </a:ext>
                  </a:extLst>
                </a:gridCol>
                <a:gridCol w="566902">
                  <a:extLst>
                    <a:ext uri="{9D8B030D-6E8A-4147-A177-3AD203B41FA5}">
                      <a16:colId xmlns:a16="http://schemas.microsoft.com/office/drawing/2014/main" val="3021212318"/>
                    </a:ext>
                  </a:extLst>
                </a:gridCol>
              </a:tblGrid>
              <a:tr h="2022717">
                <a:tc gridSpan="2">
                  <a:txBody>
                    <a:bodyPr/>
                    <a:lstStyle/>
                    <a:p>
                      <a:pPr>
                        <a:lnSpc>
                          <a:spcPct val="115000"/>
                        </a:lnSpc>
                        <a:spcBef>
                          <a:spcPts val="600"/>
                        </a:spcBef>
                        <a:spcAft>
                          <a:spcPts val="1000"/>
                        </a:spcAft>
                        <a:tabLst>
                          <a:tab pos="5854065" algn="l"/>
                        </a:tabLst>
                      </a:pPr>
                      <a:r>
                        <a:rPr lang="fr-FR" sz="1600" b="1" u="sng" dirty="0">
                          <a:effectLst/>
                          <a:latin typeface="Arial" panose="020B0604020202020204" pitchFamily="34" charset="0"/>
                          <a:cs typeface="Arial" panose="020B0604020202020204" pitchFamily="34" charset="0"/>
                        </a:rPr>
                        <a:t>Compréhension du sujet :</a:t>
                      </a:r>
                      <a:endParaRPr lang="fr-FR" sz="1600" b="1" dirty="0">
                        <a:effectLst/>
                        <a:latin typeface="Arial" panose="020B0604020202020204" pitchFamily="34" charset="0"/>
                        <a:cs typeface="Arial" panose="020B0604020202020204" pitchFamily="34" charset="0"/>
                      </a:endParaRPr>
                    </a:p>
                    <a:p>
                      <a:pPr>
                        <a:lnSpc>
                          <a:spcPts val="2800"/>
                        </a:lnSpc>
                        <a:spcBef>
                          <a:spcPts val="0"/>
                        </a:spcBef>
                        <a:spcAft>
                          <a:spcPts val="0"/>
                        </a:spcAft>
                        <a:tabLst>
                          <a:tab pos="5854065" algn="l"/>
                        </a:tabLst>
                      </a:pPr>
                      <a:r>
                        <a:rPr lang="fr-FR" sz="1600" dirty="0">
                          <a:effectLst/>
                          <a:latin typeface="Arial" panose="020B0604020202020204" pitchFamily="34" charset="0"/>
                          <a:cs typeface="Arial" panose="020B0604020202020204" pitchFamily="34" charset="0"/>
                        </a:rPr>
                        <a:t> ………………………………………………………………………………………………………………………………………………………………………………………………………………………………………………………………………………………………………………………………………………………………………………………………………………………………</a:t>
                      </a:r>
                    </a:p>
                  </a:txBody>
                  <a:tcPr marL="72000" marR="23026"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lang="fr-FR"/>
                    </a:p>
                  </a:txBody>
                  <a:tcPr/>
                </a:tc>
                <a:tc>
                  <a:txBody>
                    <a:bodyPr/>
                    <a:lstStyle/>
                    <a:p>
                      <a:pPr marR="36195" algn="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7915528"/>
                  </a:ext>
                </a:extLst>
              </a:tr>
              <a:tr h="4445855">
                <a:tc>
                  <a:txBody>
                    <a:bodyPr/>
                    <a:lstStyle/>
                    <a:p>
                      <a:pPr>
                        <a:lnSpc>
                          <a:spcPct val="115000"/>
                        </a:lnSpc>
                        <a:spcBef>
                          <a:spcPts val="600"/>
                        </a:spcBef>
                        <a:spcAft>
                          <a:spcPts val="1000"/>
                        </a:spcAft>
                        <a:tabLst>
                          <a:tab pos="5854065" algn="l"/>
                        </a:tabLst>
                      </a:pPr>
                      <a:r>
                        <a:rPr lang="fr-FR" sz="1600" b="1" u="sng" dirty="0">
                          <a:effectLst/>
                          <a:latin typeface="Arial" panose="020B0604020202020204" pitchFamily="34" charset="0"/>
                          <a:cs typeface="Arial" panose="020B0604020202020204" pitchFamily="34" charset="0"/>
                        </a:rPr>
                        <a:t>Exploitation des informations essentielles du dossier documentaire :</a:t>
                      </a:r>
                      <a:endParaRPr lang="fr-FR" sz="1600" b="1" dirty="0">
                        <a:effectLst/>
                        <a:latin typeface="Arial" panose="020B0604020202020204" pitchFamily="34" charset="0"/>
                        <a:cs typeface="Arial" panose="020B0604020202020204" pitchFamily="34" charset="0"/>
                      </a:endParaRPr>
                    </a:p>
                    <a:p>
                      <a:pPr>
                        <a:lnSpc>
                          <a:spcPct val="115000"/>
                        </a:lnSpc>
                        <a:spcBef>
                          <a:spcPts val="600"/>
                        </a:spcBef>
                        <a:spcAft>
                          <a:spcPts val="0"/>
                        </a:spcAft>
                        <a:tabLst>
                          <a:tab pos="6372225" algn="l"/>
                        </a:tabLst>
                      </a:pPr>
                      <a:r>
                        <a:rPr lang="fr-FR" sz="1600" b="1" dirty="0">
                          <a:effectLst/>
                          <a:latin typeface="Arial" panose="020B0604020202020204" pitchFamily="34" charset="0"/>
                          <a:cs typeface="Arial" panose="020B0604020202020204" pitchFamily="34" charset="0"/>
                        </a:rPr>
                        <a:t>Document 1</a:t>
                      </a:r>
                    </a:p>
                    <a:p>
                      <a:pPr>
                        <a:lnSpc>
                          <a:spcPts val="2800"/>
                        </a:lnSpc>
                        <a:spcBef>
                          <a:spcPts val="0"/>
                        </a:spcBef>
                        <a:spcAft>
                          <a:spcPts val="0"/>
                        </a:spcAft>
                        <a:tabLst>
                          <a:tab pos="6372225" algn="l"/>
                        </a:tabLst>
                      </a:pPr>
                      <a:r>
                        <a:rPr lang="fr-FR" sz="1600" dirty="0">
                          <a:effectLst/>
                          <a:latin typeface="Arial" panose="020B0604020202020204" pitchFamily="34" charset="0"/>
                          <a:cs typeface="Arial" panose="020B0604020202020204" pitchFamily="34" charset="0"/>
                        </a:rPr>
                        <a:t> …………………………………………………………………………………………………………………………………………………………………………………………………………………………………………………………………………………</a:t>
                      </a:r>
                    </a:p>
                    <a:p>
                      <a:pPr>
                        <a:lnSpc>
                          <a:spcPct val="115000"/>
                        </a:lnSpc>
                        <a:spcBef>
                          <a:spcPts val="600"/>
                        </a:spcBef>
                        <a:spcAft>
                          <a:spcPts val="0"/>
                        </a:spcAft>
                        <a:tabLst>
                          <a:tab pos="6372225" algn="l"/>
                        </a:tabLst>
                      </a:pPr>
                      <a:r>
                        <a:rPr lang="fr-FR" sz="1600" b="1" dirty="0">
                          <a:effectLst/>
                          <a:latin typeface="Arial" panose="020B0604020202020204" pitchFamily="34" charset="0"/>
                          <a:cs typeface="Arial" panose="020B0604020202020204" pitchFamily="34" charset="0"/>
                        </a:rPr>
                        <a:t>Document 2</a:t>
                      </a:r>
                    </a:p>
                    <a:p>
                      <a:pPr>
                        <a:lnSpc>
                          <a:spcPts val="2800"/>
                        </a:lnSpc>
                        <a:spcBef>
                          <a:spcPts val="0"/>
                        </a:spcBef>
                        <a:spcAft>
                          <a:spcPts val="600"/>
                        </a:spcAft>
                        <a:tabLst>
                          <a:tab pos="6372225" algn="l"/>
                        </a:tabLst>
                      </a:pPr>
                      <a:r>
                        <a:rPr lang="fr-FR" sz="1600" dirty="0">
                          <a:effectLst/>
                          <a:latin typeface="Arial" panose="020B0604020202020204" pitchFamily="34" charset="0"/>
                          <a:cs typeface="Arial" panose="020B0604020202020204" pitchFamily="34" charset="0"/>
                        </a:rPr>
                        <a:t> …………………………………………………………………………………………………………………………………………………………………………………………………………………………………………………………………………………</a:t>
                      </a:r>
                    </a:p>
                  </a:txBody>
                  <a:tcPr marL="72000" marR="36000" marT="72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71755">
                        <a:lnSpc>
                          <a:spcPct val="115000"/>
                        </a:lnSpc>
                        <a:spcBef>
                          <a:spcPts val="300"/>
                        </a:spcBef>
                        <a:spcAft>
                          <a:spcPts val="1000"/>
                        </a:spcAft>
                        <a:tabLst>
                          <a:tab pos="6341110" algn="l"/>
                        </a:tabLst>
                      </a:pPr>
                      <a:r>
                        <a:rPr lang="fr-FR" sz="1600">
                          <a:effectLst/>
                          <a:latin typeface="Arial" panose="020B0604020202020204" pitchFamily="34" charset="0"/>
                          <a:cs typeface="Arial" panose="020B0604020202020204" pitchFamily="34" charset="0"/>
                        </a:rPr>
                        <a:t>Capacité à :</a:t>
                      </a:r>
                    </a:p>
                    <a:p>
                      <a:pPr marL="71755">
                        <a:lnSpc>
                          <a:spcPct val="115000"/>
                        </a:lnSpc>
                        <a:spcBef>
                          <a:spcPts val="300"/>
                        </a:spcBef>
                        <a:spcAft>
                          <a:spcPts val="1000"/>
                        </a:spcAft>
                        <a:tabLst>
                          <a:tab pos="2277745" algn="ctr"/>
                          <a:tab pos="6341110" algn="l"/>
                        </a:tabLst>
                      </a:pPr>
                      <a:r>
                        <a:rPr lang="fr-FR" sz="1600">
                          <a:effectLst/>
                          <a:latin typeface="Arial" panose="020B0604020202020204" pitchFamily="34" charset="0"/>
                          <a:cs typeface="Arial" panose="020B0604020202020204" pitchFamily="34" charset="0"/>
                        </a:rPr>
                        <a:t>- Sélectionner les informations pertinentes	</a:t>
                      </a:r>
                      <a:r>
                        <a:rPr lang="fr-FR" sz="1600">
                          <a:effectLst/>
                          <a:latin typeface="Arial" panose="020B0604020202020204" pitchFamily="34" charset="0"/>
                          <a:cs typeface="Arial" panose="020B0604020202020204" pitchFamily="34" charset="0"/>
                          <a:sym typeface="Arial" panose="020B0604020202020204" pitchFamily="34" charset="0"/>
                        </a:rPr>
                        <a:t></a:t>
                      </a:r>
                      <a:endParaRPr lang="fr-FR" sz="160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41110" algn="l"/>
                        </a:tabLst>
                      </a:pPr>
                      <a:r>
                        <a:rPr lang="fr-FR" sz="1600">
                          <a:effectLst/>
                          <a:latin typeface="Arial" panose="020B0604020202020204" pitchFamily="34" charset="0"/>
                          <a:cs typeface="Arial" panose="020B0604020202020204" pitchFamily="34" charset="0"/>
                        </a:rPr>
                        <a:t>- Lire l'information	</a:t>
                      </a:r>
                      <a:r>
                        <a:rPr lang="fr-FR" sz="1600">
                          <a:effectLst/>
                          <a:latin typeface="Arial" panose="020B0604020202020204" pitchFamily="34" charset="0"/>
                          <a:cs typeface="Arial" panose="020B0604020202020204" pitchFamily="34" charset="0"/>
                          <a:sym typeface="Arial" panose="020B0604020202020204" pitchFamily="34" charset="0"/>
                        </a:rPr>
                        <a:t></a:t>
                      </a:r>
                      <a:endParaRPr lang="fr-FR" sz="160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41110" algn="l"/>
                        </a:tabLst>
                      </a:pPr>
                      <a:r>
                        <a:rPr lang="fr-FR" sz="1600">
                          <a:effectLst/>
                          <a:latin typeface="Arial" panose="020B0604020202020204" pitchFamily="34" charset="0"/>
                          <a:cs typeface="Arial" panose="020B0604020202020204" pitchFamily="34" charset="0"/>
                        </a:rPr>
                        <a:t>- Exploiter l'information pour illustrer l'argumentation	</a:t>
                      </a:r>
                      <a:r>
                        <a:rPr lang="fr-FR" sz="1600">
                          <a:effectLst/>
                          <a:latin typeface="Arial" panose="020B0604020202020204" pitchFamily="34" charset="0"/>
                          <a:cs typeface="Arial" panose="020B0604020202020204" pitchFamily="34" charset="0"/>
                          <a:sym typeface="Arial" panose="020B0604020202020204" pitchFamily="34" charset="0"/>
                        </a:rPr>
                        <a:t></a:t>
                      </a:r>
                      <a:endParaRPr lang="fr-FR" sz="160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41110" algn="l"/>
                        </a:tabLst>
                      </a:pPr>
                      <a:r>
                        <a:rPr lang="fr-FR" sz="1600">
                          <a:effectLst/>
                          <a:latin typeface="Arial" panose="020B0604020202020204" pitchFamily="34" charset="0"/>
                          <a:cs typeface="Arial" panose="020B0604020202020204" pitchFamily="34" charset="0"/>
                        </a:rPr>
                        <a:t>- Manipuler des données statistiques	</a:t>
                      </a:r>
                      <a:r>
                        <a:rPr lang="fr-FR" sz="1600">
                          <a:effectLst/>
                          <a:latin typeface="Arial" panose="020B0604020202020204" pitchFamily="34" charset="0"/>
                          <a:cs typeface="Arial" panose="020B0604020202020204" pitchFamily="34" charset="0"/>
                          <a:sym typeface="Arial" panose="020B0604020202020204" pitchFamily="34" charset="0"/>
                        </a:rPr>
                        <a:t></a:t>
                      </a:r>
                      <a:endParaRPr lang="fr-FR" sz="160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72225" algn="l"/>
                        </a:tabLst>
                      </a:pPr>
                      <a:r>
                        <a:rPr lang="fr-FR" sz="1600">
                          <a:effectLst/>
                          <a:latin typeface="Arial" panose="020B0604020202020204" pitchFamily="34" charset="0"/>
                          <a:cs typeface="Arial" panose="020B0604020202020204" pitchFamily="34" charset="0"/>
                        </a:rPr>
                        <a:t>- Mettre en relation avec des données de l’autre document	</a:t>
                      </a:r>
                      <a:r>
                        <a:rPr lang="fr-FR" sz="1600">
                          <a:effectLst/>
                          <a:latin typeface="Arial" panose="020B0604020202020204" pitchFamily="34" charset="0"/>
                          <a:cs typeface="Arial" panose="020B0604020202020204" pitchFamily="34" charset="0"/>
                          <a:sym typeface="Arial" panose="020B0604020202020204" pitchFamily="34" charset="0"/>
                        </a:rPr>
                        <a:t></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3289" marR="32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R="36195" algn="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25928387"/>
                  </a:ext>
                </a:extLst>
              </a:tr>
            </a:tbl>
          </a:graphicData>
        </a:graphic>
      </p:graphicFrame>
    </p:spTree>
    <p:extLst>
      <p:ext uri="{BB962C8B-B14F-4D97-AF65-F5344CB8AC3E}">
        <p14:creationId xmlns:p14="http://schemas.microsoft.com/office/powerpoint/2010/main" val="18422934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D76E57BE-CAF5-4334-BA27-13ACAF60CCA8}"/>
              </a:ext>
            </a:extLst>
          </p:cNvPr>
          <p:cNvGraphicFramePr>
            <a:graphicFrameLocks noGrp="1"/>
          </p:cNvGraphicFramePr>
          <p:nvPr/>
        </p:nvGraphicFramePr>
        <p:xfrm>
          <a:off x="117764" y="149226"/>
          <a:ext cx="8908471" cy="6442585"/>
        </p:xfrm>
        <a:graphic>
          <a:graphicData uri="http://schemas.openxmlformats.org/drawingml/2006/table">
            <a:tbl>
              <a:tblPr firstRow="1" firstCol="1" bandRow="1">
                <a:tableStyleId>{5940675A-B579-460E-94D1-54222C63F5DA}</a:tableStyleId>
              </a:tblPr>
              <a:tblGrid>
                <a:gridCol w="8333522">
                  <a:extLst>
                    <a:ext uri="{9D8B030D-6E8A-4147-A177-3AD203B41FA5}">
                      <a16:colId xmlns:a16="http://schemas.microsoft.com/office/drawing/2014/main" val="441038297"/>
                    </a:ext>
                  </a:extLst>
                </a:gridCol>
                <a:gridCol w="574949">
                  <a:extLst>
                    <a:ext uri="{9D8B030D-6E8A-4147-A177-3AD203B41FA5}">
                      <a16:colId xmlns:a16="http://schemas.microsoft.com/office/drawing/2014/main" val="3674663791"/>
                    </a:ext>
                  </a:extLst>
                </a:gridCol>
              </a:tblGrid>
              <a:tr h="3330412">
                <a:tc>
                  <a:txBody>
                    <a:bodyPr/>
                    <a:lstStyle/>
                    <a:p>
                      <a:pPr>
                        <a:lnSpc>
                          <a:spcPct val="115000"/>
                        </a:lnSpc>
                        <a:spcBef>
                          <a:spcPts val="600"/>
                        </a:spcBef>
                        <a:spcAft>
                          <a:spcPts val="1000"/>
                        </a:spcAft>
                      </a:pPr>
                      <a:r>
                        <a:rPr lang="fr-FR" sz="1600" b="1" u="sng" dirty="0">
                          <a:effectLst/>
                          <a:latin typeface="Arial" panose="020B0604020202020204" pitchFamily="34" charset="0"/>
                          <a:cs typeface="Arial" panose="020B0604020202020204" pitchFamily="34" charset="0"/>
                        </a:rPr>
                        <a:t>Maîtrise et mobilisation de connaissances en lien avec le sujet :</a:t>
                      </a:r>
                      <a:endParaRPr lang="fr-FR" sz="1600" b="1" dirty="0">
                        <a:effectLst/>
                        <a:latin typeface="Arial" panose="020B0604020202020204" pitchFamily="34" charset="0"/>
                        <a:cs typeface="Arial" panose="020B0604020202020204" pitchFamily="34" charset="0"/>
                      </a:endParaRPr>
                    </a:p>
                    <a:p>
                      <a:pPr>
                        <a:lnSpc>
                          <a:spcPct val="115000"/>
                        </a:lnSpc>
                        <a:spcBef>
                          <a:spcPts val="600"/>
                        </a:spcBef>
                        <a:spcAft>
                          <a:spcPts val="1000"/>
                        </a:spcAft>
                        <a:tabLst>
                          <a:tab pos="6372225" algn="l"/>
                        </a:tabLst>
                      </a:pPr>
                      <a:r>
                        <a:rPr lang="fr-FR" sz="1600" b="1" dirty="0">
                          <a:effectLst/>
                          <a:latin typeface="Arial" panose="020B0604020202020204" pitchFamily="34" charset="0"/>
                          <a:cs typeface="Arial" panose="020B0604020202020204" pitchFamily="34" charset="0"/>
                        </a:rPr>
                        <a:t>Les notions attendues/incontournables :</a:t>
                      </a:r>
                    </a:p>
                    <a:p>
                      <a:pPr>
                        <a:lnSpc>
                          <a:spcPts val="2800"/>
                        </a:lnSpc>
                        <a:spcBef>
                          <a:spcPts val="600"/>
                        </a:spcBef>
                        <a:spcAft>
                          <a:spcPts val="0"/>
                        </a:spcAft>
                        <a:tabLst>
                          <a:tab pos="6372225" algn="l"/>
                        </a:tabLst>
                      </a:pPr>
                      <a:r>
                        <a:rPr lang="fr-FR" sz="1600" dirty="0">
                          <a:effectLst/>
                          <a:latin typeface="Arial" panose="020B0604020202020204" pitchFamily="34" charset="0"/>
                          <a:cs typeface="Arial" panose="020B0604020202020204" pitchFamily="34" charset="0"/>
                        </a:rPr>
                        <a:t> …………………………………………………………………………………………………………………………………………………………………………………………………………………………………………………………………………………………………………………………………………………………………………………………………………………………………………</a:t>
                      </a:r>
                    </a:p>
                    <a:p>
                      <a:pPr>
                        <a:lnSpc>
                          <a:spcPct val="115000"/>
                        </a:lnSpc>
                        <a:spcBef>
                          <a:spcPts val="1200"/>
                        </a:spcBef>
                        <a:spcAft>
                          <a:spcPts val="1000"/>
                        </a:spcAft>
                        <a:tabLst>
                          <a:tab pos="6372225" algn="l"/>
                        </a:tabLst>
                      </a:pPr>
                      <a:r>
                        <a:rPr lang="fr-FR" sz="1600" b="1" dirty="0">
                          <a:effectLst/>
                          <a:latin typeface="Arial" panose="020B0604020202020204" pitchFamily="34" charset="0"/>
                          <a:cs typeface="Arial" panose="020B0604020202020204" pitchFamily="34" charset="0"/>
                        </a:rPr>
                        <a:t>Les mécanismes en lien avec le sujet :</a:t>
                      </a:r>
                    </a:p>
                    <a:p>
                      <a:pPr>
                        <a:lnSpc>
                          <a:spcPts val="2800"/>
                        </a:lnSpc>
                        <a:spcBef>
                          <a:spcPts val="0"/>
                        </a:spcBef>
                        <a:spcAft>
                          <a:spcPts val="0"/>
                        </a:spcAft>
                        <a:tabLst>
                          <a:tab pos="6372225" algn="l"/>
                        </a:tabLst>
                      </a:pPr>
                      <a:r>
                        <a:rPr lang="fr-FR" sz="1600" dirty="0">
                          <a:effectLst/>
                          <a:latin typeface="Arial" panose="020B0604020202020204" pitchFamily="34" charset="0"/>
                          <a:cs typeface="Arial" panose="020B0604020202020204" pitchFamily="34" charset="0"/>
                        </a:rPr>
                        <a:t> ………………………………………………………………………………………………………………………………………………………………………………………………………………………………………………………………………………………………………………………………………………………………………………………………………………………………………………………………………………………………………………………………………………………………………………………………………………………………………………………………</a:t>
                      </a:r>
                    </a:p>
                  </a:txBody>
                  <a:tcPr marL="72000" marR="23026"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R="36195" algn="r">
                        <a:lnSpc>
                          <a:spcPct val="115000"/>
                        </a:lnSpc>
                        <a:spcAft>
                          <a:spcPts val="1000"/>
                        </a:spcAft>
                        <a:tabLst>
                          <a:tab pos="2647315" algn="r"/>
                        </a:tabLst>
                      </a:pPr>
                      <a:r>
                        <a:rPr lang="fr-FR" sz="1600">
                          <a:effectLst/>
                          <a:latin typeface="Arial" panose="020B0604020202020204" pitchFamily="34" charset="0"/>
                          <a:cs typeface="Arial" panose="020B0604020202020204" pitchFamily="34" charset="0"/>
                        </a:rPr>
                        <a:t> </a:t>
                      </a:r>
                      <a:endParaRPr lang="fr-FR" sz="160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201396"/>
                  </a:ext>
                </a:extLst>
              </a:tr>
              <a:tr h="1323537">
                <a:tc>
                  <a:txBody>
                    <a:bodyPr/>
                    <a:lstStyle/>
                    <a:p>
                      <a:pPr>
                        <a:lnSpc>
                          <a:spcPct val="115000"/>
                        </a:lnSpc>
                        <a:spcBef>
                          <a:spcPts val="600"/>
                        </a:spcBef>
                        <a:spcAft>
                          <a:spcPts val="1000"/>
                        </a:spcAft>
                        <a:tabLst>
                          <a:tab pos="6372225" algn="l"/>
                        </a:tabLst>
                      </a:pPr>
                      <a:r>
                        <a:rPr lang="fr-FR" sz="1600" b="1" u="sng" dirty="0">
                          <a:effectLst/>
                          <a:latin typeface="Arial" panose="020B0604020202020204" pitchFamily="34" charset="0"/>
                          <a:cs typeface="Arial" panose="020B0604020202020204" pitchFamily="34" charset="0"/>
                        </a:rPr>
                        <a:t>Qualité du raisonnement :</a:t>
                      </a:r>
                      <a:endParaRPr lang="fr-FR" sz="1600" b="1" dirty="0">
                        <a:effectLst/>
                        <a:latin typeface="Arial" panose="020B0604020202020204" pitchFamily="34" charset="0"/>
                        <a:cs typeface="Arial" panose="020B0604020202020204" pitchFamily="34" charset="0"/>
                      </a:endParaRPr>
                    </a:p>
                    <a:p>
                      <a:pPr>
                        <a:lnSpc>
                          <a:spcPct val="115000"/>
                        </a:lnSpc>
                        <a:spcBef>
                          <a:spcPts val="600"/>
                        </a:spcBef>
                        <a:spcAft>
                          <a:spcPts val="1000"/>
                        </a:spcAft>
                        <a:tabLst>
                          <a:tab pos="6372225" algn="l"/>
                        </a:tabLst>
                      </a:pPr>
                      <a:r>
                        <a:rPr lang="fr-FR" sz="1600" dirty="0">
                          <a:effectLst/>
                          <a:latin typeface="Arial" panose="020B0604020202020204" pitchFamily="34" charset="0"/>
                          <a:cs typeface="Arial" panose="020B0604020202020204" pitchFamily="34" charset="0"/>
                        </a:rPr>
                        <a:t>Qualité/ cohérence de l’argumentation : capacité à argumenter, expliquer et illustrer (AEI).</a:t>
                      </a:r>
                    </a:p>
                    <a:p>
                      <a:pPr>
                        <a:lnSpc>
                          <a:spcPct val="115000"/>
                        </a:lnSpc>
                        <a:spcBef>
                          <a:spcPts val="300"/>
                        </a:spcBef>
                        <a:spcAft>
                          <a:spcPts val="1000"/>
                        </a:spcAft>
                        <a:tabLst>
                          <a:tab pos="6372225" algn="l"/>
                        </a:tabLst>
                      </a:pPr>
                      <a:r>
                        <a:rPr lang="fr-FR" sz="1600" dirty="0">
                          <a:effectLst/>
                          <a:latin typeface="Arial" panose="020B0604020202020204" pitchFamily="34" charset="0"/>
                          <a:cs typeface="Arial" panose="020B0604020202020204" pitchFamily="34" charset="0"/>
                        </a:rPr>
                        <a:t>Pas de structuration en paragraphes attendue ; une réponse dans un seul bloc acceptée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72000" marR="23026"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R="36195" algn="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9143955"/>
                  </a:ext>
                </a:extLst>
              </a:tr>
            </a:tbl>
          </a:graphicData>
        </a:graphic>
      </p:graphicFrame>
    </p:spTree>
    <p:extLst>
      <p:ext uri="{BB962C8B-B14F-4D97-AF65-F5344CB8AC3E}">
        <p14:creationId xmlns:p14="http://schemas.microsoft.com/office/powerpoint/2010/main" val="8813005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5154" y="295473"/>
            <a:ext cx="8780928" cy="707886"/>
          </a:xfrm>
          <a:prstGeom prst="rect">
            <a:avLst/>
          </a:prstGeom>
          <a:solidFill>
            <a:schemeClr val="accent5">
              <a:lumMod val="20000"/>
              <a:lumOff val="80000"/>
            </a:schemeClr>
          </a:solidFill>
          <a:ln>
            <a:solidFill>
              <a:schemeClr val="bg1">
                <a:lumMod val="50000"/>
              </a:schemeClr>
            </a:solidFill>
            <a:prstDash val="sysDash"/>
          </a:ln>
        </p:spPr>
        <p:txBody>
          <a:bodyPr wrap="square">
            <a:spAutoFit/>
          </a:bodyPr>
          <a:lstStyle/>
          <a:p>
            <a:r>
              <a:rPr lang="fr-FR" sz="2000" b="1" dirty="0">
                <a:solidFill>
                  <a:schemeClr val="tx2"/>
                </a:solidFill>
                <a:cs typeface="Arial" panose="020B0604020202020204" pitchFamily="34" charset="0"/>
              </a:rPr>
              <a:t>L’évaluation de SES au bac</a:t>
            </a:r>
          </a:p>
          <a:p>
            <a:pPr algn="ctr"/>
            <a:r>
              <a:rPr lang="fr-FR" sz="2000" b="1" dirty="0">
                <a:solidFill>
                  <a:schemeClr val="tx2"/>
                </a:solidFill>
                <a:cs typeface="Arial" panose="020B0604020202020204" pitchFamily="34" charset="0"/>
              </a:rPr>
              <a:t>Épreuve écrite</a:t>
            </a:r>
            <a:endParaRPr lang="fr-FR" sz="2000" dirty="0">
              <a:solidFill>
                <a:schemeClr val="tx2"/>
              </a:solidFill>
              <a:cs typeface="Arial" panose="020B0604020202020204" pitchFamily="34" charset="0"/>
            </a:endParaRPr>
          </a:p>
        </p:txBody>
      </p:sp>
      <p:sp>
        <p:nvSpPr>
          <p:cNvPr id="5" name="Rectangle 4"/>
          <p:cNvSpPr/>
          <p:nvPr/>
        </p:nvSpPr>
        <p:spPr>
          <a:xfrm>
            <a:off x="215154" y="1300324"/>
            <a:ext cx="8780928" cy="2877711"/>
          </a:xfrm>
          <a:prstGeom prst="rect">
            <a:avLst/>
          </a:prstGeom>
        </p:spPr>
        <p:txBody>
          <a:bodyPr wrap="square">
            <a:spAutoFit/>
          </a:bodyPr>
          <a:lstStyle/>
          <a:p>
            <a:r>
              <a:rPr lang="fr-FR" sz="1600" b="1" dirty="0">
                <a:solidFill>
                  <a:schemeClr val="tx2"/>
                </a:solidFill>
                <a:latin typeface="Arial" panose="020B0604020202020204" pitchFamily="34" charset="0"/>
                <a:cs typeface="Arial" panose="020B0604020202020204" pitchFamily="34" charset="0"/>
              </a:rPr>
              <a:t>Programme de l'épreuve :</a:t>
            </a:r>
          </a:p>
          <a:p>
            <a:pPr algn="just">
              <a:spcBef>
                <a:spcPts val="600"/>
              </a:spcBef>
            </a:pPr>
            <a:r>
              <a:rPr lang="fr-FR" sz="1600" dirty="0">
                <a:solidFill>
                  <a:schemeClr val="tx1">
                    <a:lumMod val="75000"/>
                    <a:lumOff val="25000"/>
                  </a:schemeClr>
                </a:solidFill>
                <a:latin typeface="Arial" panose="020B0604020202020204" pitchFamily="34" charset="0"/>
                <a:cs typeface="Arial" panose="020B0604020202020204" pitchFamily="34" charset="0"/>
              </a:rPr>
              <a:t>L'épreuve porte sur une partie du programme de l'enseignement de spécialité sciences économiques et sociales de la classe de terminale (cf. arrêté du 17 juillet 2019 paru au BOEN spécial n° 8 du 25 juillet 2019). </a:t>
            </a:r>
          </a:p>
          <a:p>
            <a:pPr algn="just"/>
            <a:r>
              <a:rPr lang="fr-FR" sz="1600" u="sng" dirty="0">
                <a:solidFill>
                  <a:schemeClr val="tx1">
                    <a:lumMod val="75000"/>
                    <a:lumOff val="25000"/>
                  </a:schemeClr>
                </a:solidFill>
                <a:latin typeface="Arial" panose="020B0604020202020204" pitchFamily="34" charset="0"/>
                <a:cs typeface="Arial" panose="020B0604020202020204" pitchFamily="34" charset="0"/>
              </a:rPr>
              <a:t>Les questions évaluables dans le cadre de l'épreuve d'enseignement de spécialité de terminale </a:t>
            </a:r>
            <a:r>
              <a:rPr lang="fr-FR" sz="1600" dirty="0">
                <a:solidFill>
                  <a:schemeClr val="tx1">
                    <a:lumMod val="75000"/>
                    <a:lumOff val="25000"/>
                  </a:schemeClr>
                </a:solidFill>
                <a:latin typeface="Arial" panose="020B0604020202020204" pitchFamily="34" charset="0"/>
                <a:cs typeface="Arial" panose="020B0604020202020204" pitchFamily="34" charset="0"/>
              </a:rPr>
              <a:t>sont définies en annexe de la présente note de service selon une périodicité alternant années paires et années impaires.</a:t>
            </a:r>
          </a:p>
          <a:p>
            <a:pPr algn="just"/>
            <a:r>
              <a:rPr lang="fr-FR" sz="1600" u="sng" dirty="0">
                <a:solidFill>
                  <a:schemeClr val="tx1">
                    <a:lumMod val="75000"/>
                    <a:lumOff val="25000"/>
                  </a:schemeClr>
                </a:solidFill>
                <a:latin typeface="Arial" panose="020B0604020202020204" pitchFamily="34" charset="0"/>
                <a:cs typeface="Arial" panose="020B0604020202020204" pitchFamily="34" charset="0"/>
              </a:rPr>
              <a:t>Les notions rencontrées en classe de première </a:t>
            </a:r>
            <a:r>
              <a:rPr lang="fr-FR" sz="1600" dirty="0">
                <a:solidFill>
                  <a:schemeClr val="tx1">
                    <a:lumMod val="75000"/>
                    <a:lumOff val="25000"/>
                  </a:schemeClr>
                </a:solidFill>
                <a:latin typeface="Arial" panose="020B0604020202020204" pitchFamily="34" charset="0"/>
                <a:cs typeface="Arial" panose="020B0604020202020204" pitchFamily="34" charset="0"/>
              </a:rPr>
              <a:t>(cf. arrêté du 17 janvier 2019 paru au BOEN spécial n° 1 du 22 janvier 2019), mais non approfondies en classe de terminale, </a:t>
            </a:r>
            <a:r>
              <a:rPr lang="fr-FR" sz="1600" u="sng" dirty="0">
                <a:solidFill>
                  <a:schemeClr val="tx1">
                    <a:lumMod val="75000"/>
                    <a:lumOff val="25000"/>
                  </a:schemeClr>
                </a:solidFill>
                <a:latin typeface="Arial" panose="020B0604020202020204" pitchFamily="34" charset="0"/>
                <a:cs typeface="Arial" panose="020B0604020202020204" pitchFamily="34" charset="0"/>
              </a:rPr>
              <a:t>doivent être connues et mobilisable</a:t>
            </a:r>
            <a:r>
              <a:rPr lang="fr-FR" sz="1600" dirty="0">
                <a:solidFill>
                  <a:schemeClr val="tx1">
                    <a:lumMod val="75000"/>
                    <a:lumOff val="25000"/>
                  </a:schemeClr>
                </a:solidFill>
                <a:latin typeface="Arial" panose="020B0604020202020204" pitchFamily="34" charset="0"/>
                <a:cs typeface="Arial" panose="020B0604020202020204" pitchFamily="34" charset="0"/>
              </a:rPr>
              <a:t>s. Elles ne peuvent cependant pas constituer un ressort essentiel du sujet.</a:t>
            </a:r>
          </a:p>
        </p:txBody>
      </p:sp>
      <p:sp>
        <p:nvSpPr>
          <p:cNvPr id="6" name="ZoneTexte 5">
            <a:extLst>
              <a:ext uri="{FF2B5EF4-FFF2-40B4-BE49-F238E27FC236}">
                <a16:creationId xmlns:a16="http://schemas.microsoft.com/office/drawing/2014/main" id="{FB1B727A-5FBA-4A9E-A7F4-8F41D09CB00A}"/>
              </a:ext>
            </a:extLst>
          </p:cNvPr>
          <p:cNvSpPr txBox="1"/>
          <p:nvPr>
            <p:custDataLst>
              <p:tags r:id="rId1"/>
            </p:custDataLst>
          </p:nvPr>
        </p:nvSpPr>
        <p:spPr>
          <a:xfrm>
            <a:off x="4605618" y="1152910"/>
            <a:ext cx="4390464" cy="282573"/>
          </a:xfrm>
          <a:prstGeom prst="rect">
            <a:avLst/>
          </a:prstGeom>
          <a:solidFill>
            <a:schemeClr val="bg1"/>
          </a:solidFill>
        </p:spPr>
        <p:txBody>
          <a:bodyPr wrap="square" lIns="72000" tIns="0" rIns="0" bIns="36000">
            <a:spAutoFit/>
          </a:bodyPr>
          <a:lstStyle/>
          <a:p>
            <a:pPr algn="l"/>
            <a:r>
              <a:rPr lang="fr-FR" sz="1600" b="0" i="0" dirty="0">
                <a:solidFill>
                  <a:srgbClr val="000000"/>
                </a:solidFill>
                <a:effectLst/>
                <a:latin typeface="Arial" panose="020B0604020202020204" pitchFamily="34" charset="0"/>
                <a:cs typeface="Arial" panose="020B0604020202020204" pitchFamily="34" charset="0"/>
                <a:hlinkClick r:id="rId3"/>
              </a:rPr>
              <a:t>Bulletin officiel spécial n° 2 du 13 février 2020</a:t>
            </a:r>
            <a:endParaRPr lang="fr-FR" sz="1600" b="0" i="0" dirty="0">
              <a:solidFill>
                <a:srgbClr val="000000"/>
              </a:solidFill>
              <a:effectLst/>
              <a:latin typeface="Arial" panose="020B0604020202020204" pitchFamily="34" charset="0"/>
              <a:cs typeface="Arial" panose="020B0604020202020204" pitchFamily="34" charset="0"/>
            </a:endParaRPr>
          </a:p>
        </p:txBody>
      </p:sp>
      <p:sp>
        <p:nvSpPr>
          <p:cNvPr id="7" name="Rectangle 6"/>
          <p:cNvSpPr/>
          <p:nvPr/>
        </p:nvSpPr>
        <p:spPr>
          <a:xfrm>
            <a:off x="215154" y="4331627"/>
            <a:ext cx="8864972" cy="2385268"/>
          </a:xfrm>
          <a:prstGeom prst="rect">
            <a:avLst/>
          </a:prstGeom>
        </p:spPr>
        <p:txBody>
          <a:bodyPr wrap="square">
            <a:spAutoFit/>
          </a:bodyPr>
          <a:lstStyle/>
          <a:p>
            <a:pPr algn="just"/>
            <a:r>
              <a:rPr lang="fr-FR" sz="1600" b="1" dirty="0">
                <a:solidFill>
                  <a:schemeClr val="tx2"/>
                </a:solidFill>
                <a:latin typeface="Arial" panose="020B0604020202020204" pitchFamily="34" charset="0"/>
                <a:cs typeface="Arial" panose="020B0604020202020204" pitchFamily="34" charset="0"/>
              </a:rPr>
              <a:t>Structure de l’épreuve :</a:t>
            </a:r>
          </a:p>
          <a:p>
            <a:pPr algn="just">
              <a:spcBef>
                <a:spcPts val="600"/>
              </a:spcBef>
            </a:pPr>
            <a:r>
              <a:rPr lang="fr-FR" sz="1600" u="sng" dirty="0">
                <a:solidFill>
                  <a:schemeClr val="tx1">
                    <a:lumMod val="75000"/>
                    <a:lumOff val="25000"/>
                  </a:schemeClr>
                </a:solidFill>
                <a:latin typeface="Arial" panose="020B0604020202020204" pitchFamily="34" charset="0"/>
                <a:cs typeface="Arial" panose="020B0604020202020204" pitchFamily="34" charset="0"/>
              </a:rPr>
              <a:t>Deux sujets de nature différente</a:t>
            </a:r>
            <a:r>
              <a:rPr lang="fr-FR" sz="1600" dirty="0">
                <a:solidFill>
                  <a:schemeClr val="tx1">
                    <a:lumMod val="75000"/>
                    <a:lumOff val="25000"/>
                  </a:schemeClr>
                </a:solidFill>
                <a:latin typeface="Arial" panose="020B0604020202020204" pitchFamily="34" charset="0"/>
                <a:cs typeface="Arial" panose="020B0604020202020204" pitchFamily="34" charset="0"/>
              </a:rPr>
              <a:t>, </a:t>
            </a:r>
            <a:r>
              <a:rPr lang="fr-FR" sz="1600" b="1" dirty="0">
                <a:solidFill>
                  <a:schemeClr val="tx1">
                    <a:lumMod val="75000"/>
                    <a:lumOff val="25000"/>
                  </a:schemeClr>
                </a:solidFill>
                <a:latin typeface="Arial" panose="020B0604020202020204" pitchFamily="34" charset="0"/>
                <a:cs typeface="Arial" panose="020B0604020202020204" pitchFamily="34" charset="0"/>
              </a:rPr>
              <a:t>une dissertation </a:t>
            </a:r>
            <a:r>
              <a:rPr lang="fr-FR" sz="1600" dirty="0">
                <a:solidFill>
                  <a:schemeClr val="tx1">
                    <a:lumMod val="75000"/>
                    <a:lumOff val="25000"/>
                  </a:schemeClr>
                </a:solidFill>
                <a:latin typeface="Arial" panose="020B0604020202020204" pitchFamily="34" charset="0"/>
                <a:cs typeface="Arial" panose="020B0604020202020204" pitchFamily="34" charset="0"/>
              </a:rPr>
              <a:t>s'appuyant sur un dossier et </a:t>
            </a:r>
            <a:r>
              <a:rPr lang="fr-FR" sz="1600" b="1" dirty="0">
                <a:solidFill>
                  <a:schemeClr val="tx1">
                    <a:lumMod val="75000"/>
                    <a:lumOff val="25000"/>
                  </a:schemeClr>
                </a:solidFill>
                <a:latin typeface="Arial" panose="020B0604020202020204" pitchFamily="34" charset="0"/>
                <a:cs typeface="Arial" panose="020B0604020202020204" pitchFamily="34" charset="0"/>
              </a:rPr>
              <a:t>une épreuve composée </a:t>
            </a:r>
            <a:r>
              <a:rPr lang="fr-FR" sz="1600" dirty="0">
                <a:solidFill>
                  <a:schemeClr val="tx1">
                    <a:lumMod val="75000"/>
                    <a:lumOff val="25000"/>
                  </a:schemeClr>
                </a:solidFill>
                <a:latin typeface="Arial" panose="020B0604020202020204" pitchFamily="34" charset="0"/>
                <a:cs typeface="Arial" panose="020B0604020202020204" pitchFamily="34" charset="0"/>
              </a:rPr>
              <a:t>de trois parties distinctes, sont proposés au choix du candidat. Ils sont déterminés de façon à couvrir plusieurs dimensions du programme :</a:t>
            </a:r>
          </a:p>
          <a:p>
            <a:pPr algn="just"/>
            <a:r>
              <a:rPr lang="fr-FR" sz="1600" dirty="0">
                <a:solidFill>
                  <a:schemeClr val="tx1">
                    <a:lumMod val="75000"/>
                    <a:lumOff val="25000"/>
                  </a:schemeClr>
                </a:solidFill>
                <a:latin typeface="Arial" panose="020B0604020202020204" pitchFamily="34" charset="0"/>
                <a:cs typeface="Arial" panose="020B0604020202020204" pitchFamily="34" charset="0"/>
              </a:rPr>
              <a:t>- le sujet de dissertation et celui de la troisième partie de l'épreuve composée portent sur des champs différents du programme (science économique ; sociologie et science politique ; regards croisés) ;</a:t>
            </a:r>
          </a:p>
          <a:p>
            <a:pPr algn="just"/>
            <a:r>
              <a:rPr lang="fr-FR" sz="1600" dirty="0">
                <a:solidFill>
                  <a:schemeClr val="tx1">
                    <a:lumMod val="75000"/>
                    <a:lumOff val="25000"/>
                  </a:schemeClr>
                </a:solidFill>
                <a:latin typeface="Arial" panose="020B0604020202020204" pitchFamily="34" charset="0"/>
                <a:cs typeface="Arial" panose="020B0604020202020204" pitchFamily="34" charset="0"/>
              </a:rPr>
              <a:t>- les sujets de la dissertation et ceux de chaque partie de l'épreuve composée portent sur différentes questions issues du programme</a:t>
            </a:r>
            <a:endParaRPr lang="fr-FR" sz="1600" dirty="0"/>
          </a:p>
        </p:txBody>
      </p:sp>
    </p:spTree>
    <p:extLst>
      <p:ext uri="{BB962C8B-B14F-4D97-AF65-F5344CB8AC3E}">
        <p14:creationId xmlns:p14="http://schemas.microsoft.com/office/powerpoint/2010/main" val="2036184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003" y="643122"/>
            <a:ext cx="8827993" cy="3085460"/>
          </a:xfrm>
          <a:prstGeom prst="rect">
            <a:avLst/>
          </a:prstGeom>
        </p:spPr>
        <p:txBody>
          <a:bodyPr wrap="square">
            <a:spAutoFit/>
          </a:bodyPr>
          <a:lstStyle/>
          <a:p>
            <a:pPr algn="just"/>
            <a:r>
              <a:rPr lang="fr-FR" sz="1600" b="1" dirty="0">
                <a:solidFill>
                  <a:schemeClr val="tx2"/>
                </a:solidFill>
                <a:latin typeface="Arial" panose="020B0604020202020204" pitchFamily="34" charset="0"/>
                <a:cs typeface="Arial" panose="020B0604020202020204" pitchFamily="34" charset="0"/>
              </a:rPr>
              <a:t>Objectifs de l'épreuve : compétences et connaissances évaluées</a:t>
            </a:r>
          </a:p>
          <a:p>
            <a:pPr algn="just">
              <a:spcBef>
                <a:spcPts val="300"/>
              </a:spcBef>
            </a:pPr>
            <a:r>
              <a:rPr lang="fr-FR" sz="1600" dirty="0">
                <a:solidFill>
                  <a:schemeClr val="tx1">
                    <a:lumMod val="75000"/>
                    <a:lumOff val="25000"/>
                  </a:schemeClr>
                </a:solidFill>
                <a:latin typeface="Arial" panose="020B0604020202020204" pitchFamily="34" charset="0"/>
                <a:cs typeface="Arial" panose="020B0604020202020204" pitchFamily="34" charset="0"/>
              </a:rPr>
              <a:t>Il est demandé au candidat :</a:t>
            </a:r>
          </a:p>
          <a:p>
            <a:pPr marL="285750" indent="-192088" algn="just">
              <a:buFont typeface="Arial" panose="020B0604020202020204" pitchFamily="34" charset="0"/>
              <a:buChar char="•"/>
            </a:pPr>
            <a:r>
              <a:rPr lang="fr-FR" sz="1600" dirty="0">
                <a:solidFill>
                  <a:schemeClr val="tx1">
                    <a:lumMod val="75000"/>
                    <a:lumOff val="25000"/>
                  </a:schemeClr>
                </a:solidFill>
                <a:latin typeface="Arial" panose="020B0604020202020204" pitchFamily="34" charset="0"/>
                <a:cs typeface="Arial" panose="020B0604020202020204" pitchFamily="34" charset="0"/>
              </a:rPr>
              <a:t>de répondre à la question posée par le sujet ;</a:t>
            </a:r>
          </a:p>
          <a:p>
            <a:pPr marL="285750" indent="-192088" algn="just">
              <a:buFont typeface="Arial" panose="020B0604020202020204" pitchFamily="34" charset="0"/>
              <a:buChar char="•"/>
            </a:pPr>
            <a:r>
              <a:rPr lang="fr-FR" sz="1600" dirty="0">
                <a:solidFill>
                  <a:schemeClr val="tx1">
                    <a:lumMod val="75000"/>
                    <a:lumOff val="25000"/>
                  </a:schemeClr>
                </a:solidFill>
                <a:latin typeface="Arial" panose="020B0604020202020204" pitchFamily="34" charset="0"/>
                <a:cs typeface="Arial" panose="020B0604020202020204" pitchFamily="34" charset="0"/>
              </a:rPr>
              <a:t>de construire une argumentation à partir d'une problématique qu'il devra élaborer ;</a:t>
            </a:r>
          </a:p>
          <a:p>
            <a:pPr marL="285750" indent="-192088" algn="just">
              <a:buFont typeface="Arial" panose="020B0604020202020204" pitchFamily="34" charset="0"/>
              <a:buChar char="•"/>
            </a:pPr>
            <a:r>
              <a:rPr lang="fr-FR" sz="1600" dirty="0">
                <a:solidFill>
                  <a:schemeClr val="tx1">
                    <a:lumMod val="75000"/>
                    <a:lumOff val="25000"/>
                  </a:schemeClr>
                </a:solidFill>
                <a:latin typeface="Arial" panose="020B0604020202020204" pitchFamily="34" charset="0"/>
                <a:cs typeface="Arial" panose="020B0604020202020204" pitchFamily="34" charset="0"/>
              </a:rPr>
              <a:t>de mobiliser des connaissances et des informations pertinentes pour traiter le sujet, notamment celles figurant dans le dossier ;</a:t>
            </a:r>
          </a:p>
          <a:p>
            <a:pPr marL="285750" indent="-192088" algn="just">
              <a:buFont typeface="Arial" panose="020B0604020202020204" pitchFamily="34" charset="0"/>
              <a:buChar char="•"/>
            </a:pPr>
            <a:r>
              <a:rPr lang="fr-FR" sz="1600" dirty="0">
                <a:solidFill>
                  <a:schemeClr val="tx1">
                    <a:lumMod val="75000"/>
                    <a:lumOff val="25000"/>
                  </a:schemeClr>
                </a:solidFill>
                <a:latin typeface="Arial" panose="020B0604020202020204" pitchFamily="34" charset="0"/>
                <a:cs typeface="Arial" panose="020B0604020202020204" pitchFamily="34" charset="0"/>
              </a:rPr>
              <a:t>de rédiger en utilisant le vocabulaire économique et social spécifique approprié à la question et en organisant le développement sous la forme d'un plan cohérent qui ménage l'équilibre des parties.</a:t>
            </a:r>
          </a:p>
          <a:p>
            <a:pPr marL="93662" algn="just"/>
            <a:r>
              <a:rPr lang="fr-FR" sz="1600" dirty="0">
                <a:solidFill>
                  <a:schemeClr val="tx1">
                    <a:lumMod val="75000"/>
                    <a:lumOff val="25000"/>
                  </a:schemeClr>
                </a:solidFill>
                <a:latin typeface="Arial" panose="020B0604020202020204" pitchFamily="34" charset="0"/>
                <a:cs typeface="Arial" panose="020B0604020202020204" pitchFamily="34" charset="0"/>
              </a:rPr>
              <a:t>Il sera tenu compte, dans la notation, de la clarté de l'expression et du soin apporté à la présentation.</a:t>
            </a:r>
          </a:p>
          <a:p>
            <a:pPr algn="just"/>
            <a:r>
              <a:rPr lang="fr-FR" sz="1600" u="sng" dirty="0">
                <a:solidFill>
                  <a:schemeClr val="tx1">
                    <a:lumMod val="75000"/>
                    <a:lumOff val="25000"/>
                  </a:schemeClr>
                </a:solidFill>
                <a:latin typeface="Arial" panose="020B0604020202020204" pitchFamily="34" charset="0"/>
                <a:cs typeface="Arial" panose="020B0604020202020204" pitchFamily="34" charset="0"/>
              </a:rPr>
              <a:t>Les objectifs de l'épreuve figureront en introduction du sujet distribué aux candidats.</a:t>
            </a:r>
          </a:p>
        </p:txBody>
      </p:sp>
      <p:sp>
        <p:nvSpPr>
          <p:cNvPr id="3" name="Rectangle 2"/>
          <p:cNvSpPr/>
          <p:nvPr/>
        </p:nvSpPr>
        <p:spPr>
          <a:xfrm>
            <a:off x="158003" y="147481"/>
            <a:ext cx="8827993" cy="400110"/>
          </a:xfrm>
          <a:prstGeom prst="rect">
            <a:avLst/>
          </a:prstGeom>
          <a:solidFill>
            <a:schemeClr val="accent5">
              <a:lumMod val="20000"/>
              <a:lumOff val="80000"/>
            </a:schemeClr>
          </a:solidFill>
          <a:ln>
            <a:solidFill>
              <a:schemeClr val="bg1">
                <a:lumMod val="50000"/>
              </a:schemeClr>
            </a:solidFill>
            <a:prstDash val="sysDash"/>
          </a:ln>
        </p:spPr>
        <p:txBody>
          <a:bodyPr wrap="square">
            <a:spAutoFit/>
          </a:bodyPr>
          <a:lstStyle/>
          <a:p>
            <a:pPr algn="ctr"/>
            <a:r>
              <a:rPr lang="fr-FR" sz="2000" b="1" dirty="0">
                <a:solidFill>
                  <a:schemeClr val="tx2"/>
                </a:solidFill>
                <a:cs typeface="Arial" panose="020B0604020202020204" pitchFamily="34" charset="0"/>
              </a:rPr>
              <a:t>Dissertation s'appuyant sur un dossier documentaire</a:t>
            </a:r>
            <a:endParaRPr lang="fr-FR" sz="2000" dirty="0">
              <a:solidFill>
                <a:schemeClr val="tx2"/>
              </a:solidFill>
              <a:cs typeface="Arial" panose="020B0604020202020204" pitchFamily="34" charset="0"/>
            </a:endParaRPr>
          </a:p>
        </p:txBody>
      </p:sp>
      <p:sp>
        <p:nvSpPr>
          <p:cNvPr id="4" name="Rectangle 3"/>
          <p:cNvSpPr/>
          <p:nvPr/>
        </p:nvSpPr>
        <p:spPr>
          <a:xfrm>
            <a:off x="158003" y="3811012"/>
            <a:ext cx="8827992" cy="3046988"/>
          </a:xfrm>
          <a:prstGeom prst="rect">
            <a:avLst/>
          </a:prstGeom>
        </p:spPr>
        <p:txBody>
          <a:bodyPr wrap="square">
            <a:spAutoFit/>
          </a:bodyPr>
          <a:lstStyle/>
          <a:p>
            <a:pPr algn="just"/>
            <a:r>
              <a:rPr lang="fr-FR" sz="1600" b="1" dirty="0">
                <a:solidFill>
                  <a:schemeClr val="tx2"/>
                </a:solidFill>
                <a:latin typeface="Arial" panose="020B0604020202020204" pitchFamily="34" charset="0"/>
                <a:cs typeface="Arial" panose="020B0604020202020204" pitchFamily="34" charset="0"/>
              </a:rPr>
              <a:t>Structure de l'épreuve</a:t>
            </a:r>
          </a:p>
          <a:p>
            <a:pPr algn="just"/>
            <a:r>
              <a:rPr lang="fr-FR" sz="1600" u="sng" dirty="0">
                <a:solidFill>
                  <a:schemeClr val="tx1">
                    <a:lumMod val="75000"/>
                    <a:lumOff val="25000"/>
                  </a:schemeClr>
                </a:solidFill>
                <a:latin typeface="Arial" panose="020B0604020202020204" pitchFamily="34" charset="0"/>
                <a:cs typeface="Arial" panose="020B0604020202020204" pitchFamily="34" charset="0"/>
              </a:rPr>
              <a:t>Le libellé du sujet de la dissertation invite le candidat à poser et à traiter, d'une façon organisée et réfléchie</a:t>
            </a:r>
            <a:r>
              <a:rPr lang="fr-FR" sz="1600" dirty="0">
                <a:solidFill>
                  <a:schemeClr val="tx1">
                    <a:lumMod val="75000"/>
                    <a:lumOff val="25000"/>
                  </a:schemeClr>
                </a:solidFill>
                <a:latin typeface="Arial" panose="020B0604020202020204" pitchFamily="34" charset="0"/>
                <a:cs typeface="Arial" panose="020B0604020202020204" pitchFamily="34" charset="0"/>
              </a:rPr>
              <a:t>, un problème exigeant un effort d'analyse économique et/ou sociologique et politique. Pour aider le candidat à asseoir son travail sur des informations précises, </a:t>
            </a:r>
            <a:r>
              <a:rPr lang="fr-FR" sz="1600" u="sng" dirty="0">
                <a:solidFill>
                  <a:schemeClr val="tx1">
                    <a:lumMod val="75000"/>
                    <a:lumOff val="25000"/>
                  </a:schemeClr>
                </a:solidFill>
                <a:latin typeface="Arial" panose="020B0604020202020204" pitchFamily="34" charset="0"/>
                <a:cs typeface="Arial" panose="020B0604020202020204" pitchFamily="34" charset="0"/>
              </a:rPr>
              <a:t>un dossier est mis à sa disposition</a:t>
            </a:r>
            <a:r>
              <a:rPr lang="fr-FR" sz="1600" dirty="0">
                <a:solidFill>
                  <a:schemeClr val="tx1">
                    <a:lumMod val="75000"/>
                    <a:lumOff val="25000"/>
                  </a:schemeClr>
                </a:solidFill>
                <a:latin typeface="Arial" panose="020B0604020202020204" pitchFamily="34" charset="0"/>
                <a:cs typeface="Arial" panose="020B0604020202020204" pitchFamily="34" charset="0"/>
              </a:rPr>
              <a:t>. Ce dossier ne doit ni borner son horizon (en le détournant du recours à ses propres connaissances), ni lui servir de prétexte à un commentaire systématique et détaillé. </a:t>
            </a:r>
            <a:r>
              <a:rPr lang="fr-FR" sz="1600" u="sng" dirty="0">
                <a:solidFill>
                  <a:schemeClr val="tx1">
                    <a:lumMod val="75000"/>
                    <a:lumOff val="25000"/>
                  </a:schemeClr>
                </a:solidFill>
                <a:latin typeface="Arial" panose="020B0604020202020204" pitchFamily="34" charset="0"/>
                <a:cs typeface="Arial" panose="020B0604020202020204" pitchFamily="34" charset="0"/>
              </a:rPr>
              <a:t>Il comporte trois ou quatre documents de nature strictement factuelle</a:t>
            </a:r>
            <a:r>
              <a:rPr lang="fr-FR" sz="1600" dirty="0">
                <a:solidFill>
                  <a:schemeClr val="tx1">
                    <a:lumMod val="75000"/>
                    <a:lumOff val="25000"/>
                  </a:schemeClr>
                </a:solidFill>
                <a:latin typeface="Arial" panose="020B0604020202020204" pitchFamily="34" charset="0"/>
                <a:cs typeface="Arial" panose="020B0604020202020204" pitchFamily="34" charset="0"/>
              </a:rPr>
              <a:t>. Il s'agit principalement de données statistiques (graphique, tableau, carte, radar, etc.) ; un document texte peut figurer dans le dossier documentaire à condition qu'il soit lui aussi strictement factuel (chronologie, extrait d'entretien, monographie, récit de vie, compte rendu d'enquêtes, etc.). Chaque document statistique ne devra pas dépasser 120 données chiffrées et le texte éventuel comporter plus de 2 500 signes.</a:t>
            </a:r>
          </a:p>
        </p:txBody>
      </p:sp>
    </p:spTree>
    <p:extLst>
      <p:ext uri="{BB962C8B-B14F-4D97-AF65-F5344CB8AC3E}">
        <p14:creationId xmlns:p14="http://schemas.microsoft.com/office/powerpoint/2010/main" val="1357033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4812" y="214718"/>
            <a:ext cx="8794375" cy="400110"/>
          </a:xfrm>
          <a:prstGeom prst="rect">
            <a:avLst/>
          </a:prstGeom>
          <a:solidFill>
            <a:schemeClr val="accent5">
              <a:lumMod val="20000"/>
              <a:lumOff val="80000"/>
            </a:schemeClr>
          </a:solidFill>
          <a:ln>
            <a:solidFill>
              <a:schemeClr val="bg1">
                <a:lumMod val="50000"/>
              </a:schemeClr>
            </a:solidFill>
            <a:prstDash val="sysDash"/>
          </a:ln>
        </p:spPr>
        <p:txBody>
          <a:bodyPr wrap="square">
            <a:spAutoFit/>
          </a:bodyPr>
          <a:lstStyle/>
          <a:p>
            <a:pPr algn="ctr"/>
            <a:r>
              <a:rPr lang="fr-FR" sz="2000" b="1" dirty="0">
                <a:solidFill>
                  <a:schemeClr val="tx2"/>
                </a:solidFill>
                <a:cs typeface="Arial" panose="020B0604020202020204" pitchFamily="34" charset="0"/>
              </a:rPr>
              <a:t>L’Epreuve composée</a:t>
            </a:r>
            <a:endParaRPr lang="fr-FR" sz="2000" dirty="0">
              <a:solidFill>
                <a:schemeClr val="tx2"/>
              </a:solidFill>
              <a:cs typeface="Arial" panose="020B0604020202020204" pitchFamily="34" charset="0"/>
            </a:endParaRPr>
          </a:p>
        </p:txBody>
      </p:sp>
      <p:sp>
        <p:nvSpPr>
          <p:cNvPr id="3" name="Rectangle 2"/>
          <p:cNvSpPr/>
          <p:nvPr/>
        </p:nvSpPr>
        <p:spPr>
          <a:xfrm>
            <a:off x="174812" y="795278"/>
            <a:ext cx="8794375" cy="1261884"/>
          </a:xfrm>
          <a:prstGeom prst="rect">
            <a:avLst/>
          </a:prstGeom>
        </p:spPr>
        <p:txBody>
          <a:bodyPr wrap="square">
            <a:spAutoFit/>
          </a:bodyPr>
          <a:lstStyle/>
          <a:p>
            <a:pPr algn="just"/>
            <a:r>
              <a:rPr lang="fr-FR" sz="1600" b="1" dirty="0">
                <a:solidFill>
                  <a:schemeClr val="tx2"/>
                </a:solidFill>
                <a:latin typeface="Arial" panose="020B0604020202020204" pitchFamily="34" charset="0"/>
                <a:cs typeface="Arial" panose="020B0604020202020204" pitchFamily="34" charset="0"/>
              </a:rPr>
              <a:t>Objectifs de l'épreuve : compétences et connaissances évaluées</a:t>
            </a:r>
          </a:p>
          <a:p>
            <a:pPr algn="just">
              <a:spcBef>
                <a:spcPts val="600"/>
              </a:spcBef>
            </a:pPr>
            <a:r>
              <a:rPr lang="fr-FR" sz="1600" dirty="0">
                <a:solidFill>
                  <a:schemeClr val="tx1">
                    <a:lumMod val="75000"/>
                    <a:lumOff val="25000"/>
                  </a:schemeClr>
                </a:solidFill>
                <a:latin typeface="Arial" panose="020B0604020202020204" pitchFamily="34" charset="0"/>
                <a:cs typeface="Arial" panose="020B0604020202020204" pitchFamily="34" charset="0"/>
              </a:rPr>
              <a:t>Cette épreuve comprend trois parties.</a:t>
            </a:r>
          </a:p>
          <a:p>
            <a:pPr algn="just">
              <a:spcBef>
                <a:spcPts val="600"/>
              </a:spcBef>
            </a:pPr>
            <a:r>
              <a:rPr lang="fr-FR" sz="1600" b="1" dirty="0">
                <a:solidFill>
                  <a:schemeClr val="tx1">
                    <a:lumMod val="75000"/>
                    <a:lumOff val="25000"/>
                  </a:schemeClr>
                </a:solidFill>
                <a:latin typeface="Arial" panose="020B0604020202020204" pitchFamily="34" charset="0"/>
                <a:cs typeface="Arial" panose="020B0604020202020204" pitchFamily="34" charset="0"/>
              </a:rPr>
              <a:t>Partie 1 - Mobilisation des connaissances :</a:t>
            </a:r>
            <a:r>
              <a:rPr lang="fr-FR" sz="1600" dirty="0">
                <a:solidFill>
                  <a:schemeClr val="tx1">
                    <a:lumMod val="75000"/>
                    <a:lumOff val="25000"/>
                  </a:schemeClr>
                </a:solidFill>
                <a:latin typeface="Arial" panose="020B0604020202020204" pitchFamily="34" charset="0"/>
                <a:cs typeface="Arial" panose="020B0604020202020204" pitchFamily="34" charset="0"/>
              </a:rPr>
              <a:t> il est demandé au candidat de répondre à la question en faisant appel à ses connaissances acquises dans le cadre du programme.</a:t>
            </a:r>
          </a:p>
        </p:txBody>
      </p:sp>
      <p:sp>
        <p:nvSpPr>
          <p:cNvPr id="4" name="Rectangle 3"/>
          <p:cNvSpPr/>
          <p:nvPr/>
        </p:nvSpPr>
        <p:spPr>
          <a:xfrm>
            <a:off x="174811" y="3094838"/>
            <a:ext cx="8700246" cy="2462213"/>
          </a:xfrm>
          <a:prstGeom prst="rect">
            <a:avLst/>
          </a:prstGeom>
        </p:spPr>
        <p:txBody>
          <a:bodyPr wrap="square">
            <a:spAutoFit/>
          </a:bodyPr>
          <a:lstStyle/>
          <a:p>
            <a:pPr algn="just"/>
            <a:r>
              <a:rPr lang="fr-FR" sz="1600" b="1" dirty="0">
                <a:solidFill>
                  <a:schemeClr val="tx1">
                    <a:lumMod val="75000"/>
                    <a:lumOff val="25000"/>
                  </a:schemeClr>
                </a:solidFill>
                <a:latin typeface="Arial" panose="020B0604020202020204" pitchFamily="34" charset="0"/>
                <a:cs typeface="Arial" panose="020B0604020202020204" pitchFamily="34" charset="0"/>
              </a:rPr>
              <a:t>Partie 3 - Raisonnement s'appuyant sur un dossier documentaire : </a:t>
            </a:r>
          </a:p>
          <a:p>
            <a:pPr algn="just"/>
            <a:r>
              <a:rPr lang="fr-FR" sz="1600" dirty="0">
                <a:solidFill>
                  <a:schemeClr val="tx1">
                    <a:lumMod val="75000"/>
                    <a:lumOff val="25000"/>
                  </a:schemeClr>
                </a:solidFill>
                <a:latin typeface="Arial" panose="020B0604020202020204" pitchFamily="34" charset="0"/>
                <a:cs typeface="Arial" panose="020B0604020202020204" pitchFamily="34" charset="0"/>
              </a:rPr>
              <a:t>il est demandé au candidat de traiter le sujet :</a:t>
            </a:r>
          </a:p>
          <a:p>
            <a:pPr marL="354013" algn="just"/>
            <a:r>
              <a:rPr lang="fr-FR" sz="1600" dirty="0">
                <a:solidFill>
                  <a:schemeClr val="tx1">
                    <a:lumMod val="75000"/>
                    <a:lumOff val="25000"/>
                  </a:schemeClr>
                </a:solidFill>
                <a:latin typeface="Arial" panose="020B0604020202020204" pitchFamily="34" charset="0"/>
                <a:cs typeface="Arial" panose="020B0604020202020204" pitchFamily="34" charset="0"/>
              </a:rPr>
              <a:t>- en développant un raisonnement ;</a:t>
            </a:r>
          </a:p>
          <a:p>
            <a:pPr marL="354013" algn="just"/>
            <a:r>
              <a:rPr lang="fr-FR" sz="1600" dirty="0">
                <a:solidFill>
                  <a:schemeClr val="tx1">
                    <a:lumMod val="75000"/>
                    <a:lumOff val="25000"/>
                  </a:schemeClr>
                </a:solidFill>
                <a:latin typeface="Arial" panose="020B0604020202020204" pitchFamily="34" charset="0"/>
                <a:cs typeface="Arial" panose="020B0604020202020204" pitchFamily="34" charset="0"/>
              </a:rPr>
              <a:t>- en exploitant les documents du dossier ;</a:t>
            </a:r>
          </a:p>
          <a:p>
            <a:pPr marL="354013" algn="just"/>
            <a:r>
              <a:rPr lang="fr-FR" sz="1600" dirty="0">
                <a:solidFill>
                  <a:schemeClr val="tx1">
                    <a:lumMod val="75000"/>
                    <a:lumOff val="25000"/>
                  </a:schemeClr>
                </a:solidFill>
                <a:latin typeface="Arial" panose="020B0604020202020204" pitchFamily="34" charset="0"/>
                <a:cs typeface="Arial" panose="020B0604020202020204" pitchFamily="34" charset="0"/>
              </a:rPr>
              <a:t>- en faisant appel à ses connaissances personnelles ;</a:t>
            </a:r>
          </a:p>
          <a:p>
            <a:pPr marL="639763" indent="-285750" algn="just">
              <a:buFontTx/>
              <a:buChar char="-"/>
            </a:pPr>
            <a:r>
              <a:rPr lang="fr-FR" sz="1600" dirty="0">
                <a:solidFill>
                  <a:schemeClr val="tx1">
                    <a:lumMod val="75000"/>
                    <a:lumOff val="25000"/>
                  </a:schemeClr>
                </a:solidFill>
                <a:latin typeface="Arial" panose="020B0604020202020204" pitchFamily="34" charset="0"/>
                <a:cs typeface="Arial" panose="020B0604020202020204" pitchFamily="34" charset="0"/>
              </a:rPr>
              <a:t>en composant une introduction, un développement, une conclusion. </a:t>
            </a:r>
          </a:p>
          <a:p>
            <a:pPr algn="just">
              <a:spcBef>
                <a:spcPts val="600"/>
              </a:spcBef>
            </a:pPr>
            <a:r>
              <a:rPr lang="fr-FR" sz="1600" dirty="0">
                <a:solidFill>
                  <a:schemeClr val="tx1">
                    <a:lumMod val="75000"/>
                    <a:lumOff val="25000"/>
                  </a:schemeClr>
                </a:solidFill>
                <a:latin typeface="Arial" panose="020B0604020202020204" pitchFamily="34" charset="0"/>
                <a:cs typeface="Arial" panose="020B0604020202020204" pitchFamily="34" charset="0"/>
              </a:rPr>
              <a:t>II sera tenu compte, dans la notation, de la clarté de l'expression et du soin apporté à la présentation.</a:t>
            </a:r>
          </a:p>
          <a:p>
            <a:pPr algn="just">
              <a:spcBef>
                <a:spcPts val="600"/>
              </a:spcBef>
            </a:pPr>
            <a:r>
              <a:rPr lang="fr-FR" sz="1600" u="sng" dirty="0">
                <a:solidFill>
                  <a:schemeClr val="tx1">
                    <a:lumMod val="75000"/>
                    <a:lumOff val="25000"/>
                  </a:schemeClr>
                </a:solidFill>
                <a:latin typeface="Arial" panose="020B0604020202020204" pitchFamily="34" charset="0"/>
                <a:cs typeface="Arial" panose="020B0604020202020204" pitchFamily="34" charset="0"/>
              </a:rPr>
              <a:t>Les objectifs de l'épreuve figureront en introduction du sujet distribué aux candidats.</a:t>
            </a:r>
          </a:p>
        </p:txBody>
      </p:sp>
      <p:sp>
        <p:nvSpPr>
          <p:cNvPr id="5" name="Rectangle 4"/>
          <p:cNvSpPr/>
          <p:nvPr/>
        </p:nvSpPr>
        <p:spPr>
          <a:xfrm>
            <a:off x="174812" y="2145112"/>
            <a:ext cx="8794375" cy="830997"/>
          </a:xfrm>
          <a:prstGeom prst="rect">
            <a:avLst/>
          </a:prstGeom>
        </p:spPr>
        <p:txBody>
          <a:bodyPr wrap="square">
            <a:spAutoFit/>
          </a:bodyPr>
          <a:lstStyle/>
          <a:p>
            <a:pPr algn="just">
              <a:spcBef>
                <a:spcPts val="600"/>
              </a:spcBef>
            </a:pPr>
            <a:r>
              <a:rPr lang="fr-FR" sz="1600" b="1" dirty="0">
                <a:solidFill>
                  <a:schemeClr val="tx1">
                    <a:lumMod val="75000"/>
                    <a:lumOff val="25000"/>
                  </a:schemeClr>
                </a:solidFill>
                <a:latin typeface="Arial" panose="020B0604020202020204" pitchFamily="34" charset="0"/>
                <a:cs typeface="Arial" panose="020B0604020202020204" pitchFamily="34" charset="0"/>
              </a:rPr>
              <a:t>Partie 2 - Étude d'un document : </a:t>
            </a:r>
            <a:r>
              <a:rPr lang="fr-FR" sz="1600" dirty="0">
                <a:solidFill>
                  <a:schemeClr val="tx1">
                    <a:lumMod val="75000"/>
                    <a:lumOff val="25000"/>
                  </a:schemeClr>
                </a:solidFill>
                <a:latin typeface="Arial" panose="020B0604020202020204" pitchFamily="34" charset="0"/>
                <a:cs typeface="Arial" panose="020B0604020202020204" pitchFamily="34" charset="0"/>
              </a:rPr>
              <a:t>il est demandé aux candidats de répondre aux questions en mobilisant ses connaissances acquises dans le cadre du programme et en adoptant une démarche méthodologique rigoureuse, de collecte et de traitement de l'information.</a:t>
            </a:r>
          </a:p>
        </p:txBody>
      </p:sp>
    </p:spTree>
    <p:extLst>
      <p:ext uri="{BB962C8B-B14F-4D97-AF65-F5344CB8AC3E}">
        <p14:creationId xmlns:p14="http://schemas.microsoft.com/office/powerpoint/2010/main" val="3857860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a:extLst>
              <a:ext uri="{FF2B5EF4-FFF2-40B4-BE49-F238E27FC236}">
                <a16:creationId xmlns:a16="http://schemas.microsoft.com/office/drawing/2014/main" id="{C1731E37-8A3F-45C2-BFAD-6B68E968CF92}"/>
              </a:ext>
            </a:extLst>
          </p:cNvPr>
          <p:cNvSpPr txBox="1"/>
          <p:nvPr/>
        </p:nvSpPr>
        <p:spPr>
          <a:xfrm flipH="1">
            <a:off x="277906" y="235986"/>
            <a:ext cx="1529544" cy="338554"/>
          </a:xfrm>
          <a:prstGeom prst="rect">
            <a:avLst/>
          </a:prstGeom>
          <a:solidFill>
            <a:schemeClr val="bg1">
              <a:lumMod val="65000"/>
            </a:schemeClr>
          </a:solidFill>
        </p:spPr>
        <p:txBody>
          <a:bodyPr wrap="square" rtlCol="0">
            <a:spAutoFit/>
          </a:bodyPr>
          <a:lstStyle/>
          <a:p>
            <a:pPr algn="ctr"/>
            <a:r>
              <a:rPr lang="fr-FR" sz="1600" b="1" dirty="0">
                <a:solidFill>
                  <a:schemeClr val="bg1"/>
                </a:solidFill>
                <a:latin typeface="Arial" panose="020B0604020202020204" pitchFamily="34" charset="0"/>
                <a:cs typeface="Arial" panose="020B0604020202020204" pitchFamily="34" charset="0"/>
              </a:rPr>
              <a:t>Axe 2.</a:t>
            </a:r>
          </a:p>
        </p:txBody>
      </p:sp>
      <p:sp>
        <p:nvSpPr>
          <p:cNvPr id="8" name="Rectangle 7">
            <a:extLst>
              <a:ext uri="{FF2B5EF4-FFF2-40B4-BE49-F238E27FC236}">
                <a16:creationId xmlns:a16="http://schemas.microsoft.com/office/drawing/2014/main" id="{2D6E97A5-83CF-45FA-A3D0-1E274ADF0FBC}"/>
              </a:ext>
            </a:extLst>
          </p:cNvPr>
          <p:cNvSpPr/>
          <p:nvPr/>
        </p:nvSpPr>
        <p:spPr>
          <a:xfrm>
            <a:off x="1807450" y="171817"/>
            <a:ext cx="7150328" cy="584775"/>
          </a:xfrm>
          <a:prstGeom prst="rect">
            <a:avLst/>
          </a:prstGeom>
          <a:ln>
            <a:solidFill>
              <a:schemeClr val="bg1">
                <a:lumMod val="50000"/>
              </a:schemeClr>
            </a:solidFill>
            <a:prstDash val="sysDash"/>
          </a:ln>
        </p:spPr>
        <p:txBody>
          <a:bodyPr wrap="square">
            <a:spAutoFit/>
          </a:bodyPr>
          <a:lstStyle/>
          <a:p>
            <a:pPr algn="just"/>
            <a:r>
              <a:rPr lang="fr-FR" sz="1600" b="1" dirty="0">
                <a:latin typeface="Arial" panose="020B0604020202020204" pitchFamily="34" charset="0"/>
                <a:cs typeface="Arial" panose="020B0604020202020204" pitchFamily="34" charset="0"/>
              </a:rPr>
              <a:t> </a:t>
            </a:r>
            <a:r>
              <a:rPr lang="fr-FR" sz="1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Comprendre</a:t>
            </a:r>
            <a:r>
              <a:rPr lang="fr-FR" sz="1600" b="1" dirty="0">
                <a:latin typeface="Arial" panose="020B0604020202020204" pitchFamily="34" charset="0"/>
                <a:cs typeface="Arial" panose="020B0604020202020204" pitchFamily="34" charset="0"/>
              </a:rPr>
              <a:t> </a:t>
            </a:r>
            <a:r>
              <a:rPr lang="fr-FR" sz="1600" dirty="0">
                <a:latin typeface="Arial" panose="020B0604020202020204" pitchFamily="34" charset="0"/>
                <a:cs typeface="Arial" panose="020B0604020202020204" pitchFamily="34" charset="0"/>
              </a:rPr>
              <a:t>les principes et les techniques des sondages, et les débats relatifs à leur interprétation de l’opinion publique. </a:t>
            </a:r>
          </a:p>
        </p:txBody>
      </p:sp>
      <p:sp>
        <p:nvSpPr>
          <p:cNvPr id="9" name="Rectangle 8">
            <a:extLst>
              <a:ext uri="{FF2B5EF4-FFF2-40B4-BE49-F238E27FC236}">
                <a16:creationId xmlns:a16="http://schemas.microsoft.com/office/drawing/2014/main" id="{580BA337-E8B3-435B-9544-F0111556026D}"/>
              </a:ext>
            </a:extLst>
          </p:cNvPr>
          <p:cNvSpPr/>
          <p:nvPr/>
        </p:nvSpPr>
        <p:spPr>
          <a:xfrm>
            <a:off x="129988" y="848924"/>
            <a:ext cx="8827790" cy="830997"/>
          </a:xfrm>
          <a:prstGeom prst="rect">
            <a:avLst/>
          </a:prstGeom>
        </p:spPr>
        <p:txBody>
          <a:bodyPr wrap="square">
            <a:spAutoFit/>
          </a:bodyPr>
          <a:lstStyle/>
          <a:p>
            <a:pPr algn="just"/>
            <a:r>
              <a:rPr lang="fr-FR" sz="1600" i="1" dirty="0">
                <a:latin typeface="Arial" panose="020B0604020202020204" pitchFamily="34" charset="0"/>
                <a:cs typeface="Arial" panose="020B0604020202020204" pitchFamily="34" charset="0"/>
              </a:rPr>
              <a:t>Cet axe implique que les élèves comprennent </a:t>
            </a:r>
            <a:r>
              <a:rPr lang="fr-FR" sz="1600" i="1" u="sng" dirty="0">
                <a:latin typeface="Arial" panose="020B0604020202020204" pitchFamily="34" charset="0"/>
                <a:cs typeface="Arial" panose="020B0604020202020204" pitchFamily="34" charset="0"/>
              </a:rPr>
              <a:t>les méthodes </a:t>
            </a:r>
            <a:r>
              <a:rPr lang="fr-FR" sz="1600" i="1" dirty="0">
                <a:latin typeface="Arial" panose="020B0604020202020204" pitchFamily="34" charset="0"/>
                <a:cs typeface="Arial" panose="020B0604020202020204" pitchFamily="34" charset="0"/>
              </a:rPr>
              <a:t>des sondages mais aussi </a:t>
            </a:r>
            <a:r>
              <a:rPr lang="fr-FR" sz="1600" i="1" u="sng" dirty="0">
                <a:latin typeface="Arial" panose="020B0604020202020204" pitchFamily="34" charset="0"/>
                <a:cs typeface="Arial" panose="020B0604020202020204" pitchFamily="34" charset="0"/>
              </a:rPr>
              <a:t>des débats </a:t>
            </a:r>
            <a:r>
              <a:rPr lang="fr-FR" sz="1600" i="1" dirty="0">
                <a:latin typeface="Arial" panose="020B0604020202020204" pitchFamily="34" charset="0"/>
                <a:cs typeface="Arial" panose="020B0604020202020204" pitchFamily="34" charset="0"/>
              </a:rPr>
              <a:t>plus théoriques sur leur capacité à refléter une opinion publique qui elle-même fait l’objet </a:t>
            </a:r>
            <a:r>
              <a:rPr lang="fr-FR" sz="1600" i="1" u="sng" dirty="0">
                <a:latin typeface="Arial" panose="020B0604020202020204" pitchFamily="34" charset="0"/>
                <a:cs typeface="Arial" panose="020B0604020202020204" pitchFamily="34" charset="0"/>
              </a:rPr>
              <a:t>de débats </a:t>
            </a:r>
            <a:r>
              <a:rPr lang="fr-FR" sz="1600" i="1" dirty="0">
                <a:latin typeface="Arial" panose="020B0604020202020204" pitchFamily="34" charset="0"/>
                <a:cs typeface="Arial" panose="020B0604020202020204" pitchFamily="34" charset="0"/>
              </a:rPr>
              <a:t>notamment relatifs à son existence même.</a:t>
            </a:r>
            <a:endParaRPr lang="fr-FR" sz="1600" dirty="0">
              <a:latin typeface="Arial" panose="020B0604020202020204" pitchFamily="34" charset="0"/>
              <a:cs typeface="Arial" panose="020B0604020202020204" pitchFamily="34" charset="0"/>
            </a:endParaRPr>
          </a:p>
        </p:txBody>
      </p:sp>
      <p:sp>
        <p:nvSpPr>
          <p:cNvPr id="10" name="ZoneTexte 9">
            <a:extLst>
              <a:ext uri="{FF2B5EF4-FFF2-40B4-BE49-F238E27FC236}">
                <a16:creationId xmlns:a16="http://schemas.microsoft.com/office/drawing/2014/main" id="{FD457F77-D046-4F56-9F89-EEA9F0A15631}"/>
              </a:ext>
            </a:extLst>
          </p:cNvPr>
          <p:cNvSpPr txBox="1"/>
          <p:nvPr/>
        </p:nvSpPr>
        <p:spPr>
          <a:xfrm flipH="1">
            <a:off x="277906" y="2478265"/>
            <a:ext cx="1529544" cy="338554"/>
          </a:xfrm>
          <a:prstGeom prst="rect">
            <a:avLst/>
          </a:prstGeom>
          <a:solidFill>
            <a:schemeClr val="bg1">
              <a:lumMod val="65000"/>
            </a:schemeClr>
          </a:solidFill>
        </p:spPr>
        <p:txBody>
          <a:bodyPr wrap="square" rtlCol="0">
            <a:spAutoFit/>
          </a:bodyPr>
          <a:lstStyle/>
          <a:p>
            <a:pPr algn="ctr"/>
            <a:r>
              <a:rPr lang="fr-FR" sz="1600" b="1" dirty="0">
                <a:solidFill>
                  <a:schemeClr val="bg1"/>
                </a:solidFill>
                <a:latin typeface="Arial" panose="020B0604020202020204" pitchFamily="34" charset="0"/>
                <a:cs typeface="Arial" panose="020B0604020202020204" pitchFamily="34" charset="0"/>
              </a:rPr>
              <a:t>Axe 3.</a:t>
            </a:r>
          </a:p>
        </p:txBody>
      </p:sp>
      <p:sp>
        <p:nvSpPr>
          <p:cNvPr id="11" name="Rectangle 10">
            <a:extLst>
              <a:ext uri="{FF2B5EF4-FFF2-40B4-BE49-F238E27FC236}">
                <a16:creationId xmlns:a16="http://schemas.microsoft.com/office/drawing/2014/main" id="{FE393707-9F6D-40BA-BF66-137977D52E8F}"/>
              </a:ext>
            </a:extLst>
          </p:cNvPr>
          <p:cNvSpPr/>
          <p:nvPr/>
        </p:nvSpPr>
        <p:spPr>
          <a:xfrm>
            <a:off x="1807450" y="2108933"/>
            <a:ext cx="7184150" cy="1077218"/>
          </a:xfrm>
          <a:prstGeom prst="rect">
            <a:avLst/>
          </a:prstGeom>
          <a:ln>
            <a:solidFill>
              <a:schemeClr val="bg1">
                <a:lumMod val="50000"/>
              </a:schemeClr>
            </a:solidFill>
            <a:prstDash val="sysDash"/>
          </a:ln>
        </p:spPr>
        <p:txBody>
          <a:bodyPr wrap="square">
            <a:spAutoFit/>
          </a:bodyPr>
          <a:lstStyle/>
          <a:p>
            <a:pPr algn="just"/>
            <a:r>
              <a:rPr lang="fr-FR" sz="1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Comprendre</a:t>
            </a:r>
            <a:r>
              <a:rPr lang="fr-FR" sz="1600" dirty="0">
                <a:latin typeface="Arial" panose="020B0604020202020204" pitchFamily="34" charset="0"/>
                <a:cs typeface="Arial" panose="020B0604020202020204" pitchFamily="34" charset="0"/>
              </a:rPr>
              <a:t> comment le recours fréquent aux sondages d’opinion contribue à forger l’opinion publique et modifie l’exercice de la démocratie (démocratie d’opinion) et de la vie politique (contrôle des gouvernants, participation électorale, communication politique). </a:t>
            </a:r>
          </a:p>
        </p:txBody>
      </p:sp>
      <p:sp>
        <p:nvSpPr>
          <p:cNvPr id="12" name="Rectangle 11">
            <a:extLst>
              <a:ext uri="{FF2B5EF4-FFF2-40B4-BE49-F238E27FC236}">
                <a16:creationId xmlns:a16="http://schemas.microsoft.com/office/drawing/2014/main" id="{3873B25C-1F77-4614-B4B4-8602566DC970}"/>
              </a:ext>
            </a:extLst>
          </p:cNvPr>
          <p:cNvSpPr/>
          <p:nvPr/>
        </p:nvSpPr>
        <p:spPr>
          <a:xfrm>
            <a:off x="129988" y="3278483"/>
            <a:ext cx="8861612" cy="1077218"/>
          </a:xfrm>
          <a:prstGeom prst="rect">
            <a:avLst/>
          </a:prstGeom>
        </p:spPr>
        <p:txBody>
          <a:bodyPr wrap="square">
            <a:spAutoFit/>
          </a:bodyPr>
          <a:lstStyle/>
          <a:p>
            <a:pPr algn="just"/>
            <a:r>
              <a:rPr lang="fr-FR" sz="1600" i="1" dirty="0">
                <a:latin typeface="Arial" panose="020B0604020202020204" pitchFamily="34" charset="0"/>
                <a:cs typeface="Arial" panose="020B0604020202020204" pitchFamily="34" charset="0"/>
              </a:rPr>
              <a:t>Il s’agit d’analyser les </a:t>
            </a:r>
            <a:r>
              <a:rPr lang="fr-FR" sz="1600" i="1" u="sng" dirty="0">
                <a:latin typeface="Arial" panose="020B0604020202020204" pitchFamily="34" charset="0"/>
                <a:cs typeface="Arial" panose="020B0604020202020204" pitchFamily="34" charset="0"/>
              </a:rPr>
              <a:t>effets</a:t>
            </a:r>
            <a:r>
              <a:rPr lang="fr-FR" sz="1600" i="1" dirty="0">
                <a:latin typeface="Arial" panose="020B0604020202020204" pitchFamily="34" charset="0"/>
                <a:cs typeface="Arial" panose="020B0604020202020204" pitchFamily="34" charset="0"/>
              </a:rPr>
              <a:t> des sondages sur la démocratie et la vie politique. Cela peut s’avérer difficile avec certains élèves qui sont éloignés de la vie politique ou sans élément de comparaison n’ayant pas connu la vie politique avant la multiplication des sondages et le développement du marketing politique.</a:t>
            </a:r>
            <a:endParaRPr lang="en-US" sz="16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63671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8430" y="1743856"/>
            <a:ext cx="8727140" cy="830997"/>
          </a:xfrm>
          <a:prstGeom prst="rect">
            <a:avLst/>
          </a:prstGeom>
        </p:spPr>
        <p:txBody>
          <a:bodyPr wrap="square">
            <a:spAutoFit/>
          </a:bodyPr>
          <a:lstStyle/>
          <a:p>
            <a:pPr algn="just"/>
            <a:r>
              <a:rPr lang="fr-FR" sz="1600" b="1" dirty="0">
                <a:solidFill>
                  <a:schemeClr val="tx1">
                    <a:lumMod val="75000"/>
                    <a:lumOff val="25000"/>
                  </a:schemeClr>
                </a:solidFill>
                <a:latin typeface="Arial" panose="020B0604020202020204" pitchFamily="34" charset="0"/>
                <a:cs typeface="Arial" panose="020B0604020202020204" pitchFamily="34" charset="0"/>
              </a:rPr>
              <a:t>Partie 2 - Étude d'un document (6 points)</a:t>
            </a:r>
          </a:p>
          <a:p>
            <a:pPr algn="just"/>
            <a:r>
              <a:rPr lang="fr-FR" sz="1600" dirty="0">
                <a:solidFill>
                  <a:schemeClr val="tx1">
                    <a:lumMod val="75000"/>
                    <a:lumOff val="25000"/>
                  </a:schemeClr>
                </a:solidFill>
                <a:latin typeface="Arial" panose="020B0604020202020204" pitchFamily="34" charset="0"/>
                <a:cs typeface="Arial" panose="020B0604020202020204" pitchFamily="34" charset="0"/>
              </a:rPr>
              <a:t>Cette deuxième partie de l'épreuve est une étude d'un document statistique (graphique, tableau, carte, radar, etc.) de 120 données chiffrées au maximum </a:t>
            </a:r>
            <a:r>
              <a:rPr lang="fr-FR" sz="1600" u="sng" dirty="0">
                <a:solidFill>
                  <a:schemeClr val="tx1">
                    <a:lumMod val="75000"/>
                    <a:lumOff val="25000"/>
                  </a:schemeClr>
                </a:solidFill>
                <a:latin typeface="Arial" panose="020B0604020202020204" pitchFamily="34" charset="0"/>
                <a:cs typeface="Arial" panose="020B0604020202020204" pitchFamily="34" charset="0"/>
              </a:rPr>
              <a:t>comportant deux questions</a:t>
            </a:r>
            <a:r>
              <a:rPr lang="fr-FR" sz="1600" dirty="0">
                <a:solidFill>
                  <a:schemeClr val="tx1">
                    <a:lumMod val="75000"/>
                    <a:lumOff val="25000"/>
                  </a:schemeClr>
                </a:solidFill>
                <a:latin typeface="Arial" panose="020B0604020202020204" pitchFamily="34" charset="0"/>
                <a:cs typeface="Arial" panose="020B0604020202020204" pitchFamily="34" charset="0"/>
              </a:rPr>
              <a:t>.</a:t>
            </a:r>
          </a:p>
        </p:txBody>
      </p:sp>
      <p:sp>
        <p:nvSpPr>
          <p:cNvPr id="4" name="Rectangle 3"/>
          <p:cNvSpPr/>
          <p:nvPr/>
        </p:nvSpPr>
        <p:spPr>
          <a:xfrm>
            <a:off x="215153" y="2584330"/>
            <a:ext cx="8727140" cy="2308324"/>
          </a:xfrm>
          <a:prstGeom prst="rect">
            <a:avLst/>
          </a:prstGeom>
        </p:spPr>
        <p:txBody>
          <a:bodyPr wrap="square">
            <a:spAutoFit/>
          </a:bodyPr>
          <a:lstStyle/>
          <a:p>
            <a:pPr algn="just"/>
            <a:r>
              <a:rPr lang="fr-FR" sz="1600" b="1" dirty="0">
                <a:solidFill>
                  <a:schemeClr val="tx1">
                    <a:lumMod val="75000"/>
                    <a:lumOff val="25000"/>
                  </a:schemeClr>
                </a:solidFill>
                <a:latin typeface="Arial" panose="020B0604020202020204" pitchFamily="34" charset="0"/>
                <a:cs typeface="Arial" panose="020B0604020202020204" pitchFamily="34" charset="0"/>
              </a:rPr>
              <a:t>Partie 3 - Raisonnement s'appuyant sur un dossier documentaire (10 points)</a:t>
            </a:r>
          </a:p>
          <a:p>
            <a:pPr algn="just"/>
            <a:r>
              <a:rPr lang="fr-FR" sz="1600" u="sng" dirty="0">
                <a:solidFill>
                  <a:schemeClr val="tx1">
                    <a:lumMod val="75000"/>
                    <a:lumOff val="25000"/>
                  </a:schemeClr>
                </a:solidFill>
                <a:latin typeface="Arial" panose="020B0604020202020204" pitchFamily="34" charset="0"/>
                <a:cs typeface="Arial" panose="020B0604020202020204" pitchFamily="34" charset="0"/>
              </a:rPr>
              <a:t>Le libellé du sujet invite le candidat à développer un raisonnement, à rassembler et mettre en ordre des informations pertinentes issues du dossier documentaire et de ses connaissances personnelles</a:t>
            </a:r>
            <a:r>
              <a:rPr lang="fr-FR" sz="1600" dirty="0">
                <a:solidFill>
                  <a:schemeClr val="tx1">
                    <a:lumMod val="75000"/>
                    <a:lumOff val="25000"/>
                  </a:schemeClr>
                </a:solidFill>
                <a:latin typeface="Arial" panose="020B0604020202020204" pitchFamily="34" charset="0"/>
                <a:cs typeface="Arial" panose="020B0604020202020204" pitchFamily="34" charset="0"/>
              </a:rPr>
              <a:t>. Le dossier documentaire mis à la disposition du candidat ne doit ni borner son horizon (en le détournant du recours à ses propres connaissances), ni lui servir de prétexte à une paraphrase ou à un commentaire systématique et détaillé. </a:t>
            </a:r>
            <a:r>
              <a:rPr lang="fr-FR" sz="1600" u="sng" dirty="0">
                <a:solidFill>
                  <a:schemeClr val="tx1">
                    <a:lumMod val="75000"/>
                    <a:lumOff val="25000"/>
                  </a:schemeClr>
                </a:solidFill>
                <a:latin typeface="Arial" panose="020B0604020202020204" pitchFamily="34" charset="0"/>
                <a:cs typeface="Arial" panose="020B0604020202020204" pitchFamily="34" charset="0"/>
              </a:rPr>
              <a:t>Il comporte deux ou trois documents de nature différente</a:t>
            </a:r>
            <a:r>
              <a:rPr lang="fr-FR" sz="1600" dirty="0">
                <a:solidFill>
                  <a:schemeClr val="tx1">
                    <a:lumMod val="75000"/>
                    <a:lumOff val="25000"/>
                  </a:schemeClr>
                </a:solidFill>
                <a:latin typeface="Arial" panose="020B0604020202020204" pitchFamily="34" charset="0"/>
                <a:cs typeface="Arial" panose="020B0604020202020204" pitchFamily="34" charset="0"/>
              </a:rPr>
              <a:t> (texte, graphique, tableau statistique, schéma, etc.). Chaque texte ne devra pas dépasser 2 500 signes et chaque document statistique comporter plus de 120 données chiffrées.</a:t>
            </a:r>
          </a:p>
        </p:txBody>
      </p:sp>
      <p:sp>
        <p:nvSpPr>
          <p:cNvPr id="7" name="Rectangle 6"/>
          <p:cNvSpPr/>
          <p:nvPr/>
        </p:nvSpPr>
        <p:spPr>
          <a:xfrm>
            <a:off x="215153" y="162482"/>
            <a:ext cx="8733863" cy="1508105"/>
          </a:xfrm>
          <a:prstGeom prst="rect">
            <a:avLst/>
          </a:prstGeom>
        </p:spPr>
        <p:txBody>
          <a:bodyPr wrap="square">
            <a:spAutoFit/>
          </a:bodyPr>
          <a:lstStyle/>
          <a:p>
            <a:pPr algn="just"/>
            <a:r>
              <a:rPr lang="fr-FR" sz="1600" b="1" dirty="0">
                <a:solidFill>
                  <a:schemeClr val="tx2"/>
                </a:solidFill>
                <a:latin typeface="Arial" panose="020B0604020202020204" pitchFamily="34" charset="0"/>
                <a:cs typeface="Arial" panose="020B0604020202020204" pitchFamily="34" charset="0"/>
              </a:rPr>
              <a:t>Structure de l'épreuve</a:t>
            </a:r>
          </a:p>
          <a:p>
            <a:pPr algn="just">
              <a:spcBef>
                <a:spcPts val="600"/>
              </a:spcBef>
            </a:pPr>
            <a:r>
              <a:rPr lang="fr-FR" sz="1600" dirty="0">
                <a:solidFill>
                  <a:schemeClr val="tx1">
                    <a:lumMod val="75000"/>
                    <a:lumOff val="25000"/>
                  </a:schemeClr>
                </a:solidFill>
                <a:latin typeface="Arial" panose="020B0604020202020204" pitchFamily="34" charset="0"/>
                <a:cs typeface="Arial" panose="020B0604020202020204" pitchFamily="34" charset="0"/>
              </a:rPr>
              <a:t>Cette épreuve est constituée de trois parties :</a:t>
            </a:r>
          </a:p>
          <a:p>
            <a:pPr algn="just">
              <a:spcBef>
                <a:spcPts val="600"/>
              </a:spcBef>
            </a:pPr>
            <a:r>
              <a:rPr lang="fr-FR" sz="1600" b="1" dirty="0">
                <a:solidFill>
                  <a:schemeClr val="tx1">
                    <a:lumMod val="75000"/>
                    <a:lumOff val="25000"/>
                  </a:schemeClr>
                </a:solidFill>
                <a:latin typeface="Arial" panose="020B0604020202020204" pitchFamily="34" charset="0"/>
                <a:cs typeface="Arial" panose="020B0604020202020204" pitchFamily="34" charset="0"/>
              </a:rPr>
              <a:t>Partie 1 - Mobilisation des connaissances (4 points).</a:t>
            </a:r>
          </a:p>
          <a:p>
            <a:pPr algn="just"/>
            <a:r>
              <a:rPr lang="fr-FR" sz="1600" dirty="0">
                <a:solidFill>
                  <a:schemeClr val="tx1">
                    <a:lumMod val="75000"/>
                    <a:lumOff val="25000"/>
                  </a:schemeClr>
                </a:solidFill>
                <a:latin typeface="Arial" panose="020B0604020202020204" pitchFamily="34" charset="0"/>
                <a:cs typeface="Arial" panose="020B0604020202020204" pitchFamily="34" charset="0"/>
              </a:rPr>
              <a:t>Cette première partie de l'épreuve, sans document d'appui, est composée d'une question notée sur 4 points.</a:t>
            </a:r>
          </a:p>
        </p:txBody>
      </p:sp>
      <p:sp>
        <p:nvSpPr>
          <p:cNvPr id="8" name="Rectangle 7"/>
          <p:cNvSpPr/>
          <p:nvPr/>
        </p:nvSpPr>
        <p:spPr>
          <a:xfrm>
            <a:off x="208430" y="4975400"/>
            <a:ext cx="8727140" cy="830997"/>
          </a:xfrm>
          <a:prstGeom prst="rect">
            <a:avLst/>
          </a:prstGeom>
        </p:spPr>
        <p:txBody>
          <a:bodyPr wrap="square">
            <a:spAutoFit/>
          </a:bodyPr>
          <a:lstStyle/>
          <a:p>
            <a:pPr algn="just">
              <a:spcBef>
                <a:spcPts val="600"/>
              </a:spcBef>
            </a:pPr>
            <a:r>
              <a:rPr lang="fr-FR" sz="1600" dirty="0">
                <a:solidFill>
                  <a:schemeClr val="tx1">
                    <a:lumMod val="75000"/>
                    <a:lumOff val="25000"/>
                  </a:schemeClr>
                </a:solidFill>
                <a:latin typeface="Arial" panose="020B0604020202020204" pitchFamily="34" charset="0"/>
                <a:cs typeface="Arial" panose="020B0604020202020204" pitchFamily="34" charset="0"/>
              </a:rPr>
              <a:t>Les trois parties de l'épreuve composée portent sur trois questions différentes et au moins deux champs du programme (science économique ; sociologie et science politique ; regards croisés).</a:t>
            </a:r>
          </a:p>
        </p:txBody>
      </p:sp>
    </p:spTree>
    <p:extLst>
      <p:ext uri="{BB962C8B-B14F-4D97-AF65-F5344CB8AC3E}">
        <p14:creationId xmlns:p14="http://schemas.microsoft.com/office/powerpoint/2010/main" val="463407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8B0B10B-1A5C-4EEB-A1A7-F1D5F44B836F}"/>
              </a:ext>
            </a:extLst>
          </p:cNvPr>
          <p:cNvSpPr/>
          <p:nvPr>
            <p:custDataLst>
              <p:tags r:id="rId1"/>
            </p:custDataLst>
          </p:nvPr>
        </p:nvSpPr>
        <p:spPr>
          <a:xfrm>
            <a:off x="245700" y="1090462"/>
            <a:ext cx="8652600" cy="369332"/>
          </a:xfrm>
          <a:prstGeom prst="rect">
            <a:avLst/>
          </a:prstGeom>
        </p:spPr>
        <p:txBody>
          <a:bodyPr wrap="square">
            <a:spAutoFit/>
          </a:bodyPr>
          <a:lstStyle/>
          <a:p>
            <a:pPr algn="just"/>
            <a:r>
              <a:rPr lang="fr-FR" b="1" dirty="0">
                <a:solidFill>
                  <a:schemeClr val="tx2"/>
                </a:solidFill>
                <a:latin typeface="Arial" panose="020B0604020202020204" pitchFamily="34" charset="0"/>
                <a:cs typeface="Arial" panose="020B0604020202020204" pitchFamily="34" charset="0"/>
              </a:rPr>
              <a:t>Année impaire (à partir de la session 2021)</a:t>
            </a:r>
          </a:p>
        </p:txBody>
      </p:sp>
      <p:sp>
        <p:nvSpPr>
          <p:cNvPr id="3" name="Rectangle : coins arrondis 8">
            <a:extLst>
              <a:ext uri="{FF2B5EF4-FFF2-40B4-BE49-F238E27FC236}">
                <a16:creationId xmlns:a16="http://schemas.microsoft.com/office/drawing/2014/main" id="{6D8FF4D0-3BFB-4520-9E74-55998B437A84}"/>
              </a:ext>
            </a:extLst>
          </p:cNvPr>
          <p:cNvSpPr/>
          <p:nvPr>
            <p:custDataLst>
              <p:tags r:id="rId2"/>
            </p:custDataLst>
          </p:nvPr>
        </p:nvSpPr>
        <p:spPr>
          <a:xfrm>
            <a:off x="279896" y="2219399"/>
            <a:ext cx="2250025" cy="352853"/>
          </a:xfrm>
          <a:prstGeom prst="roundRect">
            <a:avLst/>
          </a:prstGeom>
          <a:solidFill>
            <a:schemeClr val="accent5">
              <a:lumMod val="20000"/>
              <a:lumOff val="8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fr-FR" sz="1600" b="1" i="0" dirty="0">
                <a:solidFill>
                  <a:srgbClr val="000000"/>
                </a:solidFill>
                <a:effectLst/>
                <a:latin typeface="Arial" panose="020B0604020202020204" pitchFamily="34" charset="0"/>
                <a:cs typeface="Arial" panose="020B0604020202020204" pitchFamily="34" charset="0"/>
              </a:rPr>
              <a:t>Science économique</a:t>
            </a:r>
            <a:endParaRPr lang="fr-FR" sz="1600" b="1" dirty="0">
              <a:solidFill>
                <a:schemeClr val="tx1"/>
              </a:solidFill>
              <a:latin typeface="Arial" panose="020B0604020202020204" pitchFamily="34" charset="0"/>
              <a:cs typeface="Arial" panose="020B0604020202020204" pitchFamily="34" charset="0"/>
            </a:endParaRPr>
          </a:p>
        </p:txBody>
      </p:sp>
      <p:sp>
        <p:nvSpPr>
          <p:cNvPr id="4" name="Rectangle : coins arrondis 12">
            <a:extLst>
              <a:ext uri="{FF2B5EF4-FFF2-40B4-BE49-F238E27FC236}">
                <a16:creationId xmlns:a16="http://schemas.microsoft.com/office/drawing/2014/main" id="{AD8DA847-8C7D-4D7A-ADE1-3F7198F7E389}"/>
              </a:ext>
            </a:extLst>
          </p:cNvPr>
          <p:cNvSpPr/>
          <p:nvPr>
            <p:custDataLst>
              <p:tags r:id="rId3"/>
            </p:custDataLst>
          </p:nvPr>
        </p:nvSpPr>
        <p:spPr>
          <a:xfrm>
            <a:off x="2677669" y="1810777"/>
            <a:ext cx="6254829" cy="1170098"/>
          </a:xfrm>
          <a:prstGeom prst="roundRect">
            <a:avLst/>
          </a:prstGeom>
          <a:solidFill>
            <a:schemeClr val="accent5">
              <a:lumMod val="20000"/>
              <a:lumOff val="8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Quels sont les sources et les défis de la croissance éco ?</a:t>
            </a:r>
          </a:p>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Quels sont les fondements du commerce international et de l'internationalisation de la production ?</a:t>
            </a:r>
          </a:p>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Comment lutter contre le chômage ?</a:t>
            </a:r>
          </a:p>
        </p:txBody>
      </p:sp>
      <p:sp>
        <p:nvSpPr>
          <p:cNvPr id="5" name="Rectangle : coins arrondis 14">
            <a:extLst>
              <a:ext uri="{FF2B5EF4-FFF2-40B4-BE49-F238E27FC236}">
                <a16:creationId xmlns:a16="http://schemas.microsoft.com/office/drawing/2014/main" id="{5101FDAD-AE05-4DD8-B879-3D518FA1F936}"/>
              </a:ext>
            </a:extLst>
          </p:cNvPr>
          <p:cNvSpPr/>
          <p:nvPr>
            <p:custDataLst>
              <p:tags r:id="rId4"/>
            </p:custDataLst>
          </p:nvPr>
        </p:nvSpPr>
        <p:spPr>
          <a:xfrm>
            <a:off x="262798" y="4031716"/>
            <a:ext cx="2250025" cy="625268"/>
          </a:xfrm>
          <a:prstGeom prst="roundRect">
            <a:avLst/>
          </a:prstGeom>
          <a:solidFill>
            <a:schemeClr val="accent4">
              <a:lumMod val="20000"/>
              <a:lumOff val="8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fr-FR" sz="1600" b="1" i="0" dirty="0">
                <a:solidFill>
                  <a:srgbClr val="000000"/>
                </a:solidFill>
                <a:effectLst/>
                <a:latin typeface="Arial" panose="020B0604020202020204" pitchFamily="34" charset="0"/>
                <a:cs typeface="Arial" panose="020B0604020202020204" pitchFamily="34" charset="0"/>
              </a:rPr>
              <a:t>Sociologie et science politique</a:t>
            </a:r>
            <a:endParaRPr lang="fr-FR" sz="1600" b="1" dirty="0">
              <a:solidFill>
                <a:schemeClr val="tx1"/>
              </a:solidFill>
              <a:latin typeface="Arial" panose="020B0604020202020204" pitchFamily="34" charset="0"/>
              <a:cs typeface="Arial" panose="020B0604020202020204" pitchFamily="34" charset="0"/>
            </a:endParaRPr>
          </a:p>
        </p:txBody>
      </p:sp>
      <p:sp>
        <p:nvSpPr>
          <p:cNvPr id="6" name="Rectangle : coins arrondis 18">
            <a:extLst>
              <a:ext uri="{FF2B5EF4-FFF2-40B4-BE49-F238E27FC236}">
                <a16:creationId xmlns:a16="http://schemas.microsoft.com/office/drawing/2014/main" id="{0747BE57-8FBA-424E-A487-F3F0F32173E5}"/>
              </a:ext>
            </a:extLst>
          </p:cNvPr>
          <p:cNvSpPr/>
          <p:nvPr>
            <p:custDataLst>
              <p:tags r:id="rId5"/>
            </p:custDataLst>
          </p:nvPr>
        </p:nvSpPr>
        <p:spPr>
          <a:xfrm>
            <a:off x="2677669" y="3350679"/>
            <a:ext cx="6254829" cy="1987343"/>
          </a:xfrm>
          <a:prstGeom prst="roundRect">
            <a:avLst/>
          </a:prstGeom>
          <a:solidFill>
            <a:schemeClr val="accent4">
              <a:lumMod val="20000"/>
              <a:lumOff val="8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Comment est structurée la société française actuelle ?</a:t>
            </a:r>
          </a:p>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Quelle est l'action de l'École sur les destins individuels et sur l'évolution de la société ?</a:t>
            </a:r>
          </a:p>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Quels sont les caractéristiques contemporaines et les facteurs de la mobilité sociale ?</a:t>
            </a:r>
          </a:p>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Comment expliquer l'engagement politique dans les sociétés démocratiques ?</a:t>
            </a:r>
          </a:p>
        </p:txBody>
      </p:sp>
      <p:sp>
        <p:nvSpPr>
          <p:cNvPr id="7" name="Rectangle : coins arrondis 16">
            <a:extLst>
              <a:ext uri="{FF2B5EF4-FFF2-40B4-BE49-F238E27FC236}">
                <a16:creationId xmlns:a16="http://schemas.microsoft.com/office/drawing/2014/main" id="{88005E1B-00DF-42B9-A564-1F4F676376F9}"/>
              </a:ext>
            </a:extLst>
          </p:cNvPr>
          <p:cNvSpPr/>
          <p:nvPr>
            <p:custDataLst>
              <p:tags r:id="rId6"/>
            </p:custDataLst>
          </p:nvPr>
        </p:nvSpPr>
        <p:spPr>
          <a:xfrm>
            <a:off x="279896" y="5707826"/>
            <a:ext cx="2250025" cy="352853"/>
          </a:xfrm>
          <a:prstGeom prst="roundRect">
            <a:avLst/>
          </a:prstGeom>
          <a:solidFill>
            <a:schemeClr val="accent6">
              <a:lumMod val="20000"/>
              <a:lumOff val="8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fr-FR" sz="1600" b="1" i="0" dirty="0">
                <a:solidFill>
                  <a:srgbClr val="000000"/>
                </a:solidFill>
                <a:effectLst/>
                <a:latin typeface="Arial" panose="020B0604020202020204" pitchFamily="34" charset="0"/>
                <a:cs typeface="Arial" panose="020B0604020202020204" pitchFamily="34" charset="0"/>
              </a:rPr>
              <a:t>Regards croisés</a:t>
            </a:r>
            <a:endParaRPr lang="fr-FR" sz="1600" b="1" dirty="0">
              <a:solidFill>
                <a:schemeClr val="tx1"/>
              </a:solidFill>
              <a:latin typeface="Arial" panose="020B0604020202020204" pitchFamily="34" charset="0"/>
              <a:cs typeface="Arial" panose="020B0604020202020204" pitchFamily="34" charset="0"/>
            </a:endParaRPr>
          </a:p>
        </p:txBody>
      </p:sp>
      <p:sp>
        <p:nvSpPr>
          <p:cNvPr id="8" name="Rectangle : coins arrondis 20">
            <a:extLst>
              <a:ext uri="{FF2B5EF4-FFF2-40B4-BE49-F238E27FC236}">
                <a16:creationId xmlns:a16="http://schemas.microsoft.com/office/drawing/2014/main" id="{411FAFC9-4A9D-4376-AA24-243C6447DDEB}"/>
              </a:ext>
            </a:extLst>
          </p:cNvPr>
          <p:cNvSpPr/>
          <p:nvPr>
            <p:custDataLst>
              <p:tags r:id="rId7"/>
            </p:custDataLst>
          </p:nvPr>
        </p:nvSpPr>
        <p:spPr>
          <a:xfrm>
            <a:off x="2677668" y="5707826"/>
            <a:ext cx="6254830" cy="352853"/>
          </a:xfrm>
          <a:prstGeom prst="roundRect">
            <a:avLst/>
          </a:prstGeom>
          <a:solidFill>
            <a:schemeClr val="accent6">
              <a:lumMod val="20000"/>
              <a:lumOff val="8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Quelle action publique pour l'environnement ?</a:t>
            </a:r>
          </a:p>
        </p:txBody>
      </p:sp>
      <p:sp>
        <p:nvSpPr>
          <p:cNvPr id="9" name="Rectangle 8"/>
          <p:cNvSpPr/>
          <p:nvPr/>
        </p:nvSpPr>
        <p:spPr>
          <a:xfrm>
            <a:off x="262798" y="172326"/>
            <a:ext cx="8652602" cy="707886"/>
          </a:xfrm>
          <a:prstGeom prst="rect">
            <a:avLst/>
          </a:prstGeom>
          <a:solidFill>
            <a:schemeClr val="accent5">
              <a:lumMod val="20000"/>
              <a:lumOff val="80000"/>
            </a:schemeClr>
          </a:solidFill>
          <a:ln>
            <a:solidFill>
              <a:schemeClr val="bg1">
                <a:lumMod val="50000"/>
              </a:schemeClr>
            </a:solidFill>
            <a:prstDash val="sysDash"/>
          </a:ln>
        </p:spPr>
        <p:txBody>
          <a:bodyPr wrap="square">
            <a:spAutoFit/>
          </a:bodyPr>
          <a:lstStyle/>
          <a:p>
            <a:r>
              <a:rPr lang="fr-FR" sz="2000" b="1" dirty="0">
                <a:solidFill>
                  <a:schemeClr val="tx2"/>
                </a:solidFill>
                <a:cs typeface="Arial" panose="020B0604020202020204" pitchFamily="34" charset="0"/>
              </a:rPr>
              <a:t>L’évaluation de SES au bac</a:t>
            </a:r>
          </a:p>
          <a:p>
            <a:pPr algn="ctr"/>
            <a:r>
              <a:rPr lang="fr-FR" sz="2000" b="1" dirty="0">
                <a:solidFill>
                  <a:schemeClr val="tx2"/>
                </a:solidFill>
                <a:cs typeface="Arial" panose="020B0604020202020204" pitchFamily="34" charset="0"/>
              </a:rPr>
              <a:t>Questions évaluables</a:t>
            </a:r>
            <a:endParaRPr lang="fr-FR" sz="2000" dirty="0">
              <a:solidFill>
                <a:schemeClr val="tx2"/>
              </a:solidFill>
              <a:cs typeface="Arial" panose="020B0604020202020204" pitchFamily="34" charset="0"/>
            </a:endParaRPr>
          </a:p>
        </p:txBody>
      </p:sp>
    </p:spTree>
    <p:extLst>
      <p:ext uri="{BB962C8B-B14F-4D97-AF65-F5344CB8AC3E}">
        <p14:creationId xmlns:p14="http://schemas.microsoft.com/office/powerpoint/2010/main" val="36188473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8B0B10B-1A5C-4EEB-A1A7-F1D5F44B836F}"/>
              </a:ext>
            </a:extLst>
          </p:cNvPr>
          <p:cNvSpPr/>
          <p:nvPr>
            <p:custDataLst>
              <p:tags r:id="rId1"/>
            </p:custDataLst>
          </p:nvPr>
        </p:nvSpPr>
        <p:spPr>
          <a:xfrm>
            <a:off x="279899" y="1042468"/>
            <a:ext cx="8652600" cy="369332"/>
          </a:xfrm>
          <a:prstGeom prst="rect">
            <a:avLst/>
          </a:prstGeom>
        </p:spPr>
        <p:txBody>
          <a:bodyPr wrap="square">
            <a:spAutoFit/>
          </a:bodyPr>
          <a:lstStyle/>
          <a:p>
            <a:pPr algn="just"/>
            <a:r>
              <a:rPr lang="fr-FR" b="1" dirty="0">
                <a:solidFill>
                  <a:schemeClr val="tx2"/>
                </a:solidFill>
                <a:latin typeface="Arial" panose="020B0604020202020204" pitchFamily="34" charset="0"/>
                <a:cs typeface="Arial" panose="020B0604020202020204" pitchFamily="34" charset="0"/>
              </a:rPr>
              <a:t>Année paire (à partir de la session 2022)</a:t>
            </a:r>
          </a:p>
        </p:txBody>
      </p:sp>
      <p:sp>
        <p:nvSpPr>
          <p:cNvPr id="5" name="Rectangle 4"/>
          <p:cNvSpPr/>
          <p:nvPr/>
        </p:nvSpPr>
        <p:spPr>
          <a:xfrm>
            <a:off x="262798" y="172326"/>
            <a:ext cx="8652602" cy="707886"/>
          </a:xfrm>
          <a:prstGeom prst="rect">
            <a:avLst/>
          </a:prstGeom>
          <a:solidFill>
            <a:schemeClr val="accent5">
              <a:lumMod val="20000"/>
              <a:lumOff val="80000"/>
            </a:schemeClr>
          </a:solidFill>
          <a:ln>
            <a:solidFill>
              <a:schemeClr val="bg1">
                <a:lumMod val="50000"/>
              </a:schemeClr>
            </a:solidFill>
            <a:prstDash val="sysDash"/>
          </a:ln>
        </p:spPr>
        <p:txBody>
          <a:bodyPr wrap="square">
            <a:spAutoFit/>
          </a:bodyPr>
          <a:lstStyle/>
          <a:p>
            <a:r>
              <a:rPr lang="fr-FR" sz="2000" b="1" dirty="0">
                <a:solidFill>
                  <a:schemeClr val="tx2"/>
                </a:solidFill>
                <a:cs typeface="Arial" panose="020B0604020202020204" pitchFamily="34" charset="0"/>
              </a:rPr>
              <a:t>L’évaluation de SES au bac</a:t>
            </a:r>
          </a:p>
          <a:p>
            <a:pPr algn="ctr"/>
            <a:r>
              <a:rPr lang="fr-FR" sz="2000" b="1" dirty="0">
                <a:solidFill>
                  <a:schemeClr val="tx2"/>
                </a:solidFill>
                <a:cs typeface="Arial" panose="020B0604020202020204" pitchFamily="34" charset="0"/>
              </a:rPr>
              <a:t>Questions évaluables</a:t>
            </a:r>
            <a:endParaRPr lang="fr-FR" sz="2000" dirty="0">
              <a:solidFill>
                <a:schemeClr val="tx2"/>
              </a:solidFill>
              <a:cs typeface="Arial" panose="020B0604020202020204" pitchFamily="34" charset="0"/>
            </a:endParaRPr>
          </a:p>
        </p:txBody>
      </p:sp>
      <p:sp>
        <p:nvSpPr>
          <p:cNvPr id="6" name="Rectangle : coins arrondis 8">
            <a:extLst>
              <a:ext uri="{FF2B5EF4-FFF2-40B4-BE49-F238E27FC236}">
                <a16:creationId xmlns:a16="http://schemas.microsoft.com/office/drawing/2014/main" id="{6D8FF4D0-3BFB-4520-9E74-55998B437A84}"/>
              </a:ext>
            </a:extLst>
          </p:cNvPr>
          <p:cNvSpPr/>
          <p:nvPr>
            <p:custDataLst>
              <p:tags r:id="rId2"/>
            </p:custDataLst>
          </p:nvPr>
        </p:nvSpPr>
        <p:spPr>
          <a:xfrm>
            <a:off x="211503" y="2395109"/>
            <a:ext cx="2250025" cy="352853"/>
          </a:xfrm>
          <a:prstGeom prst="roundRect">
            <a:avLst/>
          </a:prstGeom>
          <a:solidFill>
            <a:schemeClr val="accent5">
              <a:lumMod val="20000"/>
              <a:lumOff val="8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fr-FR" sz="1600" b="1" i="0" dirty="0">
                <a:solidFill>
                  <a:srgbClr val="000000"/>
                </a:solidFill>
                <a:effectLst/>
                <a:latin typeface="Arial" panose="020B0604020202020204" pitchFamily="34" charset="0"/>
                <a:cs typeface="Arial" panose="020B0604020202020204" pitchFamily="34" charset="0"/>
              </a:rPr>
              <a:t>Science économique</a:t>
            </a:r>
            <a:endParaRPr lang="fr-FR" sz="1600" b="1" dirty="0">
              <a:solidFill>
                <a:schemeClr val="tx1"/>
              </a:solidFill>
              <a:latin typeface="Arial" panose="020B0604020202020204" pitchFamily="34" charset="0"/>
              <a:cs typeface="Arial" panose="020B0604020202020204" pitchFamily="34" charset="0"/>
            </a:endParaRPr>
          </a:p>
        </p:txBody>
      </p:sp>
      <p:sp>
        <p:nvSpPr>
          <p:cNvPr id="7" name="Rectangle : coins arrondis 12">
            <a:extLst>
              <a:ext uri="{FF2B5EF4-FFF2-40B4-BE49-F238E27FC236}">
                <a16:creationId xmlns:a16="http://schemas.microsoft.com/office/drawing/2014/main" id="{AD8DA847-8C7D-4D7A-ADE1-3F7198F7E389}"/>
              </a:ext>
            </a:extLst>
          </p:cNvPr>
          <p:cNvSpPr/>
          <p:nvPr>
            <p:custDataLst>
              <p:tags r:id="rId3"/>
            </p:custDataLst>
          </p:nvPr>
        </p:nvSpPr>
        <p:spPr>
          <a:xfrm>
            <a:off x="2609274" y="1714072"/>
            <a:ext cx="6254829" cy="1714928"/>
          </a:xfrm>
          <a:prstGeom prst="roundRect">
            <a:avLst/>
          </a:prstGeom>
          <a:solidFill>
            <a:schemeClr val="accent5">
              <a:lumMod val="20000"/>
              <a:lumOff val="8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Quels sont les sources et les défis de la croissance éco ?</a:t>
            </a:r>
          </a:p>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Quels sont les fondements du commerce international et de l'internationalisation de la production ?</a:t>
            </a:r>
          </a:p>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Comment expliquer les crises financières et réguler le système financier ?</a:t>
            </a:r>
          </a:p>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Quelles politiques économiques dans le cadre européen ?</a:t>
            </a:r>
          </a:p>
        </p:txBody>
      </p:sp>
      <p:sp>
        <p:nvSpPr>
          <p:cNvPr id="8" name="Rectangle : coins arrondis 14">
            <a:extLst>
              <a:ext uri="{FF2B5EF4-FFF2-40B4-BE49-F238E27FC236}">
                <a16:creationId xmlns:a16="http://schemas.microsoft.com/office/drawing/2014/main" id="{5101FDAD-AE05-4DD8-B879-3D518FA1F936}"/>
              </a:ext>
            </a:extLst>
          </p:cNvPr>
          <p:cNvSpPr/>
          <p:nvPr>
            <p:custDataLst>
              <p:tags r:id="rId4"/>
            </p:custDataLst>
          </p:nvPr>
        </p:nvSpPr>
        <p:spPr>
          <a:xfrm>
            <a:off x="245700" y="3979016"/>
            <a:ext cx="2250025" cy="625268"/>
          </a:xfrm>
          <a:prstGeom prst="roundRect">
            <a:avLst/>
          </a:prstGeom>
          <a:solidFill>
            <a:schemeClr val="accent4">
              <a:lumMod val="20000"/>
              <a:lumOff val="8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fr-FR" sz="1600" b="1" i="0" dirty="0">
                <a:solidFill>
                  <a:srgbClr val="000000"/>
                </a:solidFill>
                <a:effectLst/>
                <a:latin typeface="Arial" panose="020B0604020202020204" pitchFamily="34" charset="0"/>
                <a:cs typeface="Arial" panose="020B0604020202020204" pitchFamily="34" charset="0"/>
              </a:rPr>
              <a:t>Sociologie et science politique</a:t>
            </a:r>
            <a:endParaRPr lang="fr-FR" sz="1600" b="1" dirty="0">
              <a:solidFill>
                <a:schemeClr val="tx1"/>
              </a:solidFill>
              <a:latin typeface="Arial" panose="020B0604020202020204" pitchFamily="34" charset="0"/>
              <a:cs typeface="Arial" panose="020B0604020202020204" pitchFamily="34" charset="0"/>
            </a:endParaRPr>
          </a:p>
        </p:txBody>
      </p:sp>
      <p:sp>
        <p:nvSpPr>
          <p:cNvPr id="9" name="Rectangle : coins arrondis 18">
            <a:extLst>
              <a:ext uri="{FF2B5EF4-FFF2-40B4-BE49-F238E27FC236}">
                <a16:creationId xmlns:a16="http://schemas.microsoft.com/office/drawing/2014/main" id="{0747BE57-8FBA-424E-A487-F3F0F32173E5}"/>
              </a:ext>
            </a:extLst>
          </p:cNvPr>
          <p:cNvSpPr/>
          <p:nvPr>
            <p:custDataLst>
              <p:tags r:id="rId5"/>
            </p:custDataLst>
          </p:nvPr>
        </p:nvSpPr>
        <p:spPr>
          <a:xfrm>
            <a:off x="2660571" y="3706601"/>
            <a:ext cx="6254829" cy="1170098"/>
          </a:xfrm>
          <a:prstGeom prst="roundRect">
            <a:avLst/>
          </a:prstGeom>
          <a:solidFill>
            <a:schemeClr val="accent4">
              <a:lumMod val="20000"/>
              <a:lumOff val="8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Comment est structurée la société française actuelle ?</a:t>
            </a:r>
          </a:p>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Quelles sont les mutations du travail et de l'emploi ?</a:t>
            </a:r>
          </a:p>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Comment expliquer l'engagement politique dans les sociétés démocratiques ?</a:t>
            </a:r>
          </a:p>
        </p:txBody>
      </p:sp>
      <p:sp>
        <p:nvSpPr>
          <p:cNvPr id="10" name="Rectangle : coins arrondis 16">
            <a:extLst>
              <a:ext uri="{FF2B5EF4-FFF2-40B4-BE49-F238E27FC236}">
                <a16:creationId xmlns:a16="http://schemas.microsoft.com/office/drawing/2014/main" id="{88005E1B-00DF-42B9-A564-1F4F676376F9}"/>
              </a:ext>
            </a:extLst>
          </p:cNvPr>
          <p:cNvSpPr/>
          <p:nvPr>
            <p:custDataLst>
              <p:tags r:id="rId6"/>
            </p:custDataLst>
          </p:nvPr>
        </p:nvSpPr>
        <p:spPr>
          <a:xfrm>
            <a:off x="245700" y="5346275"/>
            <a:ext cx="2250025" cy="352853"/>
          </a:xfrm>
          <a:prstGeom prst="roundRect">
            <a:avLst/>
          </a:prstGeom>
          <a:solidFill>
            <a:schemeClr val="accent6">
              <a:lumMod val="20000"/>
              <a:lumOff val="8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algn="ctr"/>
            <a:r>
              <a:rPr lang="fr-FR" sz="1600" b="1" i="0" dirty="0">
                <a:solidFill>
                  <a:srgbClr val="000000"/>
                </a:solidFill>
                <a:effectLst/>
                <a:latin typeface="Arial" panose="020B0604020202020204" pitchFamily="34" charset="0"/>
                <a:cs typeface="Arial" panose="020B0604020202020204" pitchFamily="34" charset="0"/>
              </a:rPr>
              <a:t>Regards croisés</a:t>
            </a:r>
            <a:endParaRPr lang="fr-FR" sz="1600" b="1" dirty="0">
              <a:solidFill>
                <a:schemeClr val="tx1"/>
              </a:solidFill>
              <a:latin typeface="Arial" panose="020B0604020202020204" pitchFamily="34" charset="0"/>
              <a:cs typeface="Arial" panose="020B0604020202020204" pitchFamily="34" charset="0"/>
            </a:endParaRPr>
          </a:p>
        </p:txBody>
      </p:sp>
      <p:sp>
        <p:nvSpPr>
          <p:cNvPr id="11" name="Rectangle : coins arrondis 20">
            <a:extLst>
              <a:ext uri="{FF2B5EF4-FFF2-40B4-BE49-F238E27FC236}">
                <a16:creationId xmlns:a16="http://schemas.microsoft.com/office/drawing/2014/main" id="{411FAFC9-4A9D-4376-AA24-243C6447DDEB}"/>
              </a:ext>
            </a:extLst>
          </p:cNvPr>
          <p:cNvSpPr/>
          <p:nvPr>
            <p:custDataLst>
              <p:tags r:id="rId7"/>
            </p:custDataLst>
          </p:nvPr>
        </p:nvSpPr>
        <p:spPr>
          <a:xfrm>
            <a:off x="2643472" y="5210068"/>
            <a:ext cx="6254830" cy="625268"/>
          </a:xfrm>
          <a:prstGeom prst="roundRect">
            <a:avLst/>
          </a:prstGeom>
          <a:solidFill>
            <a:schemeClr val="accent6">
              <a:lumMod val="20000"/>
              <a:lumOff val="8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pPr marL="285750" indent="-285750">
              <a:buFont typeface="Arial" panose="020B0604020202020204" pitchFamily="34" charset="0"/>
              <a:buChar char="•"/>
            </a:pPr>
            <a:r>
              <a:rPr lang="fr-FR" sz="1600" dirty="0">
                <a:solidFill>
                  <a:schemeClr val="tx1"/>
                </a:solidFill>
                <a:latin typeface="Arial" panose="020B0604020202020204" pitchFamily="34" charset="0"/>
                <a:cs typeface="Arial" panose="020B0604020202020204" pitchFamily="34" charset="0"/>
              </a:rPr>
              <a:t>Quelles inégalités sont compatibles avec les différentes conceptions de la justice sociale ?</a:t>
            </a:r>
          </a:p>
        </p:txBody>
      </p:sp>
    </p:spTree>
    <p:extLst>
      <p:ext uri="{BB962C8B-B14F-4D97-AF65-F5344CB8AC3E}">
        <p14:creationId xmlns:p14="http://schemas.microsoft.com/office/powerpoint/2010/main" val="33281114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4897" y="234333"/>
            <a:ext cx="8774205" cy="707886"/>
          </a:xfrm>
          <a:prstGeom prst="rect">
            <a:avLst/>
          </a:prstGeom>
          <a:solidFill>
            <a:schemeClr val="accent5">
              <a:lumMod val="20000"/>
              <a:lumOff val="80000"/>
            </a:schemeClr>
          </a:solidFill>
          <a:ln>
            <a:solidFill>
              <a:schemeClr val="bg1">
                <a:lumMod val="50000"/>
              </a:schemeClr>
            </a:solidFill>
            <a:prstDash val="sysDash"/>
          </a:ln>
        </p:spPr>
        <p:txBody>
          <a:bodyPr wrap="square">
            <a:spAutoFit/>
          </a:bodyPr>
          <a:lstStyle/>
          <a:p>
            <a:pPr algn="ctr"/>
            <a:r>
              <a:rPr lang="fr-FR" sz="2000" b="1" dirty="0">
                <a:solidFill>
                  <a:schemeClr val="tx2"/>
                </a:solidFill>
                <a:cs typeface="Arial" panose="020B0604020202020204" pitchFamily="34" charset="0"/>
              </a:rPr>
              <a:t>L’évaluation de SES au bac</a:t>
            </a:r>
          </a:p>
          <a:p>
            <a:pPr algn="ctr"/>
            <a:r>
              <a:rPr lang="fr-FR" sz="2000" b="1" dirty="0">
                <a:solidFill>
                  <a:schemeClr val="tx2"/>
                </a:solidFill>
                <a:cs typeface="Arial" panose="020B0604020202020204" pitchFamily="34" charset="0"/>
              </a:rPr>
              <a:t>Épreuve orale de contrôle</a:t>
            </a:r>
            <a:endParaRPr lang="fr-FR" sz="2000" dirty="0">
              <a:solidFill>
                <a:schemeClr val="tx2"/>
              </a:solidFill>
              <a:cs typeface="Arial" panose="020B0604020202020204" pitchFamily="34" charset="0"/>
            </a:endParaRPr>
          </a:p>
        </p:txBody>
      </p:sp>
      <p:sp>
        <p:nvSpPr>
          <p:cNvPr id="3" name="Rectangle 2"/>
          <p:cNvSpPr/>
          <p:nvPr/>
        </p:nvSpPr>
        <p:spPr>
          <a:xfrm>
            <a:off x="184896" y="1210631"/>
            <a:ext cx="8774205" cy="1785104"/>
          </a:xfrm>
          <a:prstGeom prst="rect">
            <a:avLst/>
          </a:prstGeom>
        </p:spPr>
        <p:txBody>
          <a:bodyPr wrap="square">
            <a:spAutoFit/>
          </a:bodyPr>
          <a:lstStyle/>
          <a:p>
            <a:pPr>
              <a:spcBef>
                <a:spcPts val="600"/>
              </a:spcBef>
            </a:pPr>
            <a:r>
              <a:rPr lang="fr-FR" sz="1600" b="1" dirty="0">
                <a:solidFill>
                  <a:schemeClr val="tx1">
                    <a:lumMod val="75000"/>
                    <a:lumOff val="25000"/>
                  </a:schemeClr>
                </a:solidFill>
                <a:latin typeface="Arial" panose="020B0604020202020204" pitchFamily="34" charset="0"/>
                <a:cs typeface="Arial" panose="020B0604020202020204" pitchFamily="34" charset="0"/>
              </a:rPr>
              <a:t>Durée : </a:t>
            </a:r>
            <a:r>
              <a:rPr lang="fr-FR" sz="1600" dirty="0">
                <a:solidFill>
                  <a:schemeClr val="tx1">
                    <a:lumMod val="75000"/>
                    <a:lumOff val="25000"/>
                  </a:schemeClr>
                </a:solidFill>
                <a:latin typeface="Arial" panose="020B0604020202020204" pitchFamily="34" charset="0"/>
                <a:cs typeface="Arial" panose="020B0604020202020204" pitchFamily="34" charset="0"/>
              </a:rPr>
              <a:t>20 minutes</a:t>
            </a:r>
          </a:p>
          <a:p>
            <a:pPr>
              <a:spcBef>
                <a:spcPts val="600"/>
              </a:spcBef>
            </a:pPr>
            <a:r>
              <a:rPr lang="fr-FR" sz="1600" b="1" dirty="0">
                <a:solidFill>
                  <a:schemeClr val="tx1">
                    <a:lumMod val="75000"/>
                    <a:lumOff val="25000"/>
                  </a:schemeClr>
                </a:solidFill>
                <a:latin typeface="Arial" panose="020B0604020202020204" pitchFamily="34" charset="0"/>
                <a:cs typeface="Arial" panose="020B0604020202020204" pitchFamily="34" charset="0"/>
              </a:rPr>
              <a:t>Temps de préparation : </a:t>
            </a:r>
            <a:r>
              <a:rPr lang="fr-FR" sz="1600" dirty="0">
                <a:solidFill>
                  <a:schemeClr val="tx1">
                    <a:lumMod val="75000"/>
                    <a:lumOff val="25000"/>
                  </a:schemeClr>
                </a:solidFill>
                <a:latin typeface="Arial" panose="020B0604020202020204" pitchFamily="34" charset="0"/>
                <a:cs typeface="Arial" panose="020B0604020202020204" pitchFamily="34" charset="0"/>
              </a:rPr>
              <a:t>30 minutes</a:t>
            </a:r>
          </a:p>
          <a:p>
            <a:endParaRPr lang="fr-FR" sz="900" dirty="0">
              <a:solidFill>
                <a:schemeClr val="tx1">
                  <a:lumMod val="75000"/>
                  <a:lumOff val="25000"/>
                </a:schemeClr>
              </a:solidFill>
              <a:latin typeface="Arial" panose="020B0604020202020204" pitchFamily="34" charset="0"/>
              <a:cs typeface="Arial" panose="020B0604020202020204" pitchFamily="34" charset="0"/>
            </a:endParaRPr>
          </a:p>
          <a:p>
            <a:r>
              <a:rPr lang="fr-FR" sz="1600" dirty="0">
                <a:solidFill>
                  <a:schemeClr val="tx1">
                    <a:lumMod val="75000"/>
                    <a:lumOff val="25000"/>
                  </a:schemeClr>
                </a:solidFill>
                <a:latin typeface="Arial" panose="020B0604020202020204" pitchFamily="34" charset="0"/>
                <a:cs typeface="Arial" panose="020B0604020202020204" pitchFamily="34" charset="0"/>
              </a:rPr>
              <a:t>Cette épreuve orale porte sur la même partie du programme que l'épreuve écrite.</a:t>
            </a:r>
          </a:p>
          <a:p>
            <a:r>
              <a:rPr lang="fr-FR" sz="1600" dirty="0">
                <a:solidFill>
                  <a:schemeClr val="tx1">
                    <a:lumMod val="75000"/>
                    <a:lumOff val="25000"/>
                  </a:schemeClr>
                </a:solidFill>
                <a:latin typeface="Arial" panose="020B0604020202020204" pitchFamily="34" charset="0"/>
                <a:cs typeface="Arial" panose="020B0604020202020204" pitchFamily="34" charset="0"/>
              </a:rPr>
              <a:t>Le candidat a </a:t>
            </a:r>
            <a:r>
              <a:rPr lang="fr-FR" sz="1600" u="sng" dirty="0">
                <a:solidFill>
                  <a:schemeClr val="tx1">
                    <a:lumMod val="75000"/>
                    <a:lumOff val="25000"/>
                  </a:schemeClr>
                </a:solidFill>
                <a:latin typeface="Arial" panose="020B0604020202020204" pitchFamily="34" charset="0"/>
                <a:cs typeface="Arial" panose="020B0604020202020204" pitchFamily="34" charset="0"/>
              </a:rPr>
              <a:t>le choix entre deux sujets </a:t>
            </a:r>
            <a:r>
              <a:rPr lang="fr-FR" sz="1600" dirty="0">
                <a:solidFill>
                  <a:schemeClr val="tx1">
                    <a:lumMod val="75000"/>
                    <a:lumOff val="25000"/>
                  </a:schemeClr>
                </a:solidFill>
                <a:latin typeface="Arial" panose="020B0604020202020204" pitchFamily="34" charset="0"/>
                <a:cs typeface="Arial" panose="020B0604020202020204" pitchFamily="34" charset="0"/>
              </a:rPr>
              <a:t>dont les questions principales portent sur </a:t>
            </a:r>
            <a:r>
              <a:rPr lang="fr-FR" sz="1600" u="sng" dirty="0">
                <a:solidFill>
                  <a:schemeClr val="tx1">
                    <a:lumMod val="75000"/>
                    <a:lumOff val="25000"/>
                  </a:schemeClr>
                </a:solidFill>
                <a:latin typeface="Arial" panose="020B0604020202020204" pitchFamily="34" charset="0"/>
                <a:cs typeface="Arial" panose="020B0604020202020204" pitchFamily="34" charset="0"/>
              </a:rPr>
              <a:t>des champs différents du programme</a:t>
            </a:r>
            <a:r>
              <a:rPr lang="fr-FR" sz="1600" dirty="0">
                <a:solidFill>
                  <a:schemeClr val="tx1">
                    <a:lumMod val="75000"/>
                    <a:lumOff val="25000"/>
                  </a:schemeClr>
                </a:solidFill>
                <a:latin typeface="Arial" panose="020B0604020202020204" pitchFamily="34" charset="0"/>
                <a:cs typeface="Arial" panose="020B0604020202020204" pitchFamily="34" charset="0"/>
              </a:rPr>
              <a:t> (science économique ; sociologie et science politique ; regards croisés).</a:t>
            </a:r>
          </a:p>
        </p:txBody>
      </p:sp>
      <p:sp>
        <p:nvSpPr>
          <p:cNvPr id="4" name="Rectangle 3"/>
          <p:cNvSpPr/>
          <p:nvPr/>
        </p:nvSpPr>
        <p:spPr>
          <a:xfrm>
            <a:off x="184895" y="3086376"/>
            <a:ext cx="8774205" cy="2385268"/>
          </a:xfrm>
          <a:prstGeom prst="rect">
            <a:avLst/>
          </a:prstGeom>
        </p:spPr>
        <p:txBody>
          <a:bodyPr wrap="square">
            <a:spAutoFit/>
          </a:bodyPr>
          <a:lstStyle/>
          <a:p>
            <a:pPr algn="just"/>
            <a:r>
              <a:rPr lang="fr-FR" sz="1600" b="1" dirty="0">
                <a:solidFill>
                  <a:schemeClr val="tx2"/>
                </a:solidFill>
                <a:latin typeface="Calibri-Bold"/>
              </a:rPr>
              <a:t>Structure de l'épreuve</a:t>
            </a:r>
          </a:p>
          <a:p>
            <a:pPr algn="just">
              <a:spcBef>
                <a:spcPts val="600"/>
              </a:spcBef>
            </a:pPr>
            <a:r>
              <a:rPr lang="fr-FR" sz="1600" dirty="0">
                <a:solidFill>
                  <a:schemeClr val="tx1">
                    <a:lumMod val="75000"/>
                    <a:lumOff val="25000"/>
                  </a:schemeClr>
                </a:solidFill>
                <a:latin typeface="Calibri-Bold"/>
              </a:rPr>
              <a:t>La </a:t>
            </a:r>
            <a:r>
              <a:rPr lang="fr-FR" sz="1600" u="sng" dirty="0">
                <a:solidFill>
                  <a:schemeClr val="tx1">
                    <a:lumMod val="75000"/>
                    <a:lumOff val="25000"/>
                  </a:schemeClr>
                </a:solidFill>
                <a:latin typeface="Calibri-Bold"/>
              </a:rPr>
              <a:t>question principale</a:t>
            </a:r>
            <a:r>
              <a:rPr lang="fr-FR" sz="1600" dirty="0">
                <a:solidFill>
                  <a:schemeClr val="tx1">
                    <a:lumMod val="75000"/>
                    <a:lumOff val="25000"/>
                  </a:schemeClr>
                </a:solidFill>
                <a:latin typeface="Calibri-Bold"/>
              </a:rPr>
              <a:t>, notée sur 10 points, prend appui sur </a:t>
            </a:r>
            <a:r>
              <a:rPr lang="fr-FR" sz="1600" u="sng" dirty="0">
                <a:solidFill>
                  <a:schemeClr val="tx1">
                    <a:lumMod val="75000"/>
                    <a:lumOff val="25000"/>
                  </a:schemeClr>
                </a:solidFill>
                <a:latin typeface="Calibri-Bold"/>
              </a:rPr>
              <a:t>deux documents courts</a:t>
            </a:r>
            <a:r>
              <a:rPr lang="fr-FR" sz="1600" dirty="0">
                <a:solidFill>
                  <a:schemeClr val="tx1">
                    <a:lumMod val="75000"/>
                    <a:lumOff val="25000"/>
                  </a:schemeClr>
                </a:solidFill>
                <a:latin typeface="Calibri-Bold"/>
              </a:rPr>
              <a:t>, simples, et de nature différente (texte de 1300 signes au maximum ; documents statistiques de 65 données chiffrées au maximum). </a:t>
            </a:r>
            <a:r>
              <a:rPr lang="fr-FR" sz="1600" u="sng" dirty="0">
                <a:solidFill>
                  <a:schemeClr val="tx1">
                    <a:lumMod val="75000"/>
                    <a:lumOff val="25000"/>
                  </a:schemeClr>
                </a:solidFill>
                <a:latin typeface="Calibri-Bold"/>
              </a:rPr>
              <a:t>Le sujet comporte également trois questions simples</a:t>
            </a:r>
            <a:r>
              <a:rPr lang="fr-FR" sz="1600" dirty="0">
                <a:solidFill>
                  <a:schemeClr val="tx1">
                    <a:lumMod val="75000"/>
                    <a:lumOff val="25000"/>
                  </a:schemeClr>
                </a:solidFill>
                <a:latin typeface="Calibri-Bold"/>
              </a:rPr>
              <a:t>, notées sur 10 points. </a:t>
            </a:r>
            <a:r>
              <a:rPr lang="fr-FR" sz="1600" u="sng" dirty="0">
                <a:solidFill>
                  <a:schemeClr val="tx1">
                    <a:lumMod val="75000"/>
                    <a:lumOff val="25000"/>
                  </a:schemeClr>
                </a:solidFill>
                <a:latin typeface="Calibri-Bold"/>
              </a:rPr>
              <a:t>Les deux premières questions sont notées sur 6 points </a:t>
            </a:r>
            <a:r>
              <a:rPr lang="fr-FR" sz="1600" dirty="0">
                <a:solidFill>
                  <a:schemeClr val="tx1">
                    <a:lumMod val="75000"/>
                    <a:lumOff val="25000"/>
                  </a:schemeClr>
                </a:solidFill>
                <a:latin typeface="Calibri-Bold"/>
              </a:rPr>
              <a:t>et permettent de vérifier la connaissance par le candidat des notions de base figurant dans deux champs différents du programme (science économique ; sociologie et science politique ; regards croisés). </a:t>
            </a:r>
            <a:r>
              <a:rPr lang="fr-FR" sz="1600" u="sng" dirty="0">
                <a:solidFill>
                  <a:schemeClr val="tx1">
                    <a:lumMod val="75000"/>
                    <a:lumOff val="25000"/>
                  </a:schemeClr>
                </a:solidFill>
                <a:latin typeface="Calibri-Bold"/>
              </a:rPr>
              <a:t>La troisième question, en lien avec un des deux documents, porte sur la maîtrise des outils et savoir-faire, elle est notée sur 4 points.</a:t>
            </a:r>
          </a:p>
        </p:txBody>
      </p:sp>
    </p:spTree>
    <p:extLst>
      <p:ext uri="{BB962C8B-B14F-4D97-AF65-F5344CB8AC3E}">
        <p14:creationId xmlns:p14="http://schemas.microsoft.com/office/powerpoint/2010/main" val="29955591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2924" y="36802"/>
            <a:ext cx="8955741" cy="400110"/>
          </a:xfrm>
          <a:prstGeom prst="rect">
            <a:avLst/>
          </a:prstGeom>
          <a:solidFill>
            <a:schemeClr val="accent5">
              <a:lumMod val="20000"/>
              <a:lumOff val="80000"/>
            </a:schemeClr>
          </a:solidFill>
          <a:ln>
            <a:solidFill>
              <a:schemeClr val="bg1">
                <a:lumMod val="50000"/>
              </a:schemeClr>
            </a:solidFill>
            <a:prstDash val="sysDash"/>
          </a:ln>
        </p:spPr>
        <p:txBody>
          <a:bodyPr wrap="square">
            <a:spAutoFit/>
          </a:bodyPr>
          <a:lstStyle/>
          <a:p>
            <a:pPr algn="ctr"/>
            <a:r>
              <a:rPr lang="fr-FR" sz="2000" b="1" dirty="0">
                <a:solidFill>
                  <a:schemeClr val="tx2"/>
                </a:solidFill>
                <a:cs typeface="Arial" panose="020B0604020202020204" pitchFamily="34" charset="0"/>
              </a:rPr>
              <a:t>L’Epreuve composée</a:t>
            </a:r>
            <a:endParaRPr lang="fr-FR" sz="2000" dirty="0">
              <a:solidFill>
                <a:schemeClr val="tx2"/>
              </a:solidFill>
              <a:cs typeface="Arial" panose="020B0604020202020204" pitchFamily="34" charset="0"/>
            </a:endParaRPr>
          </a:p>
        </p:txBody>
      </p:sp>
      <p:sp>
        <p:nvSpPr>
          <p:cNvPr id="5" name="Rectangle 4"/>
          <p:cNvSpPr/>
          <p:nvPr/>
        </p:nvSpPr>
        <p:spPr>
          <a:xfrm>
            <a:off x="72924" y="502301"/>
            <a:ext cx="8794375" cy="774571"/>
          </a:xfrm>
          <a:prstGeom prst="rect">
            <a:avLst/>
          </a:prstGeom>
        </p:spPr>
        <p:txBody>
          <a:bodyPr wrap="square">
            <a:spAutoFit/>
          </a:bodyPr>
          <a:lstStyle/>
          <a:p>
            <a:pPr algn="just">
              <a:spcBef>
                <a:spcPts val="600"/>
              </a:spcBef>
            </a:pPr>
            <a:r>
              <a:rPr lang="fr-FR" sz="1600" b="1" dirty="0">
                <a:solidFill>
                  <a:schemeClr val="tx1">
                    <a:lumMod val="75000"/>
                    <a:lumOff val="25000"/>
                  </a:schemeClr>
                </a:solidFill>
                <a:latin typeface="Arial" panose="020B0604020202020204" pitchFamily="34" charset="0"/>
                <a:cs typeface="Arial" panose="020B0604020202020204" pitchFamily="34" charset="0"/>
              </a:rPr>
              <a:t>Partie 1 - Mobilisation des connaissances </a:t>
            </a:r>
            <a:r>
              <a:rPr lang="fr-FR" sz="1600" b="1" i="1" dirty="0">
                <a:solidFill>
                  <a:schemeClr val="tx1">
                    <a:lumMod val="75000"/>
                    <a:lumOff val="25000"/>
                  </a:schemeClr>
                </a:solidFill>
                <a:latin typeface="Arial" panose="020B0604020202020204" pitchFamily="34" charset="0"/>
                <a:cs typeface="Arial" panose="020B0604020202020204" pitchFamily="34" charset="0"/>
              </a:rPr>
              <a:t>(4 points)</a:t>
            </a:r>
          </a:p>
          <a:p>
            <a:pPr algn="just">
              <a:lnSpc>
                <a:spcPts val="2800"/>
              </a:lnSpc>
              <a:spcBef>
                <a:spcPts val="600"/>
              </a:spcBef>
            </a:pPr>
            <a:r>
              <a:rPr lang="fr-FR" sz="1600" b="1" dirty="0">
                <a:solidFill>
                  <a:schemeClr val="tx1">
                    <a:lumMod val="75000"/>
                    <a:lumOff val="25000"/>
                  </a:schemeClr>
                </a:solidFill>
                <a:latin typeface="Arial" panose="020B0604020202020204" pitchFamily="34" charset="0"/>
                <a:cs typeface="Arial" panose="020B0604020202020204" pitchFamily="34" charset="0"/>
              </a:rPr>
              <a:t>1. </a:t>
            </a:r>
            <a:r>
              <a:rPr lang="fr-FR" sz="1600" dirty="0">
                <a:solidFill>
                  <a:schemeClr val="tx1">
                    <a:lumMod val="75000"/>
                    <a:lumOff val="25000"/>
                  </a:schemeClr>
                </a:solidFill>
                <a:latin typeface="Arial" panose="020B0604020202020204" pitchFamily="34" charset="0"/>
                <a:cs typeface="Arial" panose="020B0604020202020204" pitchFamily="34" charset="0"/>
              </a:rPr>
              <a:t>…………………………………………………………………………………………………………</a:t>
            </a:r>
          </a:p>
        </p:txBody>
      </p:sp>
      <p:sp>
        <p:nvSpPr>
          <p:cNvPr id="6" name="Rectangle 5"/>
          <p:cNvSpPr/>
          <p:nvPr/>
        </p:nvSpPr>
        <p:spPr>
          <a:xfrm>
            <a:off x="94129" y="5872442"/>
            <a:ext cx="8794375" cy="913070"/>
          </a:xfrm>
          <a:prstGeom prst="rect">
            <a:avLst/>
          </a:prstGeom>
        </p:spPr>
        <p:txBody>
          <a:bodyPr wrap="square">
            <a:spAutoFit/>
          </a:bodyPr>
          <a:lstStyle/>
          <a:p>
            <a:pPr algn="just">
              <a:lnSpc>
                <a:spcPts val="3200"/>
              </a:lnSpc>
            </a:pPr>
            <a:r>
              <a:rPr lang="fr-FR" b="1" dirty="0">
                <a:solidFill>
                  <a:schemeClr val="tx1">
                    <a:lumMod val="75000"/>
                    <a:lumOff val="25000"/>
                  </a:schemeClr>
                </a:solidFill>
                <a:latin typeface="Arial" panose="020B0604020202020204" pitchFamily="34" charset="0"/>
                <a:cs typeface="Arial" panose="020B0604020202020204" pitchFamily="34" charset="0"/>
              </a:rPr>
              <a:t>1. </a:t>
            </a:r>
            <a:r>
              <a:rPr lang="fr-FR" sz="1600" dirty="0">
                <a:solidFill>
                  <a:schemeClr val="tx1">
                    <a:lumMod val="75000"/>
                    <a:lumOff val="25000"/>
                  </a:schemeClr>
                </a:solidFill>
                <a:latin typeface="Arial" panose="020B0604020202020204" pitchFamily="34" charset="0"/>
                <a:cs typeface="Arial" panose="020B0604020202020204" pitchFamily="34" charset="0"/>
              </a:rPr>
              <a:t>……………………………………………………………………………………………………………</a:t>
            </a:r>
          </a:p>
          <a:p>
            <a:pPr algn="just">
              <a:lnSpc>
                <a:spcPts val="3200"/>
              </a:lnSpc>
            </a:pPr>
            <a:r>
              <a:rPr lang="fr-FR" sz="1600" b="1" dirty="0">
                <a:solidFill>
                  <a:schemeClr val="tx1">
                    <a:lumMod val="75000"/>
                    <a:lumOff val="25000"/>
                  </a:schemeClr>
                </a:solidFill>
                <a:latin typeface="Arial" panose="020B0604020202020204" pitchFamily="34" charset="0"/>
                <a:cs typeface="Arial" panose="020B0604020202020204" pitchFamily="34" charset="0"/>
              </a:rPr>
              <a:t>2. </a:t>
            </a:r>
            <a:r>
              <a:rPr lang="fr-FR" sz="1600" dirty="0">
                <a:solidFill>
                  <a:schemeClr val="tx1">
                    <a:lumMod val="75000"/>
                    <a:lumOff val="25000"/>
                  </a:schemeClr>
                </a:solidFill>
                <a:latin typeface="Arial" panose="020B0604020202020204" pitchFamily="34" charset="0"/>
                <a:cs typeface="Arial" panose="020B0604020202020204" pitchFamily="34" charset="0"/>
              </a:rPr>
              <a:t>……………………………………………………………………………………………………………</a:t>
            </a:r>
          </a:p>
        </p:txBody>
      </p:sp>
      <p:pic>
        <p:nvPicPr>
          <p:cNvPr id="8" name="Picture 5" descr="http://ses.ens-lyon.fr/images/stats-a-la-une/table-mobilite-agregee-destinee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28025"/>
            <a:ext cx="9113931" cy="373828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41193" y="1526801"/>
            <a:ext cx="9049871" cy="338554"/>
          </a:xfrm>
          <a:prstGeom prst="rect">
            <a:avLst/>
          </a:prstGeom>
        </p:spPr>
        <p:txBody>
          <a:bodyPr wrap="square">
            <a:spAutoFit/>
          </a:bodyPr>
          <a:lstStyle/>
          <a:p>
            <a:pPr algn="just"/>
            <a:r>
              <a:rPr lang="fr-FR" sz="1600" b="1" dirty="0">
                <a:solidFill>
                  <a:schemeClr val="tx1">
                    <a:lumMod val="75000"/>
                    <a:lumOff val="25000"/>
                  </a:schemeClr>
                </a:solidFill>
                <a:latin typeface="Arial" panose="020B0604020202020204" pitchFamily="34" charset="0"/>
                <a:cs typeface="Arial" panose="020B0604020202020204" pitchFamily="34" charset="0"/>
              </a:rPr>
              <a:t>Partie 2 - Étude d'un document </a:t>
            </a:r>
            <a:r>
              <a:rPr lang="fr-FR" sz="1600" b="1" i="1" dirty="0">
                <a:solidFill>
                  <a:schemeClr val="tx1">
                    <a:lumMod val="75000"/>
                    <a:lumOff val="25000"/>
                  </a:schemeClr>
                </a:solidFill>
                <a:latin typeface="Arial" panose="020B0604020202020204" pitchFamily="34" charset="0"/>
                <a:cs typeface="Arial" panose="020B0604020202020204" pitchFamily="34" charset="0"/>
              </a:rPr>
              <a:t>(6 points)</a:t>
            </a:r>
          </a:p>
        </p:txBody>
      </p:sp>
      <p:sp>
        <p:nvSpPr>
          <p:cNvPr id="7" name="Rectangle 6"/>
          <p:cNvSpPr/>
          <p:nvPr/>
        </p:nvSpPr>
        <p:spPr>
          <a:xfrm>
            <a:off x="141193" y="1935638"/>
            <a:ext cx="8955741" cy="584775"/>
          </a:xfrm>
          <a:prstGeom prst="rect">
            <a:avLst/>
          </a:prstGeom>
          <a:solidFill>
            <a:schemeClr val="bg1"/>
          </a:solidFill>
        </p:spPr>
        <p:txBody>
          <a:bodyPr wrap="square">
            <a:spAutoFit/>
          </a:bodyPr>
          <a:lstStyle/>
          <a:p>
            <a:pPr algn="just"/>
            <a:r>
              <a:rPr lang="fr-FR" sz="1600" b="1" dirty="0">
                <a:solidFill>
                  <a:srgbClr val="000000"/>
                </a:solidFill>
                <a:latin typeface="Arial" panose="020B0604020202020204" pitchFamily="34" charset="0"/>
              </a:rPr>
              <a:t>Document : </a:t>
            </a:r>
            <a:r>
              <a:rPr lang="fr-FR" sz="1600" dirty="0">
                <a:solidFill>
                  <a:srgbClr val="000000"/>
                </a:solidFill>
                <a:latin typeface="Arial" panose="020B0604020202020204" pitchFamily="34" charset="0"/>
              </a:rPr>
              <a:t>Table de mobilité (destinées) : Catégorie socioprofessionnelle de l'</a:t>
            </a:r>
            <a:r>
              <a:rPr lang="fr-FR" sz="1600" dirty="0" err="1">
                <a:solidFill>
                  <a:srgbClr val="000000"/>
                </a:solidFill>
                <a:latin typeface="Arial" panose="020B0604020202020204" pitchFamily="34" charset="0"/>
              </a:rPr>
              <a:t>enquêté-e</a:t>
            </a:r>
            <a:r>
              <a:rPr lang="fr-FR" sz="1600" dirty="0">
                <a:solidFill>
                  <a:srgbClr val="000000"/>
                </a:solidFill>
                <a:latin typeface="Arial" panose="020B0604020202020204" pitchFamily="34" charset="0"/>
              </a:rPr>
              <a:t> selon celle de son père (%)</a:t>
            </a:r>
          </a:p>
        </p:txBody>
      </p:sp>
    </p:spTree>
    <p:extLst>
      <p:ext uri="{BB962C8B-B14F-4D97-AF65-F5344CB8AC3E}">
        <p14:creationId xmlns:p14="http://schemas.microsoft.com/office/powerpoint/2010/main" val="3856482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376E3CFD-0548-4E5E-8D42-E6C90C850877}"/>
              </a:ext>
            </a:extLst>
          </p:cNvPr>
          <p:cNvSpPr txBox="1"/>
          <p:nvPr/>
        </p:nvSpPr>
        <p:spPr>
          <a:xfrm>
            <a:off x="107576" y="100241"/>
            <a:ext cx="8942295" cy="400110"/>
          </a:xfrm>
          <a:prstGeom prst="rect">
            <a:avLst/>
          </a:prstGeom>
          <a:solidFill>
            <a:schemeClr val="accent5">
              <a:lumMod val="20000"/>
              <a:lumOff val="80000"/>
            </a:schemeClr>
          </a:solidFill>
          <a:ln>
            <a:solidFill>
              <a:schemeClr val="bg1">
                <a:lumMod val="50000"/>
              </a:schemeClr>
            </a:solidFill>
            <a:prstDash val="sysDash"/>
          </a:ln>
        </p:spPr>
        <p:txBody>
          <a:bodyPr wrap="square" rtlCol="0">
            <a:spAutoFit/>
          </a:bodyPr>
          <a:lstStyle/>
          <a:p>
            <a:pPr algn="ctr"/>
            <a:r>
              <a:rPr lang="fr-FR" sz="2000" b="1" dirty="0">
                <a:solidFill>
                  <a:schemeClr val="tx2"/>
                </a:solidFill>
              </a:rPr>
              <a:t>Les instructions officielles de l’E3C en classe de Première</a:t>
            </a:r>
          </a:p>
        </p:txBody>
      </p:sp>
      <p:sp>
        <p:nvSpPr>
          <p:cNvPr id="3" name="Rectangle 2">
            <a:extLst>
              <a:ext uri="{FF2B5EF4-FFF2-40B4-BE49-F238E27FC236}">
                <a16:creationId xmlns:a16="http://schemas.microsoft.com/office/drawing/2014/main" id="{19333BBF-4AC5-4B48-8195-4B846C289B3C}"/>
              </a:ext>
            </a:extLst>
          </p:cNvPr>
          <p:cNvSpPr/>
          <p:nvPr/>
        </p:nvSpPr>
        <p:spPr>
          <a:xfrm>
            <a:off x="4840941" y="869683"/>
            <a:ext cx="4222377" cy="584775"/>
          </a:xfrm>
          <a:prstGeom prst="rect">
            <a:avLst/>
          </a:prstGeom>
          <a:ln>
            <a:noFill/>
            <a:prstDash val="sysDash"/>
          </a:ln>
        </p:spPr>
        <p:txBody>
          <a:bodyPr wrap="square">
            <a:spAutoFit/>
          </a:bodyPr>
          <a:lstStyle/>
          <a:p>
            <a:pPr marL="179388" lvl="0" indent="-179388">
              <a:spcBef>
                <a:spcPts val="1200"/>
              </a:spcBef>
              <a:spcAft>
                <a:spcPts val="0"/>
              </a:spcAft>
              <a:buFont typeface="Wingdings" panose="05000000000000000000" pitchFamily="2" charset="2"/>
              <a:buChar char="§"/>
            </a:pPr>
            <a:r>
              <a:rPr lang="fr-FR" sz="1600">
                <a:hlinkClick r:id="rId2"/>
              </a:rPr>
              <a:t>https://eduscol.education.fr/ses/actualites/epreuve-commune-de-controle-continu</a:t>
            </a:r>
            <a:endParaRPr lang="fr-FR" sz="1600" dirty="0">
              <a:latin typeface="Arial" panose="020B0604020202020204" pitchFamily="34" charset="0"/>
              <a:ea typeface="Times New Roman" panose="02020603050405020304" pitchFamily="18" charset="0"/>
              <a:cs typeface="Arial" panose="020B0604020202020204" pitchFamily="34" charset="0"/>
            </a:endParaRPr>
          </a:p>
        </p:txBody>
      </p:sp>
      <p:sp>
        <p:nvSpPr>
          <p:cNvPr id="4" name="Rectangle 3"/>
          <p:cNvSpPr/>
          <p:nvPr/>
        </p:nvSpPr>
        <p:spPr>
          <a:xfrm>
            <a:off x="114299" y="1391374"/>
            <a:ext cx="8949019" cy="1154162"/>
          </a:xfrm>
          <a:prstGeom prst="rect">
            <a:avLst/>
          </a:prstGeom>
        </p:spPr>
        <p:txBody>
          <a:bodyPr wrap="square">
            <a:spAutoFit/>
          </a:bodyPr>
          <a:lstStyle/>
          <a:p>
            <a:pPr>
              <a:spcBef>
                <a:spcPts val="600"/>
              </a:spcBef>
              <a:spcAft>
                <a:spcPts val="0"/>
              </a:spcAft>
            </a:pPr>
            <a:r>
              <a:rPr lang="fr-FR" sz="1600" b="1" u="sng" dirty="0">
                <a:solidFill>
                  <a:schemeClr val="tx2"/>
                </a:solidFill>
                <a:latin typeface="Arial" panose="020B0604020202020204" pitchFamily="34" charset="0"/>
                <a:ea typeface="Times New Roman" panose="02020603050405020304" pitchFamily="18" charset="0"/>
                <a:cs typeface="Arial" panose="020B0604020202020204" pitchFamily="34" charset="0"/>
              </a:rPr>
              <a:t>Objectifs :</a:t>
            </a:r>
            <a:endParaRPr lang="fr-FR" sz="1600" dirty="0">
              <a:solidFill>
                <a:schemeClr val="tx2"/>
              </a:solidFill>
              <a:latin typeface="Arial" panose="020B0604020202020204" pitchFamily="34" charset="0"/>
              <a:ea typeface="Times New Roman" panose="02020603050405020304" pitchFamily="18" charset="0"/>
              <a:cs typeface="Arial" panose="020B0604020202020204" pitchFamily="34" charset="0"/>
            </a:endParaRPr>
          </a:p>
          <a:p>
            <a:pPr algn="just">
              <a:spcBef>
                <a:spcPts val="600"/>
              </a:spcBef>
              <a:spcAft>
                <a:spcPts val="0"/>
              </a:spcAft>
            </a:pP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L'épreuve porte sur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les notions et contenus, capacités et compétences figurant dans l'ensemble du programme de l'enseignement de spécialité </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«Sciences économiques et sociales» de la classe de première défini par l'arrêté du 17 janvier 2019 paru au BOEN spécial n°1 du 22 janvier 2019.</a:t>
            </a:r>
            <a:endParaRPr lang="fr-FR" sz="1600" dirty="0">
              <a:latin typeface="Arial" panose="020B0604020202020204" pitchFamily="34" charset="0"/>
              <a:ea typeface="Times New Roman" panose="02020603050405020304" pitchFamily="18" charset="0"/>
              <a:cs typeface="Arial" panose="020B0604020202020204" pitchFamily="34" charset="0"/>
            </a:endParaRPr>
          </a:p>
        </p:txBody>
      </p:sp>
      <p:sp>
        <p:nvSpPr>
          <p:cNvPr id="5" name="Rectangle 4"/>
          <p:cNvSpPr/>
          <p:nvPr/>
        </p:nvSpPr>
        <p:spPr>
          <a:xfrm>
            <a:off x="114299" y="2757366"/>
            <a:ext cx="8935571" cy="2669962"/>
          </a:xfrm>
          <a:prstGeom prst="rect">
            <a:avLst/>
          </a:prstGeom>
        </p:spPr>
        <p:txBody>
          <a:bodyPr wrap="square">
            <a:spAutoFit/>
          </a:bodyPr>
          <a:lstStyle/>
          <a:p>
            <a:pPr>
              <a:spcBef>
                <a:spcPts val="600"/>
              </a:spcBef>
              <a:spcAft>
                <a:spcPts val="0"/>
              </a:spcAft>
            </a:pPr>
            <a:r>
              <a:rPr lang="fr-FR" sz="1600" b="1" u="sng" dirty="0">
                <a:solidFill>
                  <a:schemeClr val="tx2"/>
                </a:solidFill>
                <a:latin typeface="Arial" panose="020B0604020202020204" pitchFamily="34" charset="0"/>
                <a:ea typeface="Times New Roman" panose="02020603050405020304" pitchFamily="18" charset="0"/>
                <a:cs typeface="Arial" panose="020B0604020202020204" pitchFamily="34" charset="0"/>
              </a:rPr>
              <a:t>Structure :</a:t>
            </a:r>
            <a:endParaRPr lang="fr-FR" sz="1600" dirty="0">
              <a:solidFill>
                <a:schemeClr val="tx2"/>
              </a:solidFill>
              <a:latin typeface="Arial" panose="020B0604020202020204" pitchFamily="34" charset="0"/>
              <a:ea typeface="Times New Roman" panose="02020603050405020304" pitchFamily="18" charset="0"/>
              <a:cs typeface="Arial" panose="020B0604020202020204" pitchFamily="34" charset="0"/>
            </a:endParaRPr>
          </a:p>
          <a:p>
            <a:pPr algn="just">
              <a:spcBef>
                <a:spcPts val="600"/>
              </a:spcBef>
              <a:spcAft>
                <a:spcPts val="0"/>
              </a:spcAft>
            </a:pP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L'épreuve est constituée de deux parties.</a:t>
            </a:r>
            <a:endParaRPr lang="fr-FR" sz="1600" dirty="0">
              <a:latin typeface="Arial" panose="020B0604020202020204" pitchFamily="34" charset="0"/>
              <a:ea typeface="Times New Roman" panose="02020603050405020304" pitchFamily="18" charset="0"/>
              <a:cs typeface="Arial" panose="020B0604020202020204" pitchFamily="34" charset="0"/>
            </a:endParaRPr>
          </a:p>
          <a:p>
            <a:pPr algn="just">
              <a:spcBef>
                <a:spcPts val="300"/>
              </a:spcBef>
              <a:spcAft>
                <a:spcPts val="0"/>
              </a:spcAft>
            </a:pPr>
            <a:r>
              <a:rPr lang="fr-FR" sz="1600" b="1" dirty="0">
                <a:solidFill>
                  <a:srgbClr val="000000"/>
                </a:solidFill>
                <a:latin typeface="Arial" panose="020B0604020202020204" pitchFamily="34" charset="0"/>
                <a:ea typeface="Times New Roman" panose="02020603050405020304" pitchFamily="18" charset="0"/>
                <a:cs typeface="Arial" panose="020B0604020202020204" pitchFamily="34" charset="0"/>
              </a:rPr>
              <a:t>La première partie </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repose sur </a:t>
            </a:r>
            <a:r>
              <a:rPr lang="fr-FR" sz="1600" b="1" dirty="0">
                <a:solidFill>
                  <a:srgbClr val="000000"/>
                </a:solidFill>
                <a:latin typeface="Arial" panose="020B0604020202020204" pitchFamily="34" charset="0"/>
                <a:ea typeface="Times New Roman" panose="02020603050405020304" pitchFamily="18" charset="0"/>
                <a:cs typeface="Arial" panose="020B0604020202020204" pitchFamily="34" charset="0"/>
              </a:rPr>
              <a:t>la mobilisation des connaissances et le traitement de l'information</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 Elle comporte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soit un exercice conduisant à une résolution graphique </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(sans formalisation mathématique), soit une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étude d'un document de nature statistique </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comportant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une ou plusieurs questions</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 (tableau, graphique, carte, radar, etc.) de 120 données chiffrées au maximum. Il est demandé au candidat de répondre aux questions en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mobilisant les connaissances acquises dans le cadre du programme</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 en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adoptant une démarche méthodologique rigoureuse de collecte et d'exploitation de données quantitatives, et en ayant recours le cas échéant à des résolutions graphiques.</a:t>
            </a:r>
            <a:endParaRPr lang="fr-FR" sz="1600" u="sng" dirty="0">
              <a:latin typeface="Arial" panose="020B0604020202020204" pitchFamily="34" charset="0"/>
              <a:ea typeface="Times New Roman" panose="02020603050405020304" pitchFamily="18" charset="0"/>
              <a:cs typeface="Arial" panose="020B0604020202020204" pitchFamily="34" charset="0"/>
            </a:endParaRPr>
          </a:p>
        </p:txBody>
      </p:sp>
      <p:sp>
        <p:nvSpPr>
          <p:cNvPr id="6" name="Rectangle 5"/>
          <p:cNvSpPr/>
          <p:nvPr/>
        </p:nvSpPr>
        <p:spPr>
          <a:xfrm>
            <a:off x="100851" y="5427328"/>
            <a:ext cx="8935571" cy="1323439"/>
          </a:xfrm>
          <a:prstGeom prst="rect">
            <a:avLst/>
          </a:prstGeom>
        </p:spPr>
        <p:txBody>
          <a:bodyPr wrap="square">
            <a:spAutoFit/>
          </a:bodyPr>
          <a:lstStyle/>
          <a:p>
            <a:pPr algn="just"/>
            <a:r>
              <a:rPr lang="fr-FR" sz="1600" b="1" dirty="0">
                <a:solidFill>
                  <a:srgbClr val="000000"/>
                </a:solidFill>
                <a:latin typeface="Arial" panose="020B0604020202020204" pitchFamily="34" charset="0"/>
                <a:ea typeface="Times New Roman" panose="02020603050405020304" pitchFamily="18" charset="0"/>
                <a:cs typeface="Arial" panose="020B0604020202020204" pitchFamily="34" charset="0"/>
              </a:rPr>
              <a:t>La seconde partie </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demande un </a:t>
            </a:r>
            <a:r>
              <a:rPr lang="fr-FR" sz="1600" b="1" dirty="0">
                <a:solidFill>
                  <a:srgbClr val="000000"/>
                </a:solidFill>
                <a:latin typeface="Arial" panose="020B0604020202020204" pitchFamily="34" charset="0"/>
                <a:ea typeface="Times New Roman" panose="02020603050405020304" pitchFamily="18" charset="0"/>
                <a:cs typeface="Arial" panose="020B0604020202020204" pitchFamily="34" charset="0"/>
              </a:rPr>
              <a:t>raisonnement appuyé sur un dossier documentaire</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 Le candidat est invité à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développer un raisonnement de l'ordre d'une page </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en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exploitant les documents </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du dossier et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en mobilisant les connaissances </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acquises dans le cadre du programme. Le dossier documentaire comprend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deux documents ; ils sont de nature différente</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 : texte de 2 000 signes au maximum, document de nature statistique de 65 données au maximum.</a:t>
            </a:r>
            <a:endParaRPr lang="fr-FR" sz="1600" dirty="0"/>
          </a:p>
        </p:txBody>
      </p:sp>
      <p:sp>
        <p:nvSpPr>
          <p:cNvPr id="7" name="Rectangle 6"/>
          <p:cNvSpPr/>
          <p:nvPr/>
        </p:nvSpPr>
        <p:spPr>
          <a:xfrm>
            <a:off x="5392269" y="548074"/>
            <a:ext cx="3644153" cy="338554"/>
          </a:xfrm>
          <a:prstGeom prst="rect">
            <a:avLst/>
          </a:prstGeom>
        </p:spPr>
        <p:txBody>
          <a:bodyPr wrap="square">
            <a:spAutoFit/>
          </a:bodyPr>
          <a:lstStyle/>
          <a:p>
            <a:pPr algn="r"/>
            <a:r>
              <a:rPr lang="fr-FR" sz="1600" dirty="0">
                <a:solidFill>
                  <a:srgbClr val="000000"/>
                </a:solidFill>
                <a:latin typeface="Arial" panose="020B0604020202020204" pitchFamily="34" charset="0"/>
                <a:cs typeface="Arial" panose="020B0604020202020204" pitchFamily="34" charset="0"/>
              </a:rPr>
              <a:t>BOEN spécial n°1 du 22 janvier 2019</a:t>
            </a:r>
            <a:endParaRPr lang="fr-FR" sz="1600" dirty="0"/>
          </a:p>
        </p:txBody>
      </p:sp>
      <p:sp>
        <p:nvSpPr>
          <p:cNvPr id="8" name="Rectangle 7">
            <a:extLst>
              <a:ext uri="{FF2B5EF4-FFF2-40B4-BE49-F238E27FC236}">
                <a16:creationId xmlns:a16="http://schemas.microsoft.com/office/drawing/2014/main" id="{19333BBF-4AC5-4B48-8195-4B846C289B3C}"/>
              </a:ext>
            </a:extLst>
          </p:cNvPr>
          <p:cNvSpPr/>
          <p:nvPr/>
        </p:nvSpPr>
        <p:spPr>
          <a:xfrm>
            <a:off x="100852" y="568850"/>
            <a:ext cx="8942295" cy="661720"/>
          </a:xfrm>
          <a:prstGeom prst="rect">
            <a:avLst/>
          </a:prstGeom>
          <a:ln>
            <a:noFill/>
            <a:prstDash val="sysDash"/>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9388" lvl="0" indent="-179388">
              <a:spcBef>
                <a:spcPts val="1200"/>
              </a:spcBef>
              <a:spcAft>
                <a:spcPts val="0"/>
              </a:spcAft>
              <a:buFont typeface="Wingdings" panose="05000000000000000000" pitchFamily="2" charset="2"/>
              <a:buChar char="§"/>
            </a:pP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Épreuve écrite</a:t>
            </a:r>
            <a:endParaRPr lang="fr-FR" sz="1600" dirty="0">
              <a:latin typeface="Arial" panose="020B0604020202020204" pitchFamily="34" charset="0"/>
              <a:ea typeface="Times New Roman" panose="02020603050405020304" pitchFamily="18" charset="0"/>
              <a:cs typeface="Arial" panose="020B0604020202020204" pitchFamily="34" charset="0"/>
            </a:endParaRPr>
          </a:p>
          <a:p>
            <a:pPr marL="179388" lvl="0" indent="-179388">
              <a:spcBef>
                <a:spcPts val="600"/>
              </a:spcBef>
              <a:spcAft>
                <a:spcPts val="0"/>
              </a:spcAft>
              <a:buFont typeface="Wingdings" panose="05000000000000000000" pitchFamily="2" charset="2"/>
              <a:buChar char="§"/>
            </a:pP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Durée : 2 heures</a:t>
            </a:r>
            <a:endParaRPr lang="fr-FR" sz="16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9978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311C7070-CEB1-4372-93F8-F073AED033FB}"/>
              </a:ext>
            </a:extLst>
          </p:cNvPr>
          <p:cNvSpPr/>
          <p:nvPr/>
        </p:nvSpPr>
        <p:spPr>
          <a:xfrm>
            <a:off x="138545" y="164689"/>
            <a:ext cx="8880763" cy="2369880"/>
          </a:xfrm>
          <a:prstGeom prst="rect">
            <a:avLst/>
          </a:prstGeom>
          <a:ln>
            <a:noFill/>
            <a:prstDash val="sysDash"/>
          </a:ln>
        </p:spPr>
        <p:txBody>
          <a:bodyPr wrap="square">
            <a:spAutoFit/>
          </a:bodyPr>
          <a:lstStyle/>
          <a:p>
            <a:pPr algn="just">
              <a:spcBef>
                <a:spcPts val="600"/>
              </a:spcBef>
              <a:spcAft>
                <a:spcPts val="0"/>
              </a:spcAft>
            </a:pP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L'épreuve est construite de façon à couvrir plusieurs dimensions du programme :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les deux parties de l'épreuve portent sur deux champs différents du programme </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(science économique, sociologie et science politique, regards croisés).</a:t>
            </a:r>
            <a:endParaRPr lang="fr-FR" sz="1600" dirty="0">
              <a:latin typeface="Arial" panose="020B0604020202020204" pitchFamily="34" charset="0"/>
              <a:ea typeface="Times New Roman" panose="02020603050405020304" pitchFamily="18" charset="0"/>
              <a:cs typeface="Arial" panose="020B0604020202020204" pitchFamily="34" charset="0"/>
            </a:endParaRPr>
          </a:p>
          <a:p>
            <a:pPr>
              <a:spcBef>
                <a:spcPts val="1200"/>
              </a:spcBef>
              <a:spcAft>
                <a:spcPts val="0"/>
              </a:spcAft>
            </a:pPr>
            <a:r>
              <a:rPr lang="fr-FR" sz="1600" b="1" u="sng" dirty="0">
                <a:solidFill>
                  <a:schemeClr val="tx2"/>
                </a:solidFill>
                <a:latin typeface="Arial" panose="020B0604020202020204" pitchFamily="34" charset="0"/>
                <a:ea typeface="Times New Roman" panose="02020603050405020304" pitchFamily="18" charset="0"/>
                <a:cs typeface="Arial" panose="020B0604020202020204" pitchFamily="34" charset="0"/>
              </a:rPr>
              <a:t>Notation :</a:t>
            </a:r>
            <a:endParaRPr lang="fr-FR" sz="1600" dirty="0">
              <a:solidFill>
                <a:schemeClr val="tx2"/>
              </a:solidFill>
              <a:latin typeface="Arial" panose="020B0604020202020204" pitchFamily="34" charset="0"/>
              <a:ea typeface="Times New Roman" panose="02020603050405020304" pitchFamily="18" charset="0"/>
              <a:cs typeface="Arial" panose="020B0604020202020204" pitchFamily="34" charset="0"/>
            </a:endParaRPr>
          </a:p>
          <a:p>
            <a:pPr algn="just">
              <a:spcBef>
                <a:spcPts val="600"/>
              </a:spcBef>
              <a:spcAft>
                <a:spcPts val="0"/>
              </a:spcAft>
            </a:pP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L'épreuve est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notée sur 20 points</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 La première partie est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notée sur 10 points</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fr-FR" sz="1600" u="sng" dirty="0">
                <a:solidFill>
                  <a:srgbClr val="000000"/>
                </a:solidFill>
                <a:latin typeface="Arial" panose="020B0604020202020204" pitchFamily="34" charset="0"/>
                <a:ea typeface="Times New Roman" panose="02020603050405020304" pitchFamily="18" charset="0"/>
                <a:cs typeface="Arial" panose="020B0604020202020204" pitchFamily="34" charset="0"/>
              </a:rPr>
              <a:t>la seconde sur 10 </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points. La note finale est composée de la somme des points obtenus à chacune des parties. </a:t>
            </a:r>
          </a:p>
          <a:p>
            <a:pPr algn="just">
              <a:spcBef>
                <a:spcPts val="600"/>
              </a:spcBef>
              <a:spcAft>
                <a:spcPts val="0"/>
              </a:spcAft>
            </a:pP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Il est tenu compte, dans la notation, de la clarté de l'expression et du soin apporté à la présentation.</a:t>
            </a:r>
            <a:endParaRPr lang="fr-FR" sz="16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5836003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4130" y="966787"/>
            <a:ext cx="8821269" cy="2462213"/>
          </a:xfrm>
          <a:prstGeom prst="rect">
            <a:avLst/>
          </a:prstGeom>
        </p:spPr>
        <p:txBody>
          <a:bodyPr wrap="square">
            <a:spAutoFit/>
          </a:bodyPr>
          <a:lstStyle/>
          <a:p>
            <a:pPr algn="just"/>
            <a:r>
              <a:rPr lang="fr-FR" sz="1600" u="sng" dirty="0">
                <a:solidFill>
                  <a:srgbClr val="000000"/>
                </a:solidFill>
                <a:latin typeface="Arial" panose="020B0604020202020204" pitchFamily="34" charset="0"/>
                <a:cs typeface="Arial" panose="020B0604020202020204" pitchFamily="34" charset="0"/>
              </a:rPr>
              <a:t>L’épreuve porte sur les notions et contenus, capacités et compétences figurant dans l’ensemble du programme</a:t>
            </a:r>
            <a:r>
              <a:rPr lang="fr-FR" sz="1600" dirty="0">
                <a:solidFill>
                  <a:srgbClr val="000000"/>
                </a:solidFill>
                <a:latin typeface="Arial" panose="020B0604020202020204" pitchFamily="34" charset="0"/>
                <a:cs typeface="Arial" panose="020B0604020202020204" pitchFamily="34" charset="0"/>
              </a:rPr>
              <a:t> de spécialité « Sciences économiques et sociales » de la classe de première défini par l’arrêté du 17 janvier 2019 paru au BOEN spécial n°1 du 22 janvier 2019.</a:t>
            </a:r>
          </a:p>
          <a:p>
            <a:pPr algn="just">
              <a:spcBef>
                <a:spcPts val="600"/>
              </a:spcBef>
            </a:pPr>
            <a:r>
              <a:rPr lang="fr-FR" sz="1600" dirty="0">
                <a:solidFill>
                  <a:srgbClr val="000000"/>
                </a:solidFill>
                <a:latin typeface="Arial" panose="020B0604020202020204" pitchFamily="34" charset="0"/>
                <a:cs typeface="Arial" panose="020B0604020202020204" pitchFamily="34" charset="0"/>
              </a:rPr>
              <a:t>L’épreuve est construite de façon à couvrir </a:t>
            </a:r>
            <a:r>
              <a:rPr lang="fr-FR" sz="1600" u="sng" dirty="0">
                <a:solidFill>
                  <a:srgbClr val="000000"/>
                </a:solidFill>
                <a:latin typeface="Arial" panose="020B0604020202020204" pitchFamily="34" charset="0"/>
                <a:cs typeface="Arial" panose="020B0604020202020204" pitchFamily="34" charset="0"/>
              </a:rPr>
              <a:t>plusieurs dimensions du programme </a:t>
            </a:r>
            <a:r>
              <a:rPr lang="fr-FR" sz="1600" dirty="0">
                <a:solidFill>
                  <a:srgbClr val="000000"/>
                </a:solidFill>
                <a:latin typeface="Arial" panose="020B0604020202020204" pitchFamily="34" charset="0"/>
                <a:cs typeface="Arial" panose="020B0604020202020204" pitchFamily="34" charset="0"/>
              </a:rPr>
              <a:t>: les deux parties de l’épreuve portent sur deux champs différents du programme (science économique, sociologie et science politique, regards croisés).</a:t>
            </a:r>
          </a:p>
          <a:p>
            <a:pPr algn="just">
              <a:spcBef>
                <a:spcPts val="600"/>
              </a:spcBef>
            </a:pPr>
            <a:r>
              <a:rPr lang="fr-FR" sz="1600" dirty="0">
                <a:solidFill>
                  <a:srgbClr val="000000"/>
                </a:solidFill>
                <a:latin typeface="Arial" panose="020B0604020202020204" pitchFamily="34" charset="0"/>
                <a:cs typeface="Arial" panose="020B0604020202020204" pitchFamily="34" charset="0"/>
              </a:rPr>
              <a:t>Pour les deux parties de l’épreuve on veillera à </a:t>
            </a:r>
            <a:r>
              <a:rPr lang="fr-FR" sz="1600" u="sng" dirty="0">
                <a:uFill>
                  <a:solidFill>
                    <a:srgbClr val="FF0000"/>
                  </a:solidFill>
                </a:uFill>
                <a:latin typeface="Arial" panose="020B0604020202020204" pitchFamily="34" charset="0"/>
                <a:cs typeface="Arial" panose="020B0604020202020204" pitchFamily="34" charset="0"/>
              </a:rPr>
              <a:t>la qualité des sources des documents</a:t>
            </a:r>
            <a:r>
              <a:rPr lang="fr-FR" sz="1600" dirty="0">
                <a:solidFill>
                  <a:srgbClr val="000000"/>
                </a:solidFill>
                <a:latin typeface="Arial" panose="020B0604020202020204" pitchFamily="34" charset="0"/>
                <a:cs typeface="Arial" panose="020B0604020202020204" pitchFamily="34" charset="0"/>
              </a:rPr>
              <a:t>. Pour les données statistiques, on privilégiera des organismes de collecte et de traitement de données reconnus (INSEE, INED, Statistiques publics, EUROSTAT, OCDE, OMC, PNUD, FMI, etc.).</a:t>
            </a:r>
          </a:p>
        </p:txBody>
      </p:sp>
      <p:sp>
        <p:nvSpPr>
          <p:cNvPr id="5" name="Rectangle 4"/>
          <p:cNvSpPr/>
          <p:nvPr/>
        </p:nvSpPr>
        <p:spPr>
          <a:xfrm>
            <a:off x="94130" y="142238"/>
            <a:ext cx="8794376" cy="707886"/>
          </a:xfrm>
          <a:prstGeom prst="rect">
            <a:avLst/>
          </a:prstGeom>
          <a:solidFill>
            <a:schemeClr val="accent5">
              <a:lumMod val="20000"/>
              <a:lumOff val="80000"/>
            </a:schemeClr>
          </a:solidFill>
          <a:ln>
            <a:solidFill>
              <a:schemeClr val="bg1">
                <a:lumMod val="50000"/>
              </a:schemeClr>
            </a:solidFill>
            <a:prstDash val="sysDash"/>
          </a:ln>
        </p:spPr>
        <p:txBody>
          <a:bodyPr wrap="square">
            <a:spAutoFit/>
          </a:bodyPr>
          <a:lstStyle/>
          <a:p>
            <a:pPr algn="ctr"/>
            <a:r>
              <a:rPr lang="fr-FR" sz="2000" b="1" dirty="0">
                <a:solidFill>
                  <a:schemeClr val="tx2"/>
                </a:solidFill>
                <a:cs typeface="Arial" panose="020B0604020202020204" pitchFamily="34" charset="0"/>
              </a:rPr>
              <a:t>Note de service </a:t>
            </a:r>
          </a:p>
          <a:p>
            <a:pPr algn="ctr"/>
            <a:r>
              <a:rPr lang="fr-FR" sz="2000" b="1" i="1" dirty="0">
                <a:solidFill>
                  <a:schemeClr val="tx2"/>
                </a:solidFill>
                <a:cs typeface="Arial" panose="020B0604020202020204" pitchFamily="34" charset="0"/>
              </a:rPr>
              <a:t>Recommandations aux concepteurs de sujets</a:t>
            </a:r>
          </a:p>
        </p:txBody>
      </p:sp>
      <p:sp>
        <p:nvSpPr>
          <p:cNvPr id="6" name="Rectangle 5"/>
          <p:cNvSpPr/>
          <p:nvPr/>
        </p:nvSpPr>
        <p:spPr>
          <a:xfrm>
            <a:off x="121024" y="3440016"/>
            <a:ext cx="8794376" cy="1400383"/>
          </a:xfrm>
          <a:prstGeom prst="rect">
            <a:avLst/>
          </a:prstGeom>
        </p:spPr>
        <p:txBody>
          <a:bodyPr wrap="square">
            <a:spAutoFit/>
          </a:bodyPr>
          <a:lstStyle/>
          <a:p>
            <a:r>
              <a:rPr lang="fr-FR" sz="1600" b="1" i="1" dirty="0">
                <a:solidFill>
                  <a:srgbClr val="000000"/>
                </a:solidFill>
                <a:latin typeface="Arial" panose="020B0604020202020204" pitchFamily="34" charset="0"/>
                <a:cs typeface="Arial" panose="020B0604020202020204" pitchFamily="34" charset="0"/>
              </a:rPr>
              <a:t>Première partie : Mobilisation de connaissances et traitement de l’information (10 points)</a:t>
            </a:r>
          </a:p>
          <a:p>
            <a:pPr algn="just">
              <a:spcBef>
                <a:spcPts val="600"/>
              </a:spcBef>
            </a:pPr>
            <a:r>
              <a:rPr lang="fr-FR" sz="1600" dirty="0">
                <a:solidFill>
                  <a:srgbClr val="000000"/>
                </a:solidFill>
                <a:latin typeface="Arial" panose="020B0604020202020204" pitchFamily="34" charset="0"/>
                <a:cs typeface="Arial" panose="020B0604020202020204" pitchFamily="34" charset="0"/>
              </a:rPr>
              <a:t>La note de service précise que cette partie comporte soit un exercice conduisant à une résolution graphique (sans formalisation mathématique), soit une étude d’un document de nature statistique (tableau, graphique, carte, radar, etc.) de 120 données chiffrées au maximum.</a:t>
            </a:r>
          </a:p>
        </p:txBody>
      </p:sp>
      <p:sp>
        <p:nvSpPr>
          <p:cNvPr id="7" name="Rectangle 6"/>
          <p:cNvSpPr/>
          <p:nvPr/>
        </p:nvSpPr>
        <p:spPr>
          <a:xfrm>
            <a:off x="94131" y="4835490"/>
            <a:ext cx="8821269" cy="1969770"/>
          </a:xfrm>
          <a:prstGeom prst="rect">
            <a:avLst/>
          </a:prstGeom>
        </p:spPr>
        <p:txBody>
          <a:bodyPr wrap="square">
            <a:spAutoFit/>
          </a:bodyPr>
          <a:lstStyle/>
          <a:p>
            <a:pPr algn="just">
              <a:spcBef>
                <a:spcPts val="600"/>
              </a:spcBef>
            </a:pPr>
            <a:r>
              <a:rPr lang="fr-FR" sz="1600" dirty="0">
                <a:solidFill>
                  <a:srgbClr val="000000"/>
                </a:solidFill>
                <a:latin typeface="Arial" panose="020B0604020202020204" pitchFamily="34" charset="0"/>
                <a:cs typeface="Arial" panose="020B0604020202020204" pitchFamily="34" charset="0"/>
              </a:rPr>
              <a:t>De façon à guider l’élève, on retiendra des exercices ou études de document </a:t>
            </a:r>
            <a:r>
              <a:rPr lang="fr-FR" sz="1600" u="sng" dirty="0">
                <a:solidFill>
                  <a:srgbClr val="000000"/>
                </a:solidFill>
                <a:uFill>
                  <a:solidFill>
                    <a:srgbClr val="FF0000"/>
                  </a:solidFill>
                </a:uFill>
                <a:latin typeface="Arial" panose="020B0604020202020204" pitchFamily="34" charset="0"/>
                <a:cs typeface="Arial" panose="020B0604020202020204" pitchFamily="34" charset="0"/>
              </a:rPr>
              <a:t>reposant sur trois questions notées chacune de 2 à 4 points (maximum) </a:t>
            </a:r>
            <a:r>
              <a:rPr lang="fr-FR" sz="1600" dirty="0">
                <a:solidFill>
                  <a:srgbClr val="000000"/>
                </a:solidFill>
                <a:latin typeface="Arial" panose="020B0604020202020204" pitchFamily="34" charset="0"/>
                <a:cs typeface="Arial" panose="020B0604020202020204" pitchFamily="34" charset="0"/>
              </a:rPr>
              <a:t>:</a:t>
            </a:r>
          </a:p>
          <a:p>
            <a:pPr algn="just">
              <a:spcBef>
                <a:spcPts val="600"/>
              </a:spcBef>
            </a:pPr>
            <a:r>
              <a:rPr lang="fr-FR" sz="1600" dirty="0">
                <a:solidFill>
                  <a:srgbClr val="000000"/>
                </a:solidFill>
                <a:latin typeface="Arial" panose="020B0604020202020204" pitchFamily="34" charset="0"/>
                <a:cs typeface="Arial" panose="020B0604020202020204" pitchFamily="34" charset="0"/>
              </a:rPr>
              <a:t>o </a:t>
            </a:r>
            <a:r>
              <a:rPr lang="fr-FR" sz="1600" b="1" u="sng" dirty="0">
                <a:solidFill>
                  <a:srgbClr val="000000"/>
                </a:solidFill>
                <a:uFill>
                  <a:solidFill>
                    <a:srgbClr val="FF0000"/>
                  </a:solidFill>
                </a:uFill>
                <a:latin typeface="Arial" panose="020B0604020202020204" pitchFamily="34" charset="0"/>
                <a:cs typeface="Arial" panose="020B0604020202020204" pitchFamily="34" charset="0"/>
              </a:rPr>
              <a:t>la première question </a:t>
            </a:r>
            <a:r>
              <a:rPr lang="fr-FR" sz="1600" u="sng" dirty="0">
                <a:solidFill>
                  <a:srgbClr val="000000"/>
                </a:solidFill>
                <a:uFill>
                  <a:solidFill>
                    <a:srgbClr val="FF0000"/>
                  </a:solidFill>
                </a:uFill>
                <a:latin typeface="Arial" panose="020B0604020202020204" pitchFamily="34" charset="0"/>
                <a:cs typeface="Arial" panose="020B0604020202020204" pitchFamily="34" charset="0"/>
              </a:rPr>
              <a:t>vise à vérifier </a:t>
            </a:r>
            <a:r>
              <a:rPr lang="fr-FR" sz="1600" b="1" u="sng" dirty="0">
                <a:solidFill>
                  <a:srgbClr val="000000"/>
                </a:solidFill>
                <a:uFill>
                  <a:solidFill>
                    <a:srgbClr val="FF0000"/>
                  </a:solidFill>
                </a:uFill>
                <a:latin typeface="Arial" panose="020B0604020202020204" pitchFamily="34" charset="0"/>
                <a:cs typeface="Arial" panose="020B0604020202020204" pitchFamily="34" charset="0"/>
              </a:rPr>
              <a:t>des connaissances </a:t>
            </a:r>
            <a:r>
              <a:rPr lang="fr-FR" sz="1600" u="sng" dirty="0">
                <a:solidFill>
                  <a:srgbClr val="000000"/>
                </a:solidFill>
                <a:uFill>
                  <a:solidFill>
                    <a:srgbClr val="FF0000"/>
                  </a:solidFill>
                </a:uFill>
                <a:latin typeface="Arial" panose="020B0604020202020204" pitchFamily="34" charset="0"/>
                <a:cs typeface="Arial" panose="020B0604020202020204" pitchFamily="34" charset="0"/>
              </a:rPr>
              <a:t>sur un objectif d’apprentissage en lien avec le document ou l’exercice ; cette question de connaissances est notée sur 4 points </a:t>
            </a:r>
            <a:r>
              <a:rPr lang="fr-FR" sz="1600" dirty="0">
                <a:solidFill>
                  <a:srgbClr val="000000"/>
                </a:solidFill>
                <a:latin typeface="Arial" panose="020B0604020202020204" pitchFamily="34" charset="0"/>
                <a:cs typeface="Arial" panose="020B0604020202020204" pitchFamily="34" charset="0"/>
              </a:rPr>
              <a:t>;</a:t>
            </a:r>
          </a:p>
          <a:p>
            <a:pPr algn="just">
              <a:spcBef>
                <a:spcPts val="600"/>
              </a:spcBef>
            </a:pPr>
            <a:r>
              <a:rPr lang="fr-FR" sz="1600" dirty="0">
                <a:solidFill>
                  <a:srgbClr val="000000"/>
                </a:solidFill>
                <a:latin typeface="Arial" panose="020B0604020202020204" pitchFamily="34" charset="0"/>
                <a:cs typeface="Arial" panose="020B0604020202020204" pitchFamily="34" charset="0"/>
              </a:rPr>
              <a:t>o </a:t>
            </a:r>
            <a:r>
              <a:rPr lang="fr-FR" sz="1600" b="1" dirty="0">
                <a:solidFill>
                  <a:srgbClr val="000000"/>
                </a:solidFill>
                <a:latin typeface="Arial" panose="020B0604020202020204" pitchFamily="34" charset="0"/>
                <a:cs typeface="Arial" panose="020B0604020202020204" pitchFamily="34" charset="0"/>
              </a:rPr>
              <a:t>les deux questions suivantes </a:t>
            </a:r>
            <a:r>
              <a:rPr lang="fr-FR" sz="1600" dirty="0">
                <a:solidFill>
                  <a:srgbClr val="000000"/>
                </a:solidFill>
                <a:latin typeface="Arial" panose="020B0604020202020204" pitchFamily="34" charset="0"/>
                <a:cs typeface="Arial" panose="020B0604020202020204" pitchFamily="34" charset="0"/>
              </a:rPr>
              <a:t>engagent les élèves dans </a:t>
            </a:r>
            <a:r>
              <a:rPr lang="fr-FR" sz="1600" u="sng" dirty="0">
                <a:solidFill>
                  <a:srgbClr val="000000"/>
                </a:solidFill>
                <a:uFill>
                  <a:solidFill>
                    <a:srgbClr val="FF0000"/>
                  </a:solidFill>
                </a:uFill>
                <a:latin typeface="Arial" panose="020B0604020202020204" pitchFamily="34" charset="0"/>
                <a:cs typeface="Arial" panose="020B0604020202020204" pitchFamily="34" charset="0"/>
              </a:rPr>
              <a:t>une démarche méthodologique de</a:t>
            </a:r>
          </a:p>
          <a:p>
            <a:pPr algn="just"/>
            <a:r>
              <a:rPr lang="fr-FR" sz="1600" u="sng" dirty="0">
                <a:solidFill>
                  <a:srgbClr val="000000"/>
                </a:solidFill>
                <a:uFill>
                  <a:solidFill>
                    <a:srgbClr val="FF0000"/>
                  </a:solidFill>
                </a:uFill>
                <a:latin typeface="Arial" panose="020B0604020202020204" pitchFamily="34" charset="0"/>
                <a:cs typeface="Arial" panose="020B0604020202020204" pitchFamily="34" charset="0"/>
              </a:rPr>
              <a:t>collecte et d’exploitation de données quantitatives, en ayant recours le cas échéant à des</a:t>
            </a:r>
          </a:p>
          <a:p>
            <a:pPr algn="just"/>
            <a:r>
              <a:rPr lang="fr-FR" sz="1600" u="sng" dirty="0">
                <a:solidFill>
                  <a:srgbClr val="000000"/>
                </a:solidFill>
                <a:uFill>
                  <a:solidFill>
                    <a:srgbClr val="FF0000"/>
                  </a:solidFill>
                </a:uFill>
                <a:latin typeface="Arial" panose="020B0604020202020204" pitchFamily="34" charset="0"/>
                <a:cs typeface="Arial" panose="020B0604020202020204" pitchFamily="34" charset="0"/>
              </a:rPr>
              <a:t>résolutions graphiques.</a:t>
            </a:r>
          </a:p>
        </p:txBody>
      </p:sp>
    </p:spTree>
    <p:extLst>
      <p:ext uri="{BB962C8B-B14F-4D97-AF65-F5344CB8AC3E}">
        <p14:creationId xmlns:p14="http://schemas.microsoft.com/office/powerpoint/2010/main" val="3056247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365" y="171951"/>
            <a:ext cx="8821270" cy="1077218"/>
          </a:xfrm>
          <a:prstGeom prst="rect">
            <a:avLst/>
          </a:prstGeom>
        </p:spPr>
        <p:txBody>
          <a:bodyPr wrap="square">
            <a:spAutoFit/>
          </a:bodyPr>
          <a:lstStyle/>
          <a:p>
            <a:pPr algn="just"/>
            <a:r>
              <a:rPr lang="fr-FR" sz="1600" u="sng" dirty="0">
                <a:solidFill>
                  <a:srgbClr val="000000"/>
                </a:solidFill>
                <a:uFill>
                  <a:solidFill>
                    <a:srgbClr val="FF0000"/>
                  </a:solidFill>
                </a:uFill>
                <a:latin typeface="Arial" panose="020B0604020202020204" pitchFamily="34" charset="0"/>
                <a:cs typeface="Arial" panose="020B0604020202020204" pitchFamily="34" charset="0"/>
              </a:rPr>
              <a:t>Les questions sont formulées de façon à induire des réponses précises et portent sur un contenu figurant dans </a:t>
            </a:r>
            <a:r>
              <a:rPr lang="fr-FR" sz="1600" b="1" u="sng" dirty="0">
                <a:solidFill>
                  <a:srgbClr val="000000"/>
                </a:solidFill>
                <a:uFill>
                  <a:solidFill>
                    <a:srgbClr val="FF0000"/>
                  </a:solidFill>
                </a:uFill>
                <a:latin typeface="Arial" panose="020B0604020202020204" pitchFamily="34" charset="0"/>
                <a:cs typeface="Arial" panose="020B0604020202020204" pitchFamily="34" charset="0"/>
              </a:rPr>
              <a:t>les questionnements et objectifs </a:t>
            </a:r>
            <a:r>
              <a:rPr lang="fr-FR" sz="1600" u="sng" dirty="0">
                <a:solidFill>
                  <a:srgbClr val="000000"/>
                </a:solidFill>
                <a:uFill>
                  <a:solidFill>
                    <a:srgbClr val="FF0000"/>
                  </a:solidFill>
                </a:uFill>
                <a:latin typeface="Arial" panose="020B0604020202020204" pitchFamily="34" charset="0"/>
                <a:cs typeface="Arial" panose="020B0604020202020204" pitchFamily="34" charset="0"/>
              </a:rPr>
              <a:t>d’apprentissage </a:t>
            </a:r>
            <a:r>
              <a:rPr lang="fr-FR" sz="1600" dirty="0">
                <a:solidFill>
                  <a:srgbClr val="000000"/>
                </a:solidFill>
                <a:latin typeface="Arial" panose="020B0604020202020204" pitchFamily="34" charset="0"/>
                <a:cs typeface="Arial" panose="020B0604020202020204" pitchFamily="34" charset="0"/>
              </a:rPr>
              <a:t>(</a:t>
            </a:r>
            <a:r>
              <a:rPr lang="fr-FR" sz="1600" u="sng" dirty="0">
                <a:solidFill>
                  <a:srgbClr val="000000"/>
                </a:solidFill>
                <a:uFill>
                  <a:solidFill>
                    <a:srgbClr val="FF0000"/>
                  </a:solidFill>
                </a:uFill>
                <a:latin typeface="Arial" panose="020B0604020202020204" pitchFamily="34" charset="0"/>
                <a:cs typeface="Arial" panose="020B0604020202020204" pitchFamily="34" charset="0"/>
              </a:rPr>
              <a:t>dont ceux concernant l’utilisation des données quantitatives et des représentations graphiques</a:t>
            </a:r>
            <a:r>
              <a:rPr lang="fr-FR" sz="1600" dirty="0">
                <a:solidFill>
                  <a:srgbClr val="000000"/>
                </a:solidFill>
                <a:latin typeface="Arial" panose="020B0604020202020204" pitchFamily="34" charset="0"/>
                <a:cs typeface="Arial" panose="020B0604020202020204" pitchFamily="34" charset="0"/>
              </a:rPr>
              <a:t>). </a:t>
            </a:r>
            <a:r>
              <a:rPr lang="fr-FR" sz="1600" u="sng" dirty="0">
                <a:solidFill>
                  <a:srgbClr val="000000"/>
                </a:solidFill>
                <a:latin typeface="Arial" panose="020B0604020202020204" pitchFamily="34" charset="0"/>
                <a:cs typeface="Arial" panose="020B0604020202020204" pitchFamily="34" charset="0"/>
              </a:rPr>
              <a:t>Le barème associé à chaque question est précisé sur le sujet.</a:t>
            </a:r>
          </a:p>
        </p:txBody>
      </p:sp>
      <p:sp>
        <p:nvSpPr>
          <p:cNvPr id="5" name="Rectangle 4"/>
          <p:cNvSpPr/>
          <p:nvPr/>
        </p:nvSpPr>
        <p:spPr>
          <a:xfrm>
            <a:off x="161365" y="1319468"/>
            <a:ext cx="8821270" cy="1931298"/>
          </a:xfrm>
          <a:prstGeom prst="rect">
            <a:avLst/>
          </a:prstGeom>
        </p:spPr>
        <p:txBody>
          <a:bodyPr wrap="square">
            <a:spAutoFit/>
          </a:bodyPr>
          <a:lstStyle/>
          <a:p>
            <a:pPr algn="just">
              <a:spcBef>
                <a:spcPts val="600"/>
              </a:spcBef>
            </a:pPr>
            <a:r>
              <a:rPr lang="fr-FR" sz="1600" b="1" i="1" dirty="0">
                <a:solidFill>
                  <a:srgbClr val="000000"/>
                </a:solidFill>
                <a:latin typeface="Arial" panose="020B0604020202020204" pitchFamily="34" charset="0"/>
                <a:cs typeface="Arial" panose="020B0604020202020204" pitchFamily="34" charset="0"/>
              </a:rPr>
              <a:t>Seconde partie : Raisonnement appuyé sur un documentaire (10 points)</a:t>
            </a:r>
          </a:p>
          <a:p>
            <a:pPr algn="just">
              <a:spcBef>
                <a:spcPts val="300"/>
              </a:spcBef>
            </a:pPr>
            <a:r>
              <a:rPr lang="fr-FR" sz="1600" u="sng" dirty="0">
                <a:solidFill>
                  <a:srgbClr val="000000"/>
                </a:solidFill>
                <a:uFill>
                  <a:solidFill>
                    <a:srgbClr val="FF0000"/>
                  </a:solidFill>
                </a:uFill>
                <a:latin typeface="Arial" panose="020B0604020202020204" pitchFamily="34" charset="0"/>
                <a:cs typeface="Arial" panose="020B0604020202020204" pitchFamily="34" charset="0"/>
              </a:rPr>
              <a:t>Le sujet de la seconde partie porte sur un contenu figurant dans les questionnements et objectifs d’apprentissage du programme</a:t>
            </a:r>
            <a:r>
              <a:rPr lang="fr-FR" sz="1600" dirty="0">
                <a:solidFill>
                  <a:srgbClr val="000000"/>
                </a:solidFill>
                <a:latin typeface="Arial" panose="020B0604020202020204" pitchFamily="34" charset="0"/>
                <a:cs typeface="Arial" panose="020B0604020202020204" pitchFamily="34" charset="0"/>
              </a:rPr>
              <a:t>, il est </a:t>
            </a:r>
            <a:r>
              <a:rPr lang="fr-FR" sz="1600" u="sng" dirty="0">
                <a:solidFill>
                  <a:srgbClr val="000000"/>
                </a:solidFill>
                <a:uFill>
                  <a:solidFill>
                    <a:srgbClr val="FF0000"/>
                  </a:solidFill>
                </a:uFill>
                <a:latin typeface="Arial" panose="020B0604020202020204" pitchFamily="34" charset="0"/>
                <a:cs typeface="Arial" panose="020B0604020202020204" pitchFamily="34" charset="0"/>
              </a:rPr>
              <a:t>libellé sous une forme affirmative et ne suggère aucun plan type.</a:t>
            </a:r>
          </a:p>
          <a:p>
            <a:pPr algn="just">
              <a:spcBef>
                <a:spcPts val="600"/>
              </a:spcBef>
            </a:pPr>
            <a:r>
              <a:rPr lang="fr-FR" sz="1600" u="sng" dirty="0">
                <a:solidFill>
                  <a:srgbClr val="000000"/>
                </a:solidFill>
                <a:uFill>
                  <a:solidFill>
                    <a:srgbClr val="FF0000"/>
                  </a:solidFill>
                </a:uFill>
                <a:latin typeface="Arial" panose="020B0604020202020204" pitchFamily="34" charset="0"/>
                <a:cs typeface="Arial" panose="020B0604020202020204" pitchFamily="34" charset="0"/>
              </a:rPr>
              <a:t>Le dossier documentaire fournit au candidat des informations, factuelles ou non, utiles pour étayer son raisonnement. </a:t>
            </a:r>
            <a:r>
              <a:rPr lang="fr-FR" sz="1600" dirty="0">
                <a:solidFill>
                  <a:srgbClr val="000000"/>
                </a:solidFill>
                <a:latin typeface="Arial" panose="020B0604020202020204" pitchFamily="34" charset="0"/>
                <a:cs typeface="Arial" panose="020B0604020202020204" pitchFamily="34" charset="0"/>
              </a:rPr>
              <a:t>Il comprend deux documents de nature différente : texte de 2 000 signes au maximum, document de nature statistique de 65 données au maximum</a:t>
            </a:r>
            <a:endParaRPr lang="fr-FR"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4850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62BDC8E-0F46-4658-8025-88E0078B5199}"/>
              </a:ext>
            </a:extLst>
          </p:cNvPr>
          <p:cNvSpPr/>
          <p:nvPr/>
        </p:nvSpPr>
        <p:spPr>
          <a:xfrm>
            <a:off x="68833" y="3374787"/>
            <a:ext cx="9075167" cy="584775"/>
          </a:xfrm>
          <a:prstGeom prst="rect">
            <a:avLst/>
          </a:prstGeom>
        </p:spPr>
        <p:txBody>
          <a:bodyPr wrap="square">
            <a:spAutoFit/>
          </a:bodyPr>
          <a:lstStyle/>
          <a:p>
            <a:pPr>
              <a:spcAft>
                <a:spcPts val="0"/>
              </a:spcAft>
            </a:pPr>
            <a:r>
              <a:rPr lang="fr-FR" sz="1600" b="1" dirty="0">
                <a:latin typeface="Arial" panose="020B0604020202020204" pitchFamily="34" charset="0"/>
                <a:ea typeface="Times New Roman" panose="02020603050405020304" pitchFamily="18" charset="0"/>
                <a:cs typeface="Arial" panose="020B0604020202020204" pitchFamily="34" charset="0"/>
              </a:rPr>
              <a:t>Document :  </a:t>
            </a:r>
            <a:r>
              <a:rPr lang="fr-FR" sz="1600" dirty="0">
                <a:latin typeface="Arial" panose="020B0604020202020204" pitchFamily="34" charset="0"/>
                <a:ea typeface="Times New Roman" panose="02020603050405020304" pitchFamily="18" charset="0"/>
                <a:cs typeface="Arial" panose="020B0604020202020204" pitchFamily="34" charset="0"/>
              </a:rPr>
              <a:t>Résultats d’un sondage réalisé sur un échantillon de 1000 personnes selon la méthode des quotas.</a:t>
            </a:r>
          </a:p>
        </p:txBody>
      </p:sp>
      <p:sp>
        <p:nvSpPr>
          <p:cNvPr id="4" name="Rectangle 3"/>
          <p:cNvSpPr/>
          <p:nvPr/>
        </p:nvSpPr>
        <p:spPr>
          <a:xfrm>
            <a:off x="68833" y="5608889"/>
            <a:ext cx="8846567" cy="1077218"/>
          </a:xfrm>
          <a:prstGeom prst="rect">
            <a:avLst/>
          </a:prstGeom>
        </p:spPr>
        <p:txBody>
          <a:bodyPr wrap="square">
            <a:spAutoFit/>
          </a:bodyPr>
          <a:lstStyle/>
          <a:p>
            <a:pPr algn="just">
              <a:spcBef>
                <a:spcPts val="600"/>
              </a:spcBef>
            </a:pPr>
            <a:r>
              <a:rPr lang="fr-FR" sz="1600" b="1" dirty="0">
                <a:latin typeface="Arial" panose="020B0604020202020204" pitchFamily="34" charset="0"/>
                <a:ea typeface="Times New Roman" panose="02020603050405020304" pitchFamily="18" charset="0"/>
                <a:cs typeface="Arial" panose="020B0604020202020204" pitchFamily="34" charset="0"/>
              </a:rPr>
              <a:t>• Formulation B :</a:t>
            </a:r>
          </a:p>
          <a:p>
            <a:pPr algn="just"/>
            <a:r>
              <a:rPr lang="fr-FR" sz="1600" i="1" dirty="0">
                <a:latin typeface="Arial" panose="020B0604020202020204" pitchFamily="34" charset="0"/>
                <a:ea typeface="Times New Roman" panose="02020603050405020304" pitchFamily="18" charset="0"/>
                <a:cs typeface="Arial" panose="020B0604020202020204" pitchFamily="34" charset="0"/>
              </a:rPr>
              <a:t>Êtes-vous personnellement pas du tout favorable, plutôt peu favorable, plutôt favorable, tout à fait favorable à l’accueil par la France de familles de réfugiés (hommes, femmes, enfants) qui fuient la guerre et les massacres en cours dans leur pays d’origine ?</a:t>
            </a:r>
          </a:p>
        </p:txBody>
      </p:sp>
      <p:sp>
        <p:nvSpPr>
          <p:cNvPr id="5" name="Rectangle 4"/>
          <p:cNvSpPr/>
          <p:nvPr/>
        </p:nvSpPr>
        <p:spPr>
          <a:xfrm>
            <a:off x="68833" y="4114376"/>
            <a:ext cx="8846567" cy="1400383"/>
          </a:xfrm>
          <a:prstGeom prst="rect">
            <a:avLst/>
          </a:prstGeom>
        </p:spPr>
        <p:txBody>
          <a:bodyPr wrap="square">
            <a:spAutoFit/>
          </a:bodyPr>
          <a:lstStyle/>
          <a:p>
            <a:pPr>
              <a:spcAft>
                <a:spcPts val="0"/>
              </a:spcAft>
            </a:pPr>
            <a:r>
              <a:rPr lang="fr-FR" sz="1600" dirty="0">
                <a:latin typeface="Arial" panose="020B0604020202020204" pitchFamily="34" charset="0"/>
                <a:ea typeface="Times New Roman" panose="02020603050405020304" pitchFamily="18" charset="0"/>
                <a:cs typeface="Arial" panose="020B0604020202020204" pitchFamily="34" charset="0"/>
              </a:rPr>
              <a:t>Deux formulations ont été soumises aux personnes interrogées :</a:t>
            </a:r>
          </a:p>
          <a:p>
            <a:pPr algn="just">
              <a:spcBef>
                <a:spcPts val="600"/>
              </a:spcBef>
            </a:pPr>
            <a:r>
              <a:rPr lang="fr-FR" sz="1600" b="1" dirty="0">
                <a:latin typeface="Arial" panose="020B0604020202020204" pitchFamily="34" charset="0"/>
                <a:ea typeface="Times New Roman" panose="02020603050405020304" pitchFamily="18" charset="0"/>
                <a:cs typeface="Arial" panose="020B0604020202020204" pitchFamily="34" charset="0"/>
              </a:rPr>
              <a:t>•  Formulation A :</a:t>
            </a:r>
          </a:p>
          <a:p>
            <a:pPr algn="just"/>
            <a:r>
              <a:rPr lang="fr-FR" sz="1600" i="1" dirty="0">
                <a:latin typeface="Arial" panose="020B0604020202020204" pitchFamily="34" charset="0"/>
                <a:ea typeface="Times New Roman" panose="02020603050405020304" pitchFamily="18" charset="0"/>
                <a:cs typeface="Arial" panose="020B0604020202020204" pitchFamily="34" charset="0"/>
              </a:rPr>
              <a:t>Êtes-vous personnellement pas du tout favorable, plutôt peu favorable, plutôt favorable, tout à fait favorable à l’accueil par la France de milliers de migrants en provenance du Moyen-Orient et d’Afrique ?</a:t>
            </a:r>
          </a:p>
        </p:txBody>
      </p:sp>
      <p:sp>
        <p:nvSpPr>
          <p:cNvPr id="20" name="Rectangle 19">
            <a:extLst>
              <a:ext uri="{FF2B5EF4-FFF2-40B4-BE49-F238E27FC236}">
                <a16:creationId xmlns:a16="http://schemas.microsoft.com/office/drawing/2014/main" id="{10D62F97-6680-4820-8D9C-02720A2DE265}"/>
              </a:ext>
            </a:extLst>
          </p:cNvPr>
          <p:cNvSpPr/>
          <p:nvPr/>
        </p:nvSpPr>
        <p:spPr>
          <a:xfrm>
            <a:off x="68833" y="105210"/>
            <a:ext cx="9075168" cy="1554977"/>
          </a:xfrm>
          <a:prstGeom prst="rect">
            <a:avLst/>
          </a:prstGeom>
          <a:ln>
            <a:noFill/>
            <a:prstDash val="sysDash"/>
          </a:ln>
        </p:spPr>
        <p:txBody>
          <a:bodyPr wrap="square">
            <a:spAutoFit/>
          </a:bodyPr>
          <a:lstStyle/>
          <a:p>
            <a:pPr algn="ctr">
              <a:lnSpc>
                <a:spcPct val="107000"/>
              </a:lnSpc>
              <a:spcAft>
                <a:spcPts val="800"/>
              </a:spcAft>
            </a:pPr>
            <a:r>
              <a:rPr lang="fr-FR" b="1" dirty="0">
                <a:latin typeface="Arial" panose="020B0604020202020204" pitchFamily="34" charset="0"/>
                <a:ea typeface="Calibri" panose="020F0502020204030204" pitchFamily="34" charset="0"/>
                <a:cs typeface="Arial" panose="020B0604020202020204" pitchFamily="34" charset="0"/>
              </a:rPr>
              <a:t>Épreuve commune de contrôle continu</a:t>
            </a:r>
          </a:p>
          <a:p>
            <a:pPr algn="ctr">
              <a:spcAft>
                <a:spcPts val="600"/>
              </a:spcAft>
            </a:pPr>
            <a:r>
              <a:rPr lang="fr-FR" sz="1600" b="1" dirty="0">
                <a:latin typeface="Arial" panose="020B0604020202020204" pitchFamily="34" charset="0"/>
                <a:ea typeface="Calibri" panose="020F0502020204030204" pitchFamily="34" charset="0"/>
                <a:cs typeface="Arial" panose="020B0604020202020204" pitchFamily="34" charset="0"/>
              </a:rPr>
              <a:t>Sciences économiques et sociales</a:t>
            </a:r>
            <a:endParaRPr lang="fr-FR" sz="1600" dirty="0">
              <a:latin typeface="Arial" panose="020B0604020202020204" pitchFamily="34" charset="0"/>
              <a:ea typeface="Calibri" panose="020F0502020204030204" pitchFamily="34" charset="0"/>
              <a:cs typeface="Arial" panose="020B0604020202020204" pitchFamily="34" charset="0"/>
            </a:endParaRPr>
          </a:p>
          <a:p>
            <a:pPr algn="ctr">
              <a:spcAft>
                <a:spcPts val="600"/>
              </a:spcAft>
            </a:pPr>
            <a:r>
              <a:rPr lang="fr-FR" sz="1600" i="1" dirty="0">
                <a:latin typeface="Arial" panose="020B0604020202020204" pitchFamily="34" charset="0"/>
                <a:ea typeface="Calibri" panose="020F0502020204030204" pitchFamily="34" charset="0"/>
                <a:cs typeface="Arial" panose="020B0604020202020204" pitchFamily="34" charset="0"/>
              </a:rPr>
              <a:t>L’usage de la calculatrice est strictement interdit.</a:t>
            </a:r>
            <a:endParaRPr lang="fr-FR" sz="1600" dirty="0">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1200"/>
              </a:spcBef>
              <a:spcAft>
                <a:spcPts val="800"/>
              </a:spcAft>
            </a:pPr>
            <a:r>
              <a:rPr lang="fr-FR" sz="1600" i="1" dirty="0">
                <a:latin typeface="Arial" panose="020B0604020202020204" pitchFamily="34" charset="0"/>
                <a:ea typeface="Calibri" panose="020F0502020204030204" pitchFamily="34" charset="0"/>
                <a:cs typeface="Arial" panose="020B0604020202020204" pitchFamily="34" charset="0"/>
              </a:rPr>
              <a:t>Cette épreuve comprend deux parties :</a:t>
            </a:r>
            <a:endParaRPr lang="fr-FR" sz="1600" dirty="0">
              <a:latin typeface="Arial" panose="020B0604020202020204" pitchFamily="34" charset="0"/>
              <a:ea typeface="Calibri" panose="020F050202020403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E4120901-CDEE-4F92-9E21-383A1D5A502B}"/>
              </a:ext>
            </a:extLst>
          </p:cNvPr>
          <p:cNvSpPr/>
          <p:nvPr/>
        </p:nvSpPr>
        <p:spPr>
          <a:xfrm>
            <a:off x="68832" y="1754317"/>
            <a:ext cx="8942105" cy="1409681"/>
          </a:xfrm>
          <a:prstGeom prst="rect">
            <a:avLst/>
          </a:prstGeom>
          <a:ln>
            <a:noFill/>
            <a:prstDash val="sysDash"/>
          </a:ln>
        </p:spPr>
        <p:txBody>
          <a:bodyPr wrap="square">
            <a:spAutoFit/>
          </a:bodyPr>
          <a:lstStyle/>
          <a:p>
            <a:pPr marL="179388" indent="-179388" algn="just">
              <a:lnSpc>
                <a:spcPct val="107000"/>
              </a:lnSpc>
              <a:spcAft>
                <a:spcPts val="800"/>
              </a:spcAft>
              <a:buFont typeface="Arial" panose="020B0604020202020204" pitchFamily="34" charset="0"/>
              <a:buChar char="•"/>
            </a:pPr>
            <a:r>
              <a:rPr lang="fr-FR" sz="1600" b="1" i="1" dirty="0">
                <a:latin typeface="Arial" panose="020B0604020202020204" pitchFamily="34" charset="0"/>
                <a:ea typeface="Calibri" panose="020F0502020204030204" pitchFamily="34" charset="0"/>
                <a:cs typeface="Arial" panose="020B0604020202020204" pitchFamily="34" charset="0"/>
              </a:rPr>
              <a:t>Première partie </a:t>
            </a:r>
            <a:r>
              <a:rPr lang="fr-FR" sz="1600" i="1" dirty="0">
                <a:latin typeface="Arial" panose="020B0604020202020204" pitchFamily="34" charset="0"/>
                <a:ea typeface="Calibri" panose="020F0502020204030204" pitchFamily="34" charset="0"/>
                <a:cs typeface="Arial" panose="020B0604020202020204" pitchFamily="34" charset="0"/>
              </a:rPr>
              <a:t>(Mobilisation de connaissances et traitement de l’information), il est demandé au candidat de répondre aux questions </a:t>
            </a:r>
            <a:r>
              <a:rPr lang="fr-FR" sz="1600" b="1" i="1" u="sng" dirty="0">
                <a:latin typeface="Arial" panose="020B0604020202020204" pitchFamily="34" charset="0"/>
                <a:ea typeface="Calibri" panose="020F0502020204030204" pitchFamily="34" charset="0"/>
                <a:cs typeface="Arial" panose="020B0604020202020204" pitchFamily="34" charset="0"/>
              </a:rPr>
              <a:t>en mobilisant les connaissances </a:t>
            </a:r>
            <a:r>
              <a:rPr lang="fr-FR" sz="1600" i="1" dirty="0">
                <a:latin typeface="Arial" panose="020B0604020202020204" pitchFamily="34" charset="0"/>
                <a:ea typeface="Calibri" panose="020F0502020204030204" pitchFamily="34" charset="0"/>
                <a:cs typeface="Arial" panose="020B0604020202020204" pitchFamily="34" charset="0"/>
              </a:rPr>
              <a:t>acquises dans le cadre du programme, </a:t>
            </a:r>
            <a:r>
              <a:rPr lang="fr-FR" sz="1600" b="1" i="1" u="sng" dirty="0">
                <a:latin typeface="Arial" panose="020B0604020202020204" pitchFamily="34" charset="0"/>
                <a:ea typeface="Calibri" panose="020F0502020204030204" pitchFamily="34" charset="0"/>
                <a:cs typeface="Arial" panose="020B0604020202020204" pitchFamily="34" charset="0"/>
              </a:rPr>
              <a:t>en adoptant une démarche méthodologique rigoureuse de collecte et d’exploitation de données quantitatives</a:t>
            </a:r>
            <a:r>
              <a:rPr lang="fr-FR" sz="1600" i="1" dirty="0">
                <a:latin typeface="Arial" panose="020B0604020202020204" pitchFamily="34" charset="0"/>
                <a:ea typeface="Calibri" panose="020F0502020204030204" pitchFamily="34" charset="0"/>
                <a:cs typeface="Arial" panose="020B0604020202020204" pitchFamily="34" charset="0"/>
              </a:rPr>
              <a:t>, et en ayant recours le cas échéant à des résolutions graphiques.</a:t>
            </a:r>
            <a:endParaRPr lang="fr-FR" sz="1600" dirty="0">
              <a:latin typeface="Arial" panose="020B0604020202020204" pitchFamily="34" charset="0"/>
              <a:ea typeface="Calibri" panose="020F0502020204030204" pitchFamily="34" charset="0"/>
              <a:cs typeface="Arial" panose="020B0604020202020204" pitchFamily="34" charset="0"/>
            </a:endParaRPr>
          </a:p>
        </p:txBody>
      </p:sp>
      <p:sp>
        <p:nvSpPr>
          <p:cNvPr id="2" name="ZoneTexte 1"/>
          <p:cNvSpPr txBox="1"/>
          <p:nvPr/>
        </p:nvSpPr>
        <p:spPr>
          <a:xfrm rot="19566651">
            <a:off x="-190" y="332766"/>
            <a:ext cx="1315489" cy="400110"/>
          </a:xfrm>
          <a:prstGeom prst="rect">
            <a:avLst/>
          </a:prstGeom>
          <a:solidFill>
            <a:schemeClr val="accent5">
              <a:lumMod val="20000"/>
              <a:lumOff val="80000"/>
            </a:schemeClr>
          </a:solidFill>
          <a:ln>
            <a:solidFill>
              <a:schemeClr val="bg1">
                <a:lumMod val="50000"/>
              </a:schemeClr>
            </a:solidFill>
            <a:prstDash val="sysDash"/>
          </a:ln>
        </p:spPr>
        <p:txBody>
          <a:bodyPr wrap="square" rtlCol="0">
            <a:spAutoFit/>
          </a:bodyPr>
          <a:lstStyle/>
          <a:p>
            <a:pPr algn="ctr"/>
            <a:r>
              <a:rPr lang="fr-FR" sz="2000" b="1" dirty="0"/>
              <a:t>Exemple</a:t>
            </a:r>
          </a:p>
        </p:txBody>
      </p:sp>
    </p:spTree>
    <p:extLst>
      <p:ext uri="{BB962C8B-B14F-4D97-AF65-F5344CB8AC3E}">
        <p14:creationId xmlns:p14="http://schemas.microsoft.com/office/powerpoint/2010/main" val="2423906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4062" y="4511113"/>
            <a:ext cx="8875875" cy="2262158"/>
          </a:xfrm>
          <a:prstGeom prst="rect">
            <a:avLst/>
          </a:prstGeom>
        </p:spPr>
        <p:txBody>
          <a:bodyPr wrap="square">
            <a:spAutoFit/>
          </a:bodyPr>
          <a:lstStyle/>
          <a:p>
            <a:pPr algn="just">
              <a:spcBef>
                <a:spcPts val="600"/>
              </a:spcBef>
            </a:pPr>
            <a:r>
              <a:rPr lang="fr-FR" b="1" dirty="0">
                <a:latin typeface="Arial" panose="020B0604020202020204" pitchFamily="34" charset="0"/>
                <a:ea typeface="Calibri" panose="020F0502020204030204" pitchFamily="34" charset="0"/>
                <a:cs typeface="Times New Roman" panose="02020603050405020304" pitchFamily="18" charset="0"/>
              </a:rPr>
              <a:t>Questions : </a:t>
            </a:r>
            <a:endParaRPr lang="fr-FR" dirty="0">
              <a:latin typeface="Calibri" panose="020F0502020204030204" pitchFamily="34" charset="0"/>
              <a:ea typeface="Calibri" panose="020F0502020204030204" pitchFamily="34" charset="0"/>
              <a:cs typeface="Times New Roman" panose="02020603050405020304" pitchFamily="18" charset="0"/>
            </a:endParaRPr>
          </a:p>
          <a:p>
            <a:pPr>
              <a:spcBef>
                <a:spcPts val="600"/>
              </a:spcBef>
            </a:pPr>
            <a:r>
              <a:rPr lang="fr-FR" dirty="0">
                <a:latin typeface="Arial" panose="020B0604020202020204" pitchFamily="34" charset="0"/>
                <a:ea typeface="Calibri" panose="020F0502020204030204" pitchFamily="34" charset="0"/>
                <a:cs typeface="Arial" panose="020B0604020202020204" pitchFamily="34" charset="0"/>
              </a:rPr>
              <a:t>1) Présentez deux techniques permettant de réaliser un sondage d’opinion. </a:t>
            </a:r>
            <a:r>
              <a:rPr lang="fr-FR" i="1" dirty="0">
                <a:latin typeface="Arial" panose="020B0604020202020204" pitchFamily="34" charset="0"/>
                <a:ea typeface="Calibri" panose="020F0502020204030204" pitchFamily="34" charset="0"/>
                <a:cs typeface="Arial" panose="020B0604020202020204" pitchFamily="34" charset="0"/>
              </a:rPr>
              <a:t>4 points</a:t>
            </a:r>
            <a:r>
              <a:rPr lang="fr-FR" dirty="0">
                <a:latin typeface="Arial" panose="020B0604020202020204" pitchFamily="34" charset="0"/>
                <a:ea typeface="Calibri" panose="020F0502020204030204" pitchFamily="34" charset="0"/>
                <a:cs typeface="Arial" panose="020B0604020202020204" pitchFamily="34" charset="0"/>
              </a:rPr>
              <a:t> </a:t>
            </a:r>
          </a:p>
          <a:p>
            <a:pPr>
              <a:spcBef>
                <a:spcPts val="600"/>
              </a:spcBef>
            </a:pPr>
            <a:r>
              <a:rPr lang="fr-FR" dirty="0">
                <a:latin typeface="Arial" panose="020B0604020202020204" pitchFamily="34" charset="0"/>
                <a:ea typeface="Calibri" panose="020F0502020204030204" pitchFamily="34" charset="0"/>
                <a:cs typeface="Arial" panose="020B0604020202020204" pitchFamily="34" charset="0"/>
              </a:rPr>
              <a:t>2) A l’aide du document, comparez la part des personnes qui sont « plutôt favorables » à la proposition A à la part des personnes qui sont « plutôt favorables » à la proposition B.  </a:t>
            </a:r>
            <a:r>
              <a:rPr lang="fr-FR" i="1" dirty="0">
                <a:latin typeface="Arial" panose="020B0604020202020204" pitchFamily="34" charset="0"/>
                <a:ea typeface="Calibri" panose="020F0502020204030204" pitchFamily="34" charset="0"/>
                <a:cs typeface="Arial" panose="020B0604020202020204" pitchFamily="34" charset="0"/>
              </a:rPr>
              <a:t>3 points</a:t>
            </a:r>
            <a:r>
              <a:rPr lang="fr-FR" dirty="0">
                <a:latin typeface="Arial" panose="020B0604020202020204" pitchFamily="34" charset="0"/>
                <a:ea typeface="Calibri" panose="020F0502020204030204" pitchFamily="34" charset="0"/>
                <a:cs typeface="Arial" panose="020B0604020202020204" pitchFamily="34" charset="0"/>
              </a:rPr>
              <a:t> </a:t>
            </a:r>
          </a:p>
          <a:p>
            <a:pPr>
              <a:spcBef>
                <a:spcPts val="600"/>
              </a:spcBef>
            </a:pPr>
            <a:r>
              <a:rPr lang="fr-FR" dirty="0">
                <a:latin typeface="Arial" panose="020B0604020202020204" pitchFamily="34" charset="0"/>
                <a:ea typeface="Calibri" panose="020F0502020204030204" pitchFamily="34" charset="0"/>
                <a:cs typeface="Arial" panose="020B0604020202020204" pitchFamily="34" charset="0"/>
              </a:rPr>
              <a:t>3) A l’aide du document, montrez que les sondages peuvent rencontrer des difficultés pour refléter l’opinion publique. </a:t>
            </a:r>
            <a:r>
              <a:rPr lang="fr-FR" i="1" dirty="0">
                <a:latin typeface="Arial" panose="020B0604020202020204" pitchFamily="34" charset="0"/>
                <a:ea typeface="Calibri" panose="020F0502020204030204" pitchFamily="34" charset="0"/>
                <a:cs typeface="Arial" panose="020B0604020202020204" pitchFamily="34" charset="0"/>
              </a:rPr>
              <a:t>3 points</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effectLst/>
              <a:latin typeface="Arial" panose="020B0604020202020204" pitchFamily="34" charset="0"/>
              <a:ea typeface="Calibri" panose="020F0502020204030204" pitchFamily="34" charset="0"/>
              <a:cs typeface="Arial" panose="020B0604020202020204" pitchFamily="34" charset="0"/>
            </a:endParaRPr>
          </a:p>
        </p:txBody>
      </p:sp>
      <p:pic>
        <p:nvPicPr>
          <p:cNvPr id="6" name="Image 5">
            <a:extLst>
              <a:ext uri="{FF2B5EF4-FFF2-40B4-BE49-F238E27FC236}">
                <a16:creationId xmlns:a16="http://schemas.microsoft.com/office/drawing/2014/main" id="{3F4A9122-454F-46EC-B845-3D94B57CDA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6912" y="98123"/>
            <a:ext cx="6205001" cy="4624917"/>
          </a:xfrm>
          <a:prstGeom prst="rect">
            <a:avLst/>
          </a:prstGeom>
        </p:spPr>
      </p:pic>
      <p:sp>
        <p:nvSpPr>
          <p:cNvPr id="7" name="ZoneTexte 6">
            <a:extLst>
              <a:ext uri="{FF2B5EF4-FFF2-40B4-BE49-F238E27FC236}">
                <a16:creationId xmlns:a16="http://schemas.microsoft.com/office/drawing/2014/main" id="{B5BE0592-BEDE-43F3-A8ED-9B43476D70AC}"/>
              </a:ext>
            </a:extLst>
          </p:cNvPr>
          <p:cNvSpPr txBox="1"/>
          <p:nvPr/>
        </p:nvSpPr>
        <p:spPr>
          <a:xfrm>
            <a:off x="5352607" y="3598803"/>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23</a:t>
            </a:r>
          </a:p>
        </p:txBody>
      </p:sp>
      <p:sp>
        <p:nvSpPr>
          <p:cNvPr id="8" name="ZoneTexte 7">
            <a:extLst>
              <a:ext uri="{FF2B5EF4-FFF2-40B4-BE49-F238E27FC236}">
                <a16:creationId xmlns:a16="http://schemas.microsoft.com/office/drawing/2014/main" id="{84448EA8-47D9-45E7-A712-AFB8D855A643}"/>
              </a:ext>
            </a:extLst>
          </p:cNvPr>
          <p:cNvSpPr txBox="1"/>
          <p:nvPr/>
        </p:nvSpPr>
        <p:spPr>
          <a:xfrm>
            <a:off x="2952255" y="2115341"/>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24</a:t>
            </a:r>
          </a:p>
        </p:txBody>
      </p:sp>
      <p:sp>
        <p:nvSpPr>
          <p:cNvPr id="9" name="ZoneTexte 8">
            <a:extLst>
              <a:ext uri="{FF2B5EF4-FFF2-40B4-BE49-F238E27FC236}">
                <a16:creationId xmlns:a16="http://schemas.microsoft.com/office/drawing/2014/main" id="{07FC74A4-391F-4AEA-9913-6F67CAE85173}"/>
              </a:ext>
            </a:extLst>
          </p:cNvPr>
          <p:cNvSpPr txBox="1"/>
          <p:nvPr/>
        </p:nvSpPr>
        <p:spPr>
          <a:xfrm>
            <a:off x="5352607" y="2816464"/>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24</a:t>
            </a:r>
          </a:p>
        </p:txBody>
      </p:sp>
      <p:sp>
        <p:nvSpPr>
          <p:cNvPr id="10" name="ZoneTexte 9">
            <a:extLst>
              <a:ext uri="{FF2B5EF4-FFF2-40B4-BE49-F238E27FC236}">
                <a16:creationId xmlns:a16="http://schemas.microsoft.com/office/drawing/2014/main" id="{3DDCC102-4806-44D6-8370-C2CD668AEA96}"/>
              </a:ext>
            </a:extLst>
          </p:cNvPr>
          <p:cNvSpPr txBox="1"/>
          <p:nvPr/>
        </p:nvSpPr>
        <p:spPr>
          <a:xfrm>
            <a:off x="2951844" y="1308996"/>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21</a:t>
            </a:r>
          </a:p>
        </p:txBody>
      </p:sp>
      <p:sp>
        <p:nvSpPr>
          <p:cNvPr id="11" name="ZoneTexte 10">
            <a:extLst>
              <a:ext uri="{FF2B5EF4-FFF2-40B4-BE49-F238E27FC236}">
                <a16:creationId xmlns:a16="http://schemas.microsoft.com/office/drawing/2014/main" id="{094CAE26-D74C-40EF-A461-303DF5E52C05}"/>
              </a:ext>
            </a:extLst>
          </p:cNvPr>
          <p:cNvSpPr txBox="1"/>
          <p:nvPr/>
        </p:nvSpPr>
        <p:spPr>
          <a:xfrm>
            <a:off x="5352607" y="1785192"/>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30</a:t>
            </a:r>
          </a:p>
        </p:txBody>
      </p:sp>
      <p:sp>
        <p:nvSpPr>
          <p:cNvPr id="12" name="ZoneTexte 11">
            <a:extLst>
              <a:ext uri="{FF2B5EF4-FFF2-40B4-BE49-F238E27FC236}">
                <a16:creationId xmlns:a16="http://schemas.microsoft.com/office/drawing/2014/main" id="{F539FA9A-F293-4479-9FD1-1470D2D4B285}"/>
              </a:ext>
            </a:extLst>
          </p:cNvPr>
          <p:cNvSpPr txBox="1"/>
          <p:nvPr/>
        </p:nvSpPr>
        <p:spPr>
          <a:xfrm>
            <a:off x="3001537" y="656718"/>
            <a:ext cx="284052"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9</a:t>
            </a:r>
          </a:p>
        </p:txBody>
      </p:sp>
      <p:sp>
        <p:nvSpPr>
          <p:cNvPr id="13" name="ZoneTexte 12">
            <a:extLst>
              <a:ext uri="{FF2B5EF4-FFF2-40B4-BE49-F238E27FC236}">
                <a16:creationId xmlns:a16="http://schemas.microsoft.com/office/drawing/2014/main" id="{84AE5708-0752-4821-8EA4-0ABF4603CFDC}"/>
              </a:ext>
            </a:extLst>
          </p:cNvPr>
          <p:cNvSpPr txBox="1"/>
          <p:nvPr/>
        </p:nvSpPr>
        <p:spPr>
          <a:xfrm>
            <a:off x="5352607" y="735057"/>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18</a:t>
            </a:r>
          </a:p>
        </p:txBody>
      </p:sp>
      <p:sp>
        <p:nvSpPr>
          <p:cNvPr id="14" name="ZoneTexte 13">
            <a:extLst>
              <a:ext uri="{FF2B5EF4-FFF2-40B4-BE49-F238E27FC236}">
                <a16:creationId xmlns:a16="http://schemas.microsoft.com/office/drawing/2014/main" id="{E1DD1BAF-A1E0-44A7-ABBC-0685EC230D0D}"/>
              </a:ext>
            </a:extLst>
          </p:cNvPr>
          <p:cNvSpPr txBox="1"/>
          <p:nvPr/>
        </p:nvSpPr>
        <p:spPr>
          <a:xfrm>
            <a:off x="3079282" y="4144949"/>
            <a:ext cx="284052"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6</a:t>
            </a:r>
          </a:p>
        </p:txBody>
      </p:sp>
      <p:sp>
        <p:nvSpPr>
          <p:cNvPr id="15" name="ZoneTexte 14">
            <a:extLst>
              <a:ext uri="{FF2B5EF4-FFF2-40B4-BE49-F238E27FC236}">
                <a16:creationId xmlns:a16="http://schemas.microsoft.com/office/drawing/2014/main" id="{873E7928-5B9E-4D01-BE35-E8E049B3E491}"/>
              </a:ext>
            </a:extLst>
          </p:cNvPr>
          <p:cNvSpPr txBox="1"/>
          <p:nvPr/>
        </p:nvSpPr>
        <p:spPr>
          <a:xfrm>
            <a:off x="2951844" y="3291026"/>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40</a:t>
            </a:r>
          </a:p>
        </p:txBody>
      </p:sp>
      <p:sp>
        <p:nvSpPr>
          <p:cNvPr id="16" name="ZoneTexte 15">
            <a:extLst>
              <a:ext uri="{FF2B5EF4-FFF2-40B4-BE49-F238E27FC236}">
                <a16:creationId xmlns:a16="http://schemas.microsoft.com/office/drawing/2014/main" id="{0A653742-485F-47C3-842D-00DDB8C40CBF}"/>
              </a:ext>
            </a:extLst>
          </p:cNvPr>
          <p:cNvSpPr txBox="1"/>
          <p:nvPr/>
        </p:nvSpPr>
        <p:spPr>
          <a:xfrm>
            <a:off x="5421962" y="4144949"/>
            <a:ext cx="284052"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5</a:t>
            </a:r>
          </a:p>
        </p:txBody>
      </p:sp>
      <p:sp>
        <p:nvSpPr>
          <p:cNvPr id="17" name="Rectangle 16"/>
          <p:cNvSpPr/>
          <p:nvPr/>
        </p:nvSpPr>
        <p:spPr>
          <a:xfrm rot="16200000">
            <a:off x="-741826" y="2221367"/>
            <a:ext cx="3254161" cy="338554"/>
          </a:xfrm>
          <a:prstGeom prst="rect">
            <a:avLst/>
          </a:prstGeom>
        </p:spPr>
        <p:txBody>
          <a:bodyPr wrap="none">
            <a:spAutoFit/>
          </a:bodyPr>
          <a:lstStyle/>
          <a:p>
            <a:pPr algn="r"/>
            <a:r>
              <a:rPr lang="fr-FR" sz="1600" u="sng" dirty="0">
                <a:solidFill>
                  <a:srgbClr val="0000FF"/>
                </a:solidFill>
                <a:latin typeface="Arial" panose="020B0604020202020204" pitchFamily="34" charset="0"/>
                <a:ea typeface="Times New Roman" panose="02020603050405020304" pitchFamily="18" charset="0"/>
                <a:cs typeface="Arial" panose="020B0604020202020204" pitchFamily="34" charset="0"/>
                <a:hlinkClick r:id="rId3"/>
              </a:rPr>
              <a:t>www.francetvinfo.fr</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 13 avril 2017.</a:t>
            </a:r>
            <a:endParaRPr lang="fr-FR" sz="2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20330861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8"/>
</p:tagLst>
</file>

<file path=ppt/tags/tag10.xml><?xml version="1.0" encoding="utf-8"?>
<p:tagLst xmlns:a="http://schemas.openxmlformats.org/drawingml/2006/main" xmlns:r="http://schemas.openxmlformats.org/officeDocument/2006/relationships" xmlns:p="http://schemas.openxmlformats.org/presentationml/2006/main">
  <p:tag name="NUM" val="9"/>
</p:tagLst>
</file>

<file path=ppt/tags/tag11.xml><?xml version="1.0" encoding="utf-8"?>
<p:tagLst xmlns:a="http://schemas.openxmlformats.org/drawingml/2006/main" xmlns:r="http://schemas.openxmlformats.org/officeDocument/2006/relationships" xmlns:p="http://schemas.openxmlformats.org/presentationml/2006/main">
  <p:tag name="NUM" val="10"/>
</p:tagLst>
</file>

<file path=ppt/tags/tag12.xml><?xml version="1.0" encoding="utf-8"?>
<p:tagLst xmlns:a="http://schemas.openxmlformats.org/drawingml/2006/main" xmlns:r="http://schemas.openxmlformats.org/officeDocument/2006/relationships" xmlns:p="http://schemas.openxmlformats.org/presentationml/2006/main">
  <p:tag name="NUM" val="11"/>
</p:tagLst>
</file>

<file path=ppt/tags/tag13.xml><?xml version="1.0" encoding="utf-8"?>
<p:tagLst xmlns:a="http://schemas.openxmlformats.org/drawingml/2006/main" xmlns:r="http://schemas.openxmlformats.org/officeDocument/2006/relationships" xmlns:p="http://schemas.openxmlformats.org/presentationml/2006/main">
  <p:tag name="NUM" val="13"/>
</p:tagLst>
</file>

<file path=ppt/tags/tag14.xml><?xml version="1.0" encoding="utf-8"?>
<p:tagLst xmlns:a="http://schemas.openxmlformats.org/drawingml/2006/main" xmlns:r="http://schemas.openxmlformats.org/officeDocument/2006/relationships" xmlns:p="http://schemas.openxmlformats.org/presentationml/2006/main">
  <p:tag name="NUM" val="12"/>
</p:tagLst>
</file>

<file path=ppt/tags/tag15.xml><?xml version="1.0" encoding="utf-8"?>
<p:tagLst xmlns:a="http://schemas.openxmlformats.org/drawingml/2006/main" xmlns:r="http://schemas.openxmlformats.org/officeDocument/2006/relationships" xmlns:p="http://schemas.openxmlformats.org/presentationml/2006/main">
  <p:tag name="NUM" val="14"/>
</p:tagLst>
</file>

<file path=ppt/tags/tag2.xml><?xml version="1.0" encoding="utf-8"?>
<p:tagLst xmlns:a="http://schemas.openxmlformats.org/drawingml/2006/main" xmlns:r="http://schemas.openxmlformats.org/officeDocument/2006/relationships" xmlns:p="http://schemas.openxmlformats.org/presentationml/2006/main">
  <p:tag name="NUM" val="7"/>
</p:tagLst>
</file>

<file path=ppt/tags/tag3.xml><?xml version="1.0" encoding="utf-8"?>
<p:tagLst xmlns:a="http://schemas.openxmlformats.org/drawingml/2006/main" xmlns:r="http://schemas.openxmlformats.org/officeDocument/2006/relationships" xmlns:p="http://schemas.openxmlformats.org/presentationml/2006/main">
  <p:tag name="NUM" val="9"/>
</p:tagLst>
</file>

<file path=ppt/tags/tag4.xml><?xml version="1.0" encoding="utf-8"?>
<p:tagLst xmlns:a="http://schemas.openxmlformats.org/drawingml/2006/main" xmlns:r="http://schemas.openxmlformats.org/officeDocument/2006/relationships" xmlns:p="http://schemas.openxmlformats.org/presentationml/2006/main">
  <p:tag name="NUM" val="10"/>
</p:tagLst>
</file>

<file path=ppt/tags/tag5.xml><?xml version="1.0" encoding="utf-8"?>
<p:tagLst xmlns:a="http://schemas.openxmlformats.org/drawingml/2006/main" xmlns:r="http://schemas.openxmlformats.org/officeDocument/2006/relationships" xmlns:p="http://schemas.openxmlformats.org/presentationml/2006/main">
  <p:tag name="NUM" val="11"/>
</p:tagLst>
</file>

<file path=ppt/tags/tag6.xml><?xml version="1.0" encoding="utf-8"?>
<p:tagLst xmlns:a="http://schemas.openxmlformats.org/drawingml/2006/main" xmlns:r="http://schemas.openxmlformats.org/officeDocument/2006/relationships" xmlns:p="http://schemas.openxmlformats.org/presentationml/2006/main">
  <p:tag name="NUM" val="13"/>
</p:tagLst>
</file>

<file path=ppt/tags/tag7.xml><?xml version="1.0" encoding="utf-8"?>
<p:tagLst xmlns:a="http://schemas.openxmlformats.org/drawingml/2006/main" xmlns:r="http://schemas.openxmlformats.org/officeDocument/2006/relationships" xmlns:p="http://schemas.openxmlformats.org/presentationml/2006/main">
  <p:tag name="NUM" val="12"/>
</p:tagLst>
</file>

<file path=ppt/tags/tag8.xml><?xml version="1.0" encoding="utf-8"?>
<p:tagLst xmlns:a="http://schemas.openxmlformats.org/drawingml/2006/main" xmlns:r="http://schemas.openxmlformats.org/officeDocument/2006/relationships" xmlns:p="http://schemas.openxmlformats.org/presentationml/2006/main">
  <p:tag name="NUM" val="14"/>
</p:tagLst>
</file>

<file path=ppt/tags/tag9.xml><?xml version="1.0" encoding="utf-8"?>
<p:tagLst xmlns:a="http://schemas.openxmlformats.org/drawingml/2006/main" xmlns:r="http://schemas.openxmlformats.org/officeDocument/2006/relationships" xmlns:p="http://schemas.openxmlformats.org/presentationml/2006/main">
  <p:tag name="NUM" val="7"/>
</p:tagLst>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1563</TotalTime>
  <Words>4452</Words>
  <Application>Microsoft Office PowerPoint</Application>
  <PresentationFormat>Affichage à l'écran (4:3)</PresentationFormat>
  <Paragraphs>346</Paragraphs>
  <Slides>34</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34</vt:i4>
      </vt:variant>
    </vt:vector>
  </HeadingPairs>
  <TitlesOfParts>
    <vt:vector size="40" baseType="lpstr">
      <vt:lpstr>Arial</vt:lpstr>
      <vt:lpstr>Calibri</vt:lpstr>
      <vt:lpstr>Calibri Light</vt:lpstr>
      <vt:lpstr>Calibri-Bold</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kader ERAGRAGUI</dc:creator>
  <cp:lastModifiedBy>François Debesson</cp:lastModifiedBy>
  <cp:revision>145</cp:revision>
  <dcterms:created xsi:type="dcterms:W3CDTF">2020-02-20T20:05:01Z</dcterms:created>
  <dcterms:modified xsi:type="dcterms:W3CDTF">2020-04-25T05:53:48Z</dcterms:modified>
</cp:coreProperties>
</file>