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06" r:id="rId2"/>
    <p:sldId id="309" r:id="rId3"/>
    <p:sldId id="310" r:id="rId4"/>
    <p:sldId id="307" r:id="rId5"/>
    <p:sldId id="308" r:id="rId6"/>
    <p:sldId id="311" r:id="rId7"/>
    <p:sldId id="313" r:id="rId8"/>
  </p:sldIdLst>
  <p:sldSz cx="9144000" cy="6858000" type="screen4x3"/>
  <p:notesSz cx="6881813" cy="100155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2880">
          <p15:clr>
            <a:srgbClr val="A4A3A4"/>
          </p15:clr>
        </p15:guide>
        <p15:guide id="3" orient="horz"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34B"/>
    <a:srgbClr val="FFE4AF"/>
    <a:srgbClr val="F2FEB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90" d="100"/>
          <a:sy n="90" d="100"/>
        </p:scale>
        <p:origin x="1434" y="90"/>
      </p:cViewPr>
      <p:guideLst>
        <p:guide pos="2880"/>
        <p:guide orient="horz"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4"/>
            <a:ext cx="7772400" cy="2387600"/>
          </a:xfrm>
        </p:spPr>
        <p:txBody>
          <a:bodyPr anchor="b"/>
          <a:lstStyle>
            <a:lvl1pPr algn="ctr">
              <a:defRPr sz="6000"/>
            </a:lvl1pPr>
          </a:lstStyle>
          <a:p>
            <a:r>
              <a:rPr lang="fr-FR"/>
              <a:t>Modifiez le style du titre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42D41CC1-54EF-4B5D-9021-07F0DE828345}" type="datetimeFigureOut">
              <a:rPr lang="fr-FR" smtClean="0"/>
              <a:pPr/>
              <a:t>06/03/2020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F276BB69-B051-45D9-ABD1-EA4D50DCC8A7}" type="slidenum">
              <a:rPr lang="fr-FR" smtClean="0"/>
              <a:pPr/>
              <a:t>‹N°›</a:t>
            </a:fld>
            <a:endParaRPr lang="fr-FR"/>
          </a:p>
        </p:txBody>
      </p:sp>
    </p:spTree>
    <p:extLst>
      <p:ext uri="{BB962C8B-B14F-4D97-AF65-F5344CB8AC3E}">
        <p14:creationId xmlns:p14="http://schemas.microsoft.com/office/powerpoint/2010/main" val="17979502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42D41CC1-54EF-4B5D-9021-07F0DE828345}" type="datetimeFigureOut">
              <a:rPr lang="fr-FR" smtClean="0"/>
              <a:pPr/>
              <a:t>06/03/2020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F276BB69-B051-45D9-ABD1-EA4D50DCC8A7}" type="slidenum">
              <a:rPr lang="fr-FR" smtClean="0"/>
              <a:pPr/>
              <a:t>‹N°›</a:t>
            </a:fld>
            <a:endParaRPr lang="fr-FR"/>
          </a:p>
        </p:txBody>
      </p:sp>
    </p:spTree>
    <p:extLst>
      <p:ext uri="{BB962C8B-B14F-4D97-AF65-F5344CB8AC3E}">
        <p14:creationId xmlns:p14="http://schemas.microsoft.com/office/powerpoint/2010/main" val="37604187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6"/>
            <a:ext cx="1971675" cy="5811838"/>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628651" y="365126"/>
            <a:ext cx="5800725"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42D41CC1-54EF-4B5D-9021-07F0DE828345}" type="datetimeFigureOut">
              <a:rPr lang="fr-FR" smtClean="0"/>
              <a:pPr/>
              <a:t>06/03/2020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F276BB69-B051-45D9-ABD1-EA4D50DCC8A7}" type="slidenum">
              <a:rPr lang="fr-FR" smtClean="0"/>
              <a:pPr/>
              <a:t>‹N°›</a:t>
            </a:fld>
            <a:endParaRPr lang="fr-FR"/>
          </a:p>
        </p:txBody>
      </p:sp>
    </p:spTree>
    <p:extLst>
      <p:ext uri="{BB962C8B-B14F-4D97-AF65-F5344CB8AC3E}">
        <p14:creationId xmlns:p14="http://schemas.microsoft.com/office/powerpoint/2010/main" val="3349336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42D41CC1-54EF-4B5D-9021-07F0DE828345}" type="datetimeFigureOut">
              <a:rPr lang="fr-FR" smtClean="0"/>
              <a:pPr/>
              <a:t>06/03/2020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F276BB69-B051-45D9-ABD1-EA4D50DCC8A7}" type="slidenum">
              <a:rPr lang="fr-FR" smtClean="0"/>
              <a:pPr/>
              <a:t>‹N°›</a:t>
            </a:fld>
            <a:endParaRPr lang="fr-FR"/>
          </a:p>
        </p:txBody>
      </p:sp>
    </p:spTree>
    <p:extLst>
      <p:ext uri="{BB962C8B-B14F-4D97-AF65-F5344CB8AC3E}">
        <p14:creationId xmlns:p14="http://schemas.microsoft.com/office/powerpoint/2010/main" val="3958847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23889" y="1709740"/>
            <a:ext cx="7886700" cy="2852737"/>
          </a:xfrm>
        </p:spPr>
        <p:txBody>
          <a:bodyPr anchor="b"/>
          <a:lstStyle>
            <a:lvl1pPr>
              <a:defRPr sz="6000"/>
            </a:lvl1pPr>
          </a:lstStyle>
          <a:p>
            <a:r>
              <a:rPr lang="fr-FR"/>
              <a:t>Modifiez le style du titre</a:t>
            </a:r>
            <a:endParaRPr lang="en-US" dirty="0"/>
          </a:p>
        </p:txBody>
      </p:sp>
      <p:sp>
        <p:nvSpPr>
          <p:cNvPr id="3" name="Text Placeholder 2"/>
          <p:cNvSpPr>
            <a:spLocks noGrp="1"/>
          </p:cNvSpPr>
          <p:nvPr>
            <p:ph type="body" idx="1"/>
          </p:nvPr>
        </p:nvSpPr>
        <p:spPr>
          <a:xfrm>
            <a:off x="623889" y="4589465"/>
            <a:ext cx="7886700" cy="1500187"/>
          </a:xfrm>
        </p:spPr>
        <p:txBody>
          <a:bodyPr/>
          <a:lstStyle>
            <a:lvl1pPr marL="0" indent="0">
              <a:buNone/>
              <a:defRPr sz="2400">
                <a:solidFill>
                  <a:schemeClr val="tx1"/>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42D41CC1-54EF-4B5D-9021-07F0DE828345}" type="datetimeFigureOut">
              <a:rPr lang="fr-FR" smtClean="0"/>
              <a:pPr/>
              <a:t>06/03/2020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F276BB69-B051-45D9-ABD1-EA4D50DCC8A7}" type="slidenum">
              <a:rPr lang="fr-FR" smtClean="0"/>
              <a:pPr/>
              <a:t>‹N°›</a:t>
            </a:fld>
            <a:endParaRPr lang="fr-FR"/>
          </a:p>
        </p:txBody>
      </p:sp>
    </p:spTree>
    <p:extLst>
      <p:ext uri="{BB962C8B-B14F-4D97-AF65-F5344CB8AC3E}">
        <p14:creationId xmlns:p14="http://schemas.microsoft.com/office/powerpoint/2010/main" val="30049738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628651"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29151"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42D41CC1-54EF-4B5D-9021-07F0DE828345}" type="datetimeFigureOut">
              <a:rPr lang="fr-FR" smtClean="0"/>
              <a:pPr/>
              <a:t>06/03/2020</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F276BB69-B051-45D9-ABD1-EA4D50DCC8A7}" type="slidenum">
              <a:rPr lang="fr-FR" smtClean="0"/>
              <a:pPr/>
              <a:t>‹N°›</a:t>
            </a:fld>
            <a:endParaRPr lang="fr-FR"/>
          </a:p>
        </p:txBody>
      </p:sp>
    </p:spTree>
    <p:extLst>
      <p:ext uri="{BB962C8B-B14F-4D97-AF65-F5344CB8AC3E}">
        <p14:creationId xmlns:p14="http://schemas.microsoft.com/office/powerpoint/2010/main" val="40093945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629842" y="365127"/>
            <a:ext cx="7886700" cy="1325563"/>
          </a:xfrm>
        </p:spPr>
        <p:txBody>
          <a:bodyPr/>
          <a:lstStyle/>
          <a:p>
            <a:r>
              <a:rPr lang="fr-FR"/>
              <a:t>Modifiez le style du titre</a:t>
            </a:r>
            <a:endParaRPr lang="en-US" dirty="0"/>
          </a:p>
        </p:txBody>
      </p:sp>
      <p:sp>
        <p:nvSpPr>
          <p:cNvPr id="3" name="Text Placeholder 2"/>
          <p:cNvSpPr>
            <a:spLocks noGrp="1"/>
          </p:cNvSpPr>
          <p:nvPr>
            <p:ph type="body" idx="1"/>
          </p:nvPr>
        </p:nvSpPr>
        <p:spPr>
          <a:xfrm>
            <a:off x="629842" y="1681164"/>
            <a:ext cx="3868340"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629842" y="2505075"/>
            <a:ext cx="3868340"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4629151" y="1681164"/>
            <a:ext cx="3887391"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4629151" y="2505075"/>
            <a:ext cx="3887391"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42D41CC1-54EF-4B5D-9021-07F0DE828345}" type="datetimeFigureOut">
              <a:rPr lang="fr-FR" smtClean="0"/>
              <a:pPr/>
              <a:t>06/03/2020</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F276BB69-B051-45D9-ABD1-EA4D50DCC8A7}" type="slidenum">
              <a:rPr lang="fr-FR" smtClean="0"/>
              <a:pPr/>
              <a:t>‹N°›</a:t>
            </a:fld>
            <a:endParaRPr lang="fr-FR"/>
          </a:p>
        </p:txBody>
      </p:sp>
    </p:spTree>
    <p:extLst>
      <p:ext uri="{BB962C8B-B14F-4D97-AF65-F5344CB8AC3E}">
        <p14:creationId xmlns:p14="http://schemas.microsoft.com/office/powerpoint/2010/main" val="35769602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42D41CC1-54EF-4B5D-9021-07F0DE828345}" type="datetimeFigureOut">
              <a:rPr lang="fr-FR" smtClean="0"/>
              <a:pPr/>
              <a:t>06/03/2020</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F276BB69-B051-45D9-ABD1-EA4D50DCC8A7}" type="slidenum">
              <a:rPr lang="fr-FR" smtClean="0"/>
              <a:pPr/>
              <a:t>‹N°›</a:t>
            </a:fld>
            <a:endParaRPr lang="fr-FR"/>
          </a:p>
        </p:txBody>
      </p:sp>
    </p:spTree>
    <p:extLst>
      <p:ext uri="{BB962C8B-B14F-4D97-AF65-F5344CB8AC3E}">
        <p14:creationId xmlns:p14="http://schemas.microsoft.com/office/powerpoint/2010/main" val="28273350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D41CC1-54EF-4B5D-9021-07F0DE828345}" type="datetimeFigureOut">
              <a:rPr lang="fr-FR" smtClean="0"/>
              <a:pPr/>
              <a:t>06/03/2020</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F276BB69-B051-45D9-ABD1-EA4D50DCC8A7}" type="slidenum">
              <a:rPr lang="fr-FR" smtClean="0"/>
              <a:pPr/>
              <a:t>‹N°›</a:t>
            </a:fld>
            <a:endParaRPr lang="fr-FR"/>
          </a:p>
        </p:txBody>
      </p:sp>
    </p:spTree>
    <p:extLst>
      <p:ext uri="{BB962C8B-B14F-4D97-AF65-F5344CB8AC3E}">
        <p14:creationId xmlns:p14="http://schemas.microsoft.com/office/powerpoint/2010/main" val="13774355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9" cy="1600200"/>
          </a:xfrm>
        </p:spPr>
        <p:txBody>
          <a:bodyPr anchor="b"/>
          <a:lstStyle>
            <a:lvl1pPr>
              <a:defRPr sz="3200"/>
            </a:lvl1pPr>
          </a:lstStyle>
          <a:p>
            <a:r>
              <a:rPr lang="fr-FR"/>
              <a:t>Modifiez le style du titre</a:t>
            </a:r>
            <a:endParaRPr lang="en-US" dirty="0"/>
          </a:p>
        </p:txBody>
      </p:sp>
      <p:sp>
        <p:nvSpPr>
          <p:cNvPr id="3" name="Content Placeholder 2"/>
          <p:cNvSpPr>
            <a:spLocks noGrp="1"/>
          </p:cNvSpPr>
          <p:nvPr>
            <p:ph idx="1"/>
          </p:nvPr>
        </p:nvSpPr>
        <p:spPr>
          <a:xfrm>
            <a:off x="3887391" y="987427"/>
            <a:ext cx="462915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629841" y="2057400"/>
            <a:ext cx="2949179"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42D41CC1-54EF-4B5D-9021-07F0DE828345}" type="datetimeFigureOut">
              <a:rPr lang="fr-FR" smtClean="0"/>
              <a:pPr/>
              <a:t>06/03/2020</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F276BB69-B051-45D9-ABD1-EA4D50DCC8A7}" type="slidenum">
              <a:rPr lang="fr-FR" smtClean="0"/>
              <a:pPr/>
              <a:t>‹N°›</a:t>
            </a:fld>
            <a:endParaRPr lang="fr-FR"/>
          </a:p>
        </p:txBody>
      </p:sp>
    </p:spTree>
    <p:extLst>
      <p:ext uri="{BB962C8B-B14F-4D97-AF65-F5344CB8AC3E}">
        <p14:creationId xmlns:p14="http://schemas.microsoft.com/office/powerpoint/2010/main" val="35443914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9" cy="1600200"/>
          </a:xfrm>
        </p:spPr>
        <p:txBody>
          <a:bodyPr anchor="b"/>
          <a:lstStyle>
            <a:lvl1pPr>
              <a:defRPr sz="3200"/>
            </a:lvl1pPr>
          </a:lstStyle>
          <a:p>
            <a:r>
              <a:rPr lang="fr-FR"/>
              <a:t>Modifiez le style du titre</a:t>
            </a:r>
            <a:endParaRPr lang="en-US" dirty="0"/>
          </a:p>
        </p:txBody>
      </p:sp>
      <p:sp>
        <p:nvSpPr>
          <p:cNvPr id="3" name="Picture Placeholder 2"/>
          <p:cNvSpPr>
            <a:spLocks noGrp="1" noChangeAspect="1"/>
          </p:cNvSpPr>
          <p:nvPr>
            <p:ph type="pic" idx="1"/>
          </p:nvPr>
        </p:nvSpPr>
        <p:spPr>
          <a:xfrm>
            <a:off x="3887391" y="987427"/>
            <a:ext cx="4629151" cy="4873625"/>
          </a:xfrm>
        </p:spPr>
        <p:txBody>
          <a:bodyPr anchor="t"/>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629841" y="2057400"/>
            <a:ext cx="2949179"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42D41CC1-54EF-4B5D-9021-07F0DE828345}" type="datetimeFigureOut">
              <a:rPr lang="fr-FR" smtClean="0"/>
              <a:pPr/>
              <a:t>06/03/2020</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F276BB69-B051-45D9-ABD1-EA4D50DCC8A7}" type="slidenum">
              <a:rPr lang="fr-FR" smtClean="0"/>
              <a:pPr/>
              <a:t>‹N°›</a:t>
            </a:fld>
            <a:endParaRPr lang="fr-FR"/>
          </a:p>
        </p:txBody>
      </p:sp>
    </p:spTree>
    <p:extLst>
      <p:ext uri="{BB962C8B-B14F-4D97-AF65-F5344CB8AC3E}">
        <p14:creationId xmlns:p14="http://schemas.microsoft.com/office/powerpoint/2010/main" val="22625569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1" y="365127"/>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1"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1" y="6356352"/>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D41CC1-54EF-4B5D-9021-07F0DE828345}" type="datetimeFigureOut">
              <a:rPr lang="fr-FR" smtClean="0"/>
              <a:pPr/>
              <a:t>06/03/2020</a:t>
            </a:fld>
            <a:endParaRPr lang="fr-FR"/>
          </a:p>
        </p:txBody>
      </p:sp>
      <p:sp>
        <p:nvSpPr>
          <p:cNvPr id="5" name="Footer Placeholder 4"/>
          <p:cNvSpPr>
            <a:spLocks noGrp="1"/>
          </p:cNvSpPr>
          <p:nvPr>
            <p:ph type="ftr" sz="quarter" idx="3"/>
          </p:nvPr>
        </p:nvSpPr>
        <p:spPr>
          <a:xfrm>
            <a:off x="3028951" y="6356352"/>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457951" y="6356352"/>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76BB69-B051-45D9-ABD1-EA4D50DCC8A7}" type="slidenum">
              <a:rPr lang="fr-FR" smtClean="0"/>
              <a:pPr/>
              <a:t>‹N°›</a:t>
            </a:fld>
            <a:endParaRPr lang="fr-FR"/>
          </a:p>
        </p:txBody>
      </p:sp>
    </p:spTree>
    <p:extLst>
      <p:ext uri="{BB962C8B-B14F-4D97-AF65-F5344CB8AC3E}">
        <p14:creationId xmlns:p14="http://schemas.microsoft.com/office/powerpoint/2010/main" val="5326441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francetvinfo.fr/" TargetMode="Externa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762BDC8E-0F46-4658-8025-88E0078B5199}"/>
              </a:ext>
            </a:extLst>
          </p:cNvPr>
          <p:cNvSpPr/>
          <p:nvPr/>
        </p:nvSpPr>
        <p:spPr>
          <a:xfrm>
            <a:off x="68833" y="3374787"/>
            <a:ext cx="9075167" cy="584775"/>
          </a:xfrm>
          <a:prstGeom prst="rect">
            <a:avLst/>
          </a:prstGeom>
        </p:spPr>
        <p:txBody>
          <a:bodyPr wrap="square">
            <a:spAutoFit/>
          </a:bodyPr>
          <a:lstStyle/>
          <a:p>
            <a:pPr>
              <a:spcAft>
                <a:spcPts val="0"/>
              </a:spcAft>
            </a:pPr>
            <a:r>
              <a:rPr lang="fr-FR" sz="1600" b="1" dirty="0">
                <a:latin typeface="Arial" panose="020B0604020202020204" pitchFamily="34" charset="0"/>
                <a:ea typeface="Times New Roman" panose="02020603050405020304" pitchFamily="18" charset="0"/>
                <a:cs typeface="Arial" panose="020B0604020202020204" pitchFamily="34" charset="0"/>
              </a:rPr>
              <a:t>Document :  </a:t>
            </a:r>
            <a:r>
              <a:rPr lang="fr-FR" sz="1600" dirty="0">
                <a:latin typeface="Arial" panose="020B0604020202020204" pitchFamily="34" charset="0"/>
                <a:ea typeface="Times New Roman" panose="02020603050405020304" pitchFamily="18" charset="0"/>
                <a:cs typeface="Arial" panose="020B0604020202020204" pitchFamily="34" charset="0"/>
              </a:rPr>
              <a:t>Résultats d’un sondage réalisé sur un échantillon de 1000 personnes selon la méthode des quotas.</a:t>
            </a:r>
          </a:p>
        </p:txBody>
      </p:sp>
      <p:sp>
        <p:nvSpPr>
          <p:cNvPr id="4" name="Rectangle 3"/>
          <p:cNvSpPr/>
          <p:nvPr/>
        </p:nvSpPr>
        <p:spPr>
          <a:xfrm>
            <a:off x="59883" y="5608889"/>
            <a:ext cx="8742761" cy="1077218"/>
          </a:xfrm>
          <a:prstGeom prst="rect">
            <a:avLst/>
          </a:prstGeom>
        </p:spPr>
        <p:txBody>
          <a:bodyPr wrap="square">
            <a:spAutoFit/>
          </a:bodyPr>
          <a:lstStyle/>
          <a:p>
            <a:pPr algn="just">
              <a:spcBef>
                <a:spcPts val="600"/>
              </a:spcBef>
            </a:pPr>
            <a:r>
              <a:rPr lang="fr-FR" sz="1600" b="1" dirty="0">
                <a:latin typeface="Arial" panose="020B0604020202020204" pitchFamily="34" charset="0"/>
                <a:ea typeface="Times New Roman" panose="02020603050405020304" pitchFamily="18" charset="0"/>
                <a:cs typeface="Arial" panose="020B0604020202020204" pitchFamily="34" charset="0"/>
              </a:rPr>
              <a:t>• Formulation B :</a:t>
            </a:r>
          </a:p>
          <a:p>
            <a:pPr algn="just"/>
            <a:r>
              <a:rPr lang="fr-FR" sz="1600" i="1" dirty="0">
                <a:latin typeface="Arial" panose="020B0604020202020204" pitchFamily="34" charset="0"/>
                <a:ea typeface="Times New Roman" panose="02020603050405020304" pitchFamily="18" charset="0"/>
                <a:cs typeface="Arial" panose="020B0604020202020204" pitchFamily="34" charset="0"/>
              </a:rPr>
              <a:t>Êtes-vous personnellement pas du tout favorable, plutôt peu favorable, plutôt favorable, tout à fait favorable à l’accueil par la France de familles de réfugiés (hommes, femmes, enfants) qui fuient la guerre et les massacres en cours dans leur pays d’origine ?</a:t>
            </a:r>
          </a:p>
        </p:txBody>
      </p:sp>
      <p:sp>
        <p:nvSpPr>
          <p:cNvPr id="5" name="Rectangle 4"/>
          <p:cNvSpPr/>
          <p:nvPr/>
        </p:nvSpPr>
        <p:spPr>
          <a:xfrm>
            <a:off x="59883" y="4114376"/>
            <a:ext cx="8951055" cy="1400383"/>
          </a:xfrm>
          <a:prstGeom prst="rect">
            <a:avLst/>
          </a:prstGeom>
        </p:spPr>
        <p:txBody>
          <a:bodyPr wrap="square">
            <a:spAutoFit/>
          </a:bodyPr>
          <a:lstStyle/>
          <a:p>
            <a:pPr>
              <a:spcAft>
                <a:spcPts val="0"/>
              </a:spcAft>
            </a:pPr>
            <a:r>
              <a:rPr lang="fr-FR" sz="1600" dirty="0">
                <a:latin typeface="Arial" panose="020B0604020202020204" pitchFamily="34" charset="0"/>
                <a:ea typeface="Times New Roman" panose="02020603050405020304" pitchFamily="18" charset="0"/>
                <a:cs typeface="Arial" panose="020B0604020202020204" pitchFamily="34" charset="0"/>
              </a:rPr>
              <a:t>Deux formulations ont été soumises aux personnes interrogées :</a:t>
            </a:r>
          </a:p>
          <a:p>
            <a:pPr algn="just">
              <a:spcBef>
                <a:spcPts val="600"/>
              </a:spcBef>
            </a:pPr>
            <a:r>
              <a:rPr lang="fr-FR" sz="1600" b="1" dirty="0">
                <a:latin typeface="Arial" panose="020B0604020202020204" pitchFamily="34" charset="0"/>
                <a:ea typeface="Times New Roman" panose="02020603050405020304" pitchFamily="18" charset="0"/>
                <a:cs typeface="Arial" panose="020B0604020202020204" pitchFamily="34" charset="0"/>
              </a:rPr>
              <a:t>•  Formulation A :</a:t>
            </a:r>
          </a:p>
          <a:p>
            <a:pPr algn="just"/>
            <a:r>
              <a:rPr lang="fr-FR" sz="1600" i="1" dirty="0">
                <a:latin typeface="Arial" panose="020B0604020202020204" pitchFamily="34" charset="0"/>
                <a:ea typeface="Times New Roman" panose="02020603050405020304" pitchFamily="18" charset="0"/>
                <a:cs typeface="Arial" panose="020B0604020202020204" pitchFamily="34" charset="0"/>
              </a:rPr>
              <a:t>Êtes-vous personnellement pas du tout favorable, plutôt peu favorable, plutôt favorable, tout à fait favorable à l’accueil par la France de milliers de migrants en provenance du Moyen-Orient et d’Afrique ?</a:t>
            </a:r>
          </a:p>
        </p:txBody>
      </p:sp>
      <p:sp>
        <p:nvSpPr>
          <p:cNvPr id="20" name="Rectangle 19">
            <a:extLst>
              <a:ext uri="{FF2B5EF4-FFF2-40B4-BE49-F238E27FC236}">
                <a16:creationId xmlns:a16="http://schemas.microsoft.com/office/drawing/2014/main" id="{10D62F97-6680-4820-8D9C-02720A2DE265}"/>
              </a:ext>
            </a:extLst>
          </p:cNvPr>
          <p:cNvSpPr/>
          <p:nvPr/>
        </p:nvSpPr>
        <p:spPr>
          <a:xfrm>
            <a:off x="1" y="105210"/>
            <a:ext cx="9144000" cy="1554977"/>
          </a:xfrm>
          <a:prstGeom prst="rect">
            <a:avLst/>
          </a:prstGeom>
          <a:ln>
            <a:noFill/>
            <a:prstDash val="sysDash"/>
          </a:ln>
        </p:spPr>
        <p:txBody>
          <a:bodyPr wrap="square">
            <a:spAutoFit/>
          </a:bodyPr>
          <a:lstStyle/>
          <a:p>
            <a:pPr algn="ctr">
              <a:lnSpc>
                <a:spcPct val="107000"/>
              </a:lnSpc>
              <a:spcAft>
                <a:spcPts val="800"/>
              </a:spcAft>
            </a:pPr>
            <a:r>
              <a:rPr lang="fr-FR" b="1" dirty="0">
                <a:latin typeface="Arial" panose="020B0604020202020204" pitchFamily="34" charset="0"/>
                <a:ea typeface="Calibri" panose="020F0502020204030204" pitchFamily="34" charset="0"/>
                <a:cs typeface="Arial" panose="020B0604020202020204" pitchFamily="34" charset="0"/>
              </a:rPr>
              <a:t>Épreuve commune de contrôle continu</a:t>
            </a:r>
          </a:p>
          <a:p>
            <a:pPr algn="ctr">
              <a:spcAft>
                <a:spcPts val="600"/>
              </a:spcAft>
            </a:pPr>
            <a:r>
              <a:rPr lang="fr-FR" sz="1600" b="1" dirty="0">
                <a:latin typeface="Arial" panose="020B0604020202020204" pitchFamily="34" charset="0"/>
                <a:ea typeface="Calibri" panose="020F0502020204030204" pitchFamily="34" charset="0"/>
                <a:cs typeface="Arial" panose="020B0604020202020204" pitchFamily="34" charset="0"/>
              </a:rPr>
              <a:t>Sciences économiques et sociales</a:t>
            </a:r>
            <a:endParaRPr lang="fr-FR" sz="1600" dirty="0">
              <a:latin typeface="Arial" panose="020B0604020202020204" pitchFamily="34" charset="0"/>
              <a:ea typeface="Calibri" panose="020F0502020204030204" pitchFamily="34" charset="0"/>
              <a:cs typeface="Arial" panose="020B0604020202020204" pitchFamily="34" charset="0"/>
            </a:endParaRPr>
          </a:p>
          <a:p>
            <a:pPr algn="ctr">
              <a:spcAft>
                <a:spcPts val="600"/>
              </a:spcAft>
            </a:pPr>
            <a:r>
              <a:rPr lang="fr-FR" sz="1600" i="1" dirty="0">
                <a:latin typeface="Arial" panose="020B0604020202020204" pitchFamily="34" charset="0"/>
                <a:ea typeface="Calibri" panose="020F0502020204030204" pitchFamily="34" charset="0"/>
                <a:cs typeface="Arial" panose="020B0604020202020204" pitchFamily="34" charset="0"/>
              </a:rPr>
              <a:t>L’usage de la calculatrice est strictement interdit.</a:t>
            </a:r>
            <a:endParaRPr lang="fr-FR" sz="1600" dirty="0">
              <a:latin typeface="Arial" panose="020B0604020202020204" pitchFamily="34" charset="0"/>
              <a:ea typeface="Calibri" panose="020F0502020204030204" pitchFamily="34" charset="0"/>
              <a:cs typeface="Arial" panose="020B0604020202020204" pitchFamily="34" charset="0"/>
            </a:endParaRPr>
          </a:p>
          <a:p>
            <a:pPr>
              <a:lnSpc>
                <a:spcPct val="107000"/>
              </a:lnSpc>
              <a:spcBef>
                <a:spcPts val="1200"/>
              </a:spcBef>
              <a:spcAft>
                <a:spcPts val="800"/>
              </a:spcAft>
            </a:pPr>
            <a:r>
              <a:rPr lang="fr-FR" sz="1600" i="1" dirty="0">
                <a:latin typeface="Arial" panose="020B0604020202020204" pitchFamily="34" charset="0"/>
                <a:ea typeface="Calibri" panose="020F0502020204030204" pitchFamily="34" charset="0"/>
                <a:cs typeface="Arial" panose="020B0604020202020204" pitchFamily="34" charset="0"/>
              </a:rPr>
              <a:t>Cette épreuve comprend deux parties :</a:t>
            </a:r>
            <a:endParaRPr lang="fr-FR" sz="1600" dirty="0">
              <a:latin typeface="Arial" panose="020B0604020202020204" pitchFamily="34" charset="0"/>
              <a:ea typeface="Calibri" panose="020F0502020204030204" pitchFamily="34" charset="0"/>
              <a:cs typeface="Arial" panose="020B0604020202020204" pitchFamily="34" charset="0"/>
            </a:endParaRPr>
          </a:p>
        </p:txBody>
      </p:sp>
      <p:sp>
        <p:nvSpPr>
          <p:cNvPr id="22" name="Rectangle 21">
            <a:extLst>
              <a:ext uri="{FF2B5EF4-FFF2-40B4-BE49-F238E27FC236}">
                <a16:creationId xmlns:a16="http://schemas.microsoft.com/office/drawing/2014/main" id="{E4120901-CDEE-4F92-9E21-383A1D5A502B}"/>
              </a:ext>
            </a:extLst>
          </p:cNvPr>
          <p:cNvSpPr/>
          <p:nvPr/>
        </p:nvSpPr>
        <p:spPr>
          <a:xfrm>
            <a:off x="68833" y="1754317"/>
            <a:ext cx="8833120" cy="1409681"/>
          </a:xfrm>
          <a:prstGeom prst="rect">
            <a:avLst/>
          </a:prstGeom>
          <a:ln>
            <a:noFill/>
            <a:prstDash val="sysDash"/>
          </a:ln>
        </p:spPr>
        <p:txBody>
          <a:bodyPr wrap="square">
            <a:spAutoFit/>
          </a:bodyPr>
          <a:lstStyle/>
          <a:p>
            <a:pPr marL="179388" indent="-179388" algn="just">
              <a:lnSpc>
                <a:spcPct val="107000"/>
              </a:lnSpc>
              <a:spcAft>
                <a:spcPts val="800"/>
              </a:spcAft>
              <a:buFont typeface="Arial" panose="020B0604020202020204" pitchFamily="34" charset="0"/>
              <a:buChar char="•"/>
            </a:pPr>
            <a:r>
              <a:rPr lang="fr-FR" sz="1600" b="1" i="1" dirty="0">
                <a:latin typeface="Arial" panose="020B0604020202020204" pitchFamily="34" charset="0"/>
                <a:ea typeface="Calibri" panose="020F0502020204030204" pitchFamily="34" charset="0"/>
                <a:cs typeface="Arial" panose="020B0604020202020204" pitchFamily="34" charset="0"/>
              </a:rPr>
              <a:t>Première partie </a:t>
            </a:r>
            <a:r>
              <a:rPr lang="fr-FR" sz="1600" i="1" dirty="0">
                <a:latin typeface="Arial" panose="020B0604020202020204" pitchFamily="34" charset="0"/>
                <a:ea typeface="Calibri" panose="020F0502020204030204" pitchFamily="34" charset="0"/>
                <a:cs typeface="Arial" panose="020B0604020202020204" pitchFamily="34" charset="0"/>
              </a:rPr>
              <a:t>(Mobilisation de connaissances et traitement de l’information), il est demandé au candidat de répondre aux questions </a:t>
            </a:r>
            <a:r>
              <a:rPr lang="fr-FR" sz="1600" b="1" i="1" u="sng" dirty="0">
                <a:latin typeface="Arial" panose="020B0604020202020204" pitchFamily="34" charset="0"/>
                <a:ea typeface="Calibri" panose="020F0502020204030204" pitchFamily="34" charset="0"/>
                <a:cs typeface="Arial" panose="020B0604020202020204" pitchFamily="34" charset="0"/>
              </a:rPr>
              <a:t>en mobilisant les connaissances </a:t>
            </a:r>
            <a:r>
              <a:rPr lang="fr-FR" sz="1600" i="1" dirty="0">
                <a:latin typeface="Arial" panose="020B0604020202020204" pitchFamily="34" charset="0"/>
                <a:ea typeface="Calibri" panose="020F0502020204030204" pitchFamily="34" charset="0"/>
                <a:cs typeface="Arial" panose="020B0604020202020204" pitchFamily="34" charset="0"/>
              </a:rPr>
              <a:t>acquises dans le cadre du programme, </a:t>
            </a:r>
            <a:r>
              <a:rPr lang="fr-FR" sz="1600" b="1" i="1" u="sng" dirty="0">
                <a:latin typeface="Arial" panose="020B0604020202020204" pitchFamily="34" charset="0"/>
                <a:ea typeface="Calibri" panose="020F0502020204030204" pitchFamily="34" charset="0"/>
                <a:cs typeface="Arial" panose="020B0604020202020204" pitchFamily="34" charset="0"/>
              </a:rPr>
              <a:t>en adoptant une démarche méthodologique rigoureuse de collecte et d’exploitation de données quantitatives</a:t>
            </a:r>
            <a:r>
              <a:rPr lang="fr-FR" sz="1600" i="1" dirty="0">
                <a:latin typeface="Arial" panose="020B0604020202020204" pitchFamily="34" charset="0"/>
                <a:ea typeface="Calibri" panose="020F0502020204030204" pitchFamily="34" charset="0"/>
                <a:cs typeface="Arial" panose="020B0604020202020204" pitchFamily="34" charset="0"/>
              </a:rPr>
              <a:t>, et en ayant recours le cas échéant à des résolutions graphiques.</a:t>
            </a:r>
            <a:endParaRPr lang="fr-FR" sz="1600" dirty="0">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4239063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4062" y="4511113"/>
            <a:ext cx="8875875" cy="2262158"/>
          </a:xfrm>
          <a:prstGeom prst="rect">
            <a:avLst/>
          </a:prstGeom>
        </p:spPr>
        <p:txBody>
          <a:bodyPr wrap="square">
            <a:spAutoFit/>
          </a:bodyPr>
          <a:lstStyle/>
          <a:p>
            <a:pPr algn="just">
              <a:spcBef>
                <a:spcPts val="600"/>
              </a:spcBef>
            </a:pPr>
            <a:r>
              <a:rPr lang="fr-FR" b="1" dirty="0">
                <a:latin typeface="Arial" panose="020B0604020202020204" pitchFamily="34" charset="0"/>
                <a:ea typeface="Calibri" panose="020F0502020204030204" pitchFamily="34" charset="0"/>
                <a:cs typeface="Times New Roman" panose="02020603050405020304" pitchFamily="18" charset="0"/>
              </a:rPr>
              <a:t>Questions : </a:t>
            </a:r>
            <a:endParaRPr lang="fr-FR" dirty="0">
              <a:latin typeface="Calibri" panose="020F0502020204030204" pitchFamily="34" charset="0"/>
              <a:ea typeface="Calibri" panose="020F0502020204030204" pitchFamily="34" charset="0"/>
              <a:cs typeface="Times New Roman" panose="02020603050405020304" pitchFamily="18" charset="0"/>
            </a:endParaRPr>
          </a:p>
          <a:p>
            <a:pPr>
              <a:spcBef>
                <a:spcPts val="600"/>
              </a:spcBef>
            </a:pPr>
            <a:r>
              <a:rPr lang="fr-FR" dirty="0">
                <a:latin typeface="Arial" panose="020B0604020202020204" pitchFamily="34" charset="0"/>
                <a:ea typeface="Calibri" panose="020F0502020204030204" pitchFamily="34" charset="0"/>
                <a:cs typeface="Arial" panose="020B0604020202020204" pitchFamily="34" charset="0"/>
              </a:rPr>
              <a:t>1) Présentez deux techniques permettant de réaliser un sondage d’opinion. </a:t>
            </a:r>
            <a:r>
              <a:rPr lang="fr-FR" i="1" dirty="0">
                <a:latin typeface="Arial" panose="020B0604020202020204" pitchFamily="34" charset="0"/>
                <a:ea typeface="Calibri" panose="020F0502020204030204" pitchFamily="34" charset="0"/>
                <a:cs typeface="Arial" panose="020B0604020202020204" pitchFamily="34" charset="0"/>
              </a:rPr>
              <a:t>4 points</a:t>
            </a:r>
            <a:r>
              <a:rPr lang="fr-FR" dirty="0">
                <a:latin typeface="Arial" panose="020B0604020202020204" pitchFamily="34" charset="0"/>
                <a:ea typeface="Calibri" panose="020F0502020204030204" pitchFamily="34" charset="0"/>
                <a:cs typeface="Arial" panose="020B0604020202020204" pitchFamily="34" charset="0"/>
              </a:rPr>
              <a:t> </a:t>
            </a:r>
          </a:p>
          <a:p>
            <a:pPr>
              <a:spcBef>
                <a:spcPts val="600"/>
              </a:spcBef>
            </a:pPr>
            <a:r>
              <a:rPr lang="fr-FR" dirty="0">
                <a:latin typeface="Arial" panose="020B0604020202020204" pitchFamily="34" charset="0"/>
                <a:ea typeface="Calibri" panose="020F0502020204030204" pitchFamily="34" charset="0"/>
                <a:cs typeface="Arial" panose="020B0604020202020204" pitchFamily="34" charset="0"/>
              </a:rPr>
              <a:t>2) A l’aide du document, comparez la part des personnes qui sont « plutôt favorables » à la proposition A à la part des personnes qui sont « plutôt favorables » à la proposition B.  </a:t>
            </a:r>
            <a:r>
              <a:rPr lang="fr-FR" i="1" dirty="0">
                <a:latin typeface="Arial" panose="020B0604020202020204" pitchFamily="34" charset="0"/>
                <a:ea typeface="Calibri" panose="020F0502020204030204" pitchFamily="34" charset="0"/>
                <a:cs typeface="Arial" panose="020B0604020202020204" pitchFamily="34" charset="0"/>
              </a:rPr>
              <a:t>3 points</a:t>
            </a:r>
            <a:r>
              <a:rPr lang="fr-FR" dirty="0">
                <a:latin typeface="Arial" panose="020B0604020202020204" pitchFamily="34" charset="0"/>
                <a:ea typeface="Calibri" panose="020F0502020204030204" pitchFamily="34" charset="0"/>
                <a:cs typeface="Arial" panose="020B0604020202020204" pitchFamily="34" charset="0"/>
              </a:rPr>
              <a:t> </a:t>
            </a:r>
          </a:p>
          <a:p>
            <a:pPr>
              <a:spcBef>
                <a:spcPts val="600"/>
              </a:spcBef>
            </a:pPr>
            <a:r>
              <a:rPr lang="fr-FR" dirty="0">
                <a:latin typeface="Arial" panose="020B0604020202020204" pitchFamily="34" charset="0"/>
                <a:ea typeface="Calibri" panose="020F0502020204030204" pitchFamily="34" charset="0"/>
                <a:cs typeface="Arial" panose="020B0604020202020204" pitchFamily="34" charset="0"/>
              </a:rPr>
              <a:t>3) A l’aide du document, montrez que les sondages peuvent rencontrer des difficultés pour refléter l’opinion publique. </a:t>
            </a:r>
            <a:r>
              <a:rPr lang="fr-FR" i="1" dirty="0">
                <a:latin typeface="Arial" panose="020B0604020202020204" pitchFamily="34" charset="0"/>
                <a:ea typeface="Calibri" panose="020F0502020204030204" pitchFamily="34" charset="0"/>
                <a:cs typeface="Arial" panose="020B0604020202020204" pitchFamily="34" charset="0"/>
              </a:rPr>
              <a:t>3 points</a:t>
            </a:r>
            <a:r>
              <a:rPr lang="fr-FR" dirty="0">
                <a:latin typeface="Arial" panose="020B0604020202020204" pitchFamily="34" charset="0"/>
                <a:ea typeface="Calibri" panose="020F0502020204030204" pitchFamily="34" charset="0"/>
                <a:cs typeface="Arial" panose="020B0604020202020204" pitchFamily="34" charset="0"/>
              </a:rPr>
              <a:t> </a:t>
            </a:r>
            <a:endParaRPr lang="fr-FR" dirty="0">
              <a:effectLst/>
              <a:latin typeface="Arial" panose="020B0604020202020204" pitchFamily="34" charset="0"/>
              <a:ea typeface="Calibri" panose="020F0502020204030204" pitchFamily="34" charset="0"/>
              <a:cs typeface="Arial" panose="020B0604020202020204" pitchFamily="34" charset="0"/>
            </a:endParaRPr>
          </a:p>
        </p:txBody>
      </p:sp>
      <p:pic>
        <p:nvPicPr>
          <p:cNvPr id="6" name="Image 5">
            <a:extLst>
              <a:ext uri="{FF2B5EF4-FFF2-40B4-BE49-F238E27FC236}">
                <a16:creationId xmlns:a16="http://schemas.microsoft.com/office/drawing/2014/main" id="{3F4A9122-454F-46EC-B845-3D94B57CDA1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6912" y="98123"/>
            <a:ext cx="6205001" cy="4624917"/>
          </a:xfrm>
          <a:prstGeom prst="rect">
            <a:avLst/>
          </a:prstGeom>
        </p:spPr>
      </p:pic>
      <p:sp>
        <p:nvSpPr>
          <p:cNvPr id="7" name="ZoneTexte 6">
            <a:extLst>
              <a:ext uri="{FF2B5EF4-FFF2-40B4-BE49-F238E27FC236}">
                <a16:creationId xmlns:a16="http://schemas.microsoft.com/office/drawing/2014/main" id="{B5BE0592-BEDE-43F3-A8ED-9B43476D70AC}"/>
              </a:ext>
            </a:extLst>
          </p:cNvPr>
          <p:cNvSpPr txBox="1"/>
          <p:nvPr/>
        </p:nvSpPr>
        <p:spPr>
          <a:xfrm>
            <a:off x="5352607" y="3598803"/>
            <a:ext cx="383438" cy="307777"/>
          </a:xfrm>
          <a:prstGeom prst="rect">
            <a:avLst/>
          </a:prstGeom>
          <a:noFill/>
        </p:spPr>
        <p:txBody>
          <a:bodyPr wrap="none" rtlCol="0">
            <a:spAutoFit/>
          </a:bodyPr>
          <a:lstStyle/>
          <a:p>
            <a:r>
              <a:rPr lang="fr-FR" sz="1400" b="1" dirty="0">
                <a:solidFill>
                  <a:schemeClr val="bg1"/>
                </a:solidFill>
                <a:latin typeface="Arial" panose="020B0604020202020204" pitchFamily="34" charset="0"/>
                <a:cs typeface="Arial" panose="020B0604020202020204" pitchFamily="34" charset="0"/>
              </a:rPr>
              <a:t>23</a:t>
            </a:r>
          </a:p>
        </p:txBody>
      </p:sp>
      <p:sp>
        <p:nvSpPr>
          <p:cNvPr id="8" name="ZoneTexte 7">
            <a:extLst>
              <a:ext uri="{FF2B5EF4-FFF2-40B4-BE49-F238E27FC236}">
                <a16:creationId xmlns:a16="http://schemas.microsoft.com/office/drawing/2014/main" id="{84448EA8-47D9-45E7-A712-AFB8D855A643}"/>
              </a:ext>
            </a:extLst>
          </p:cNvPr>
          <p:cNvSpPr txBox="1"/>
          <p:nvPr/>
        </p:nvSpPr>
        <p:spPr>
          <a:xfrm>
            <a:off x="2952255" y="2115341"/>
            <a:ext cx="383438" cy="307777"/>
          </a:xfrm>
          <a:prstGeom prst="rect">
            <a:avLst/>
          </a:prstGeom>
          <a:noFill/>
        </p:spPr>
        <p:txBody>
          <a:bodyPr wrap="none" rtlCol="0">
            <a:spAutoFit/>
          </a:bodyPr>
          <a:lstStyle/>
          <a:p>
            <a:r>
              <a:rPr lang="fr-FR" sz="1400" b="1" dirty="0">
                <a:solidFill>
                  <a:schemeClr val="bg1"/>
                </a:solidFill>
                <a:latin typeface="Arial" panose="020B0604020202020204" pitchFamily="34" charset="0"/>
                <a:cs typeface="Arial" panose="020B0604020202020204" pitchFamily="34" charset="0"/>
              </a:rPr>
              <a:t>24</a:t>
            </a:r>
          </a:p>
        </p:txBody>
      </p:sp>
      <p:sp>
        <p:nvSpPr>
          <p:cNvPr id="9" name="ZoneTexte 8">
            <a:extLst>
              <a:ext uri="{FF2B5EF4-FFF2-40B4-BE49-F238E27FC236}">
                <a16:creationId xmlns:a16="http://schemas.microsoft.com/office/drawing/2014/main" id="{07FC74A4-391F-4AEA-9913-6F67CAE85173}"/>
              </a:ext>
            </a:extLst>
          </p:cNvPr>
          <p:cNvSpPr txBox="1"/>
          <p:nvPr/>
        </p:nvSpPr>
        <p:spPr>
          <a:xfrm>
            <a:off x="5352607" y="2816464"/>
            <a:ext cx="383438" cy="307777"/>
          </a:xfrm>
          <a:prstGeom prst="rect">
            <a:avLst/>
          </a:prstGeom>
          <a:noFill/>
        </p:spPr>
        <p:txBody>
          <a:bodyPr wrap="none" rtlCol="0">
            <a:spAutoFit/>
          </a:bodyPr>
          <a:lstStyle/>
          <a:p>
            <a:r>
              <a:rPr lang="fr-FR" sz="1400" b="1" dirty="0">
                <a:solidFill>
                  <a:schemeClr val="bg1"/>
                </a:solidFill>
                <a:latin typeface="Arial" panose="020B0604020202020204" pitchFamily="34" charset="0"/>
                <a:cs typeface="Arial" panose="020B0604020202020204" pitchFamily="34" charset="0"/>
              </a:rPr>
              <a:t>24</a:t>
            </a:r>
          </a:p>
        </p:txBody>
      </p:sp>
      <p:sp>
        <p:nvSpPr>
          <p:cNvPr id="10" name="ZoneTexte 9">
            <a:extLst>
              <a:ext uri="{FF2B5EF4-FFF2-40B4-BE49-F238E27FC236}">
                <a16:creationId xmlns:a16="http://schemas.microsoft.com/office/drawing/2014/main" id="{3DDCC102-4806-44D6-8370-C2CD668AEA96}"/>
              </a:ext>
            </a:extLst>
          </p:cNvPr>
          <p:cNvSpPr txBox="1"/>
          <p:nvPr/>
        </p:nvSpPr>
        <p:spPr>
          <a:xfrm>
            <a:off x="2951844" y="1308996"/>
            <a:ext cx="383438" cy="307777"/>
          </a:xfrm>
          <a:prstGeom prst="rect">
            <a:avLst/>
          </a:prstGeom>
          <a:noFill/>
        </p:spPr>
        <p:txBody>
          <a:bodyPr wrap="none" rtlCol="0">
            <a:spAutoFit/>
          </a:bodyPr>
          <a:lstStyle/>
          <a:p>
            <a:r>
              <a:rPr lang="fr-FR" sz="1400" b="1" dirty="0">
                <a:solidFill>
                  <a:schemeClr val="bg1"/>
                </a:solidFill>
                <a:latin typeface="Arial" panose="020B0604020202020204" pitchFamily="34" charset="0"/>
                <a:cs typeface="Arial" panose="020B0604020202020204" pitchFamily="34" charset="0"/>
              </a:rPr>
              <a:t>21</a:t>
            </a:r>
          </a:p>
        </p:txBody>
      </p:sp>
      <p:sp>
        <p:nvSpPr>
          <p:cNvPr id="11" name="ZoneTexte 10">
            <a:extLst>
              <a:ext uri="{FF2B5EF4-FFF2-40B4-BE49-F238E27FC236}">
                <a16:creationId xmlns:a16="http://schemas.microsoft.com/office/drawing/2014/main" id="{094CAE26-D74C-40EF-A461-303DF5E52C05}"/>
              </a:ext>
            </a:extLst>
          </p:cNvPr>
          <p:cNvSpPr txBox="1"/>
          <p:nvPr/>
        </p:nvSpPr>
        <p:spPr>
          <a:xfrm>
            <a:off x="5352607" y="1785192"/>
            <a:ext cx="383438" cy="307777"/>
          </a:xfrm>
          <a:prstGeom prst="rect">
            <a:avLst/>
          </a:prstGeom>
          <a:noFill/>
        </p:spPr>
        <p:txBody>
          <a:bodyPr wrap="none" rtlCol="0">
            <a:spAutoFit/>
          </a:bodyPr>
          <a:lstStyle/>
          <a:p>
            <a:r>
              <a:rPr lang="fr-FR" sz="1400" b="1" dirty="0">
                <a:solidFill>
                  <a:schemeClr val="bg1"/>
                </a:solidFill>
                <a:latin typeface="Arial" panose="020B0604020202020204" pitchFamily="34" charset="0"/>
                <a:cs typeface="Arial" panose="020B0604020202020204" pitchFamily="34" charset="0"/>
              </a:rPr>
              <a:t>30</a:t>
            </a:r>
          </a:p>
        </p:txBody>
      </p:sp>
      <p:sp>
        <p:nvSpPr>
          <p:cNvPr id="12" name="ZoneTexte 11">
            <a:extLst>
              <a:ext uri="{FF2B5EF4-FFF2-40B4-BE49-F238E27FC236}">
                <a16:creationId xmlns:a16="http://schemas.microsoft.com/office/drawing/2014/main" id="{F539FA9A-F293-4479-9FD1-1470D2D4B285}"/>
              </a:ext>
            </a:extLst>
          </p:cNvPr>
          <p:cNvSpPr txBox="1"/>
          <p:nvPr/>
        </p:nvSpPr>
        <p:spPr>
          <a:xfrm>
            <a:off x="3001537" y="656718"/>
            <a:ext cx="284052" cy="307777"/>
          </a:xfrm>
          <a:prstGeom prst="rect">
            <a:avLst/>
          </a:prstGeom>
          <a:noFill/>
        </p:spPr>
        <p:txBody>
          <a:bodyPr wrap="none" rtlCol="0">
            <a:spAutoFit/>
          </a:bodyPr>
          <a:lstStyle/>
          <a:p>
            <a:r>
              <a:rPr lang="fr-FR" sz="1400" b="1" dirty="0">
                <a:solidFill>
                  <a:schemeClr val="bg1"/>
                </a:solidFill>
                <a:latin typeface="Arial" panose="020B0604020202020204" pitchFamily="34" charset="0"/>
                <a:cs typeface="Arial" panose="020B0604020202020204" pitchFamily="34" charset="0"/>
              </a:rPr>
              <a:t>9</a:t>
            </a:r>
          </a:p>
        </p:txBody>
      </p:sp>
      <p:sp>
        <p:nvSpPr>
          <p:cNvPr id="13" name="ZoneTexte 12">
            <a:extLst>
              <a:ext uri="{FF2B5EF4-FFF2-40B4-BE49-F238E27FC236}">
                <a16:creationId xmlns:a16="http://schemas.microsoft.com/office/drawing/2014/main" id="{84AE5708-0752-4821-8EA4-0ABF4603CFDC}"/>
              </a:ext>
            </a:extLst>
          </p:cNvPr>
          <p:cNvSpPr txBox="1"/>
          <p:nvPr/>
        </p:nvSpPr>
        <p:spPr>
          <a:xfrm>
            <a:off x="5352607" y="735057"/>
            <a:ext cx="383438" cy="307777"/>
          </a:xfrm>
          <a:prstGeom prst="rect">
            <a:avLst/>
          </a:prstGeom>
          <a:noFill/>
        </p:spPr>
        <p:txBody>
          <a:bodyPr wrap="none" rtlCol="0">
            <a:spAutoFit/>
          </a:bodyPr>
          <a:lstStyle/>
          <a:p>
            <a:r>
              <a:rPr lang="fr-FR" sz="1400" b="1" dirty="0">
                <a:solidFill>
                  <a:schemeClr val="bg1"/>
                </a:solidFill>
                <a:latin typeface="Arial" panose="020B0604020202020204" pitchFamily="34" charset="0"/>
                <a:cs typeface="Arial" panose="020B0604020202020204" pitchFamily="34" charset="0"/>
              </a:rPr>
              <a:t>18</a:t>
            </a:r>
          </a:p>
        </p:txBody>
      </p:sp>
      <p:sp>
        <p:nvSpPr>
          <p:cNvPr id="14" name="ZoneTexte 13">
            <a:extLst>
              <a:ext uri="{FF2B5EF4-FFF2-40B4-BE49-F238E27FC236}">
                <a16:creationId xmlns:a16="http://schemas.microsoft.com/office/drawing/2014/main" id="{E1DD1BAF-A1E0-44A7-ABBC-0685EC230D0D}"/>
              </a:ext>
            </a:extLst>
          </p:cNvPr>
          <p:cNvSpPr txBox="1"/>
          <p:nvPr/>
        </p:nvSpPr>
        <p:spPr>
          <a:xfrm>
            <a:off x="3079282" y="4144949"/>
            <a:ext cx="284052" cy="307777"/>
          </a:xfrm>
          <a:prstGeom prst="rect">
            <a:avLst/>
          </a:prstGeom>
          <a:noFill/>
        </p:spPr>
        <p:txBody>
          <a:bodyPr wrap="none" rtlCol="0">
            <a:spAutoFit/>
          </a:bodyPr>
          <a:lstStyle/>
          <a:p>
            <a:r>
              <a:rPr lang="fr-FR" sz="1400" b="1" dirty="0">
                <a:solidFill>
                  <a:schemeClr val="bg1"/>
                </a:solidFill>
                <a:latin typeface="Arial" panose="020B0604020202020204" pitchFamily="34" charset="0"/>
                <a:cs typeface="Arial" panose="020B0604020202020204" pitchFamily="34" charset="0"/>
              </a:rPr>
              <a:t>6</a:t>
            </a:r>
          </a:p>
        </p:txBody>
      </p:sp>
      <p:sp>
        <p:nvSpPr>
          <p:cNvPr id="15" name="ZoneTexte 14">
            <a:extLst>
              <a:ext uri="{FF2B5EF4-FFF2-40B4-BE49-F238E27FC236}">
                <a16:creationId xmlns:a16="http://schemas.microsoft.com/office/drawing/2014/main" id="{873E7928-5B9E-4D01-BE35-E8E049B3E491}"/>
              </a:ext>
            </a:extLst>
          </p:cNvPr>
          <p:cNvSpPr txBox="1"/>
          <p:nvPr/>
        </p:nvSpPr>
        <p:spPr>
          <a:xfrm>
            <a:off x="2951844" y="3291026"/>
            <a:ext cx="383438" cy="307777"/>
          </a:xfrm>
          <a:prstGeom prst="rect">
            <a:avLst/>
          </a:prstGeom>
          <a:noFill/>
        </p:spPr>
        <p:txBody>
          <a:bodyPr wrap="none" rtlCol="0">
            <a:spAutoFit/>
          </a:bodyPr>
          <a:lstStyle/>
          <a:p>
            <a:r>
              <a:rPr lang="fr-FR" sz="1400" b="1" dirty="0">
                <a:solidFill>
                  <a:schemeClr val="bg1"/>
                </a:solidFill>
                <a:latin typeface="Arial" panose="020B0604020202020204" pitchFamily="34" charset="0"/>
                <a:cs typeface="Arial" panose="020B0604020202020204" pitchFamily="34" charset="0"/>
              </a:rPr>
              <a:t>40</a:t>
            </a:r>
          </a:p>
        </p:txBody>
      </p:sp>
      <p:sp>
        <p:nvSpPr>
          <p:cNvPr id="16" name="ZoneTexte 15">
            <a:extLst>
              <a:ext uri="{FF2B5EF4-FFF2-40B4-BE49-F238E27FC236}">
                <a16:creationId xmlns:a16="http://schemas.microsoft.com/office/drawing/2014/main" id="{0A653742-485F-47C3-842D-00DDB8C40CBF}"/>
              </a:ext>
            </a:extLst>
          </p:cNvPr>
          <p:cNvSpPr txBox="1"/>
          <p:nvPr/>
        </p:nvSpPr>
        <p:spPr>
          <a:xfrm>
            <a:off x="5421962" y="4144949"/>
            <a:ext cx="284052" cy="307777"/>
          </a:xfrm>
          <a:prstGeom prst="rect">
            <a:avLst/>
          </a:prstGeom>
          <a:noFill/>
        </p:spPr>
        <p:txBody>
          <a:bodyPr wrap="none" rtlCol="0">
            <a:spAutoFit/>
          </a:bodyPr>
          <a:lstStyle/>
          <a:p>
            <a:r>
              <a:rPr lang="fr-FR" sz="1400" b="1" dirty="0">
                <a:solidFill>
                  <a:schemeClr val="bg1"/>
                </a:solidFill>
                <a:latin typeface="Arial" panose="020B0604020202020204" pitchFamily="34" charset="0"/>
                <a:cs typeface="Arial" panose="020B0604020202020204" pitchFamily="34" charset="0"/>
              </a:rPr>
              <a:t>5</a:t>
            </a:r>
          </a:p>
        </p:txBody>
      </p:sp>
      <p:sp>
        <p:nvSpPr>
          <p:cNvPr id="17" name="Rectangle 16"/>
          <p:cNvSpPr/>
          <p:nvPr/>
        </p:nvSpPr>
        <p:spPr>
          <a:xfrm rot="16200000">
            <a:off x="-741826" y="2221367"/>
            <a:ext cx="3254161" cy="338554"/>
          </a:xfrm>
          <a:prstGeom prst="rect">
            <a:avLst/>
          </a:prstGeom>
        </p:spPr>
        <p:txBody>
          <a:bodyPr wrap="none">
            <a:spAutoFit/>
          </a:bodyPr>
          <a:lstStyle/>
          <a:p>
            <a:pPr algn="r"/>
            <a:r>
              <a:rPr lang="fr-FR" sz="1600" u="sng" dirty="0">
                <a:solidFill>
                  <a:srgbClr val="0000FF"/>
                </a:solidFill>
                <a:latin typeface="Arial" panose="020B0604020202020204" pitchFamily="34" charset="0"/>
                <a:ea typeface="Times New Roman" panose="02020603050405020304" pitchFamily="18" charset="0"/>
                <a:cs typeface="Arial" panose="020B0604020202020204" pitchFamily="34" charset="0"/>
                <a:hlinkClick r:id="rId3"/>
              </a:rPr>
              <a:t>www.francetvinfo.fr</a:t>
            </a:r>
            <a:r>
              <a:rPr lang="fr-FR" sz="1600" dirty="0">
                <a:solidFill>
                  <a:srgbClr val="000000"/>
                </a:solidFill>
                <a:latin typeface="Arial" panose="020B0604020202020204" pitchFamily="34" charset="0"/>
                <a:ea typeface="Times New Roman" panose="02020603050405020304" pitchFamily="18" charset="0"/>
                <a:cs typeface="Arial" panose="020B0604020202020204" pitchFamily="34" charset="0"/>
              </a:rPr>
              <a:t>, 13 avril 2017.</a:t>
            </a:r>
            <a:endParaRPr lang="fr-FR" sz="24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2033086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1">
            <a:extLst>
              <a:ext uri="{FF2B5EF4-FFF2-40B4-BE49-F238E27FC236}">
                <a16:creationId xmlns:a16="http://schemas.microsoft.com/office/drawing/2014/main" id="{5768ED85-50DB-4F01-B979-5E2956833FBD}"/>
              </a:ext>
            </a:extLst>
          </p:cNvPr>
          <p:cNvGraphicFramePr>
            <a:graphicFrameLocks noGrp="1"/>
          </p:cNvGraphicFramePr>
          <p:nvPr>
            <p:extLst>
              <p:ext uri="{D42A27DB-BD31-4B8C-83A1-F6EECF244321}">
                <p14:modId xmlns:p14="http://schemas.microsoft.com/office/powerpoint/2010/main" val="2886158000"/>
              </p:ext>
            </p:extLst>
          </p:nvPr>
        </p:nvGraphicFramePr>
        <p:xfrm>
          <a:off x="128717" y="981640"/>
          <a:ext cx="8887691" cy="5599712"/>
        </p:xfrm>
        <a:graphic>
          <a:graphicData uri="http://schemas.openxmlformats.org/drawingml/2006/table">
            <a:tbl>
              <a:tblPr firstRow="1" firstCol="1" bandRow="1">
                <a:tableStyleId>{5940675A-B579-460E-94D1-54222C63F5DA}</a:tableStyleId>
              </a:tblPr>
              <a:tblGrid>
                <a:gridCol w="7900169">
                  <a:extLst>
                    <a:ext uri="{9D8B030D-6E8A-4147-A177-3AD203B41FA5}">
                      <a16:colId xmlns:a16="http://schemas.microsoft.com/office/drawing/2014/main" val="3095430807"/>
                    </a:ext>
                  </a:extLst>
                </a:gridCol>
                <a:gridCol w="987522">
                  <a:extLst>
                    <a:ext uri="{9D8B030D-6E8A-4147-A177-3AD203B41FA5}">
                      <a16:colId xmlns:a16="http://schemas.microsoft.com/office/drawing/2014/main" val="3287867080"/>
                    </a:ext>
                  </a:extLst>
                </a:gridCol>
              </a:tblGrid>
              <a:tr h="232032">
                <a:tc>
                  <a:txBody>
                    <a:bodyPr/>
                    <a:lstStyle/>
                    <a:p>
                      <a:pPr algn="ctr">
                        <a:lnSpc>
                          <a:spcPct val="115000"/>
                        </a:lnSpc>
                        <a:spcAft>
                          <a:spcPts val="1000"/>
                        </a:spcAft>
                      </a:pPr>
                      <a:r>
                        <a:rPr lang="fr-FR" sz="1600" b="1" dirty="0">
                          <a:effectLst/>
                          <a:latin typeface="Arial" panose="020B0604020202020204" pitchFamily="34" charset="0"/>
                          <a:cs typeface="Arial" panose="020B0604020202020204" pitchFamily="34" charset="0"/>
                        </a:rPr>
                        <a:t>Corrigé </a:t>
                      </a:r>
                      <a:endParaRPr lang="fr-FR" sz="1600" b="1" dirty="0">
                        <a:effectLst/>
                        <a:latin typeface="Arial" panose="020B0604020202020204" pitchFamily="34" charset="0"/>
                        <a:ea typeface="Calibri" panose="020F0502020204030204" pitchFamily="34" charset="0"/>
                        <a:cs typeface="Arial" panose="020B0604020202020204" pitchFamily="34" charset="0"/>
                      </a:endParaRPr>
                    </a:p>
                  </a:txBody>
                  <a:tcPr marL="52328" marR="52328" marT="0" marB="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lumMod val="95000"/>
                      </a:schemeClr>
                    </a:solidFill>
                  </a:tcPr>
                </a:tc>
                <a:tc>
                  <a:txBody>
                    <a:bodyPr/>
                    <a:lstStyle/>
                    <a:p>
                      <a:pPr algn="ctr">
                        <a:lnSpc>
                          <a:spcPct val="115000"/>
                        </a:lnSpc>
                        <a:spcAft>
                          <a:spcPts val="1000"/>
                        </a:spcAft>
                      </a:pPr>
                      <a:r>
                        <a:rPr lang="fr-FR" sz="1600" b="1" dirty="0">
                          <a:effectLst/>
                          <a:latin typeface="Arial" panose="020B0604020202020204" pitchFamily="34" charset="0"/>
                          <a:cs typeface="Arial" panose="020B0604020202020204" pitchFamily="34" charset="0"/>
                        </a:rPr>
                        <a:t>Barème</a:t>
                      </a:r>
                      <a:endParaRPr lang="fr-FR" sz="1600" b="1" dirty="0">
                        <a:effectLst/>
                        <a:latin typeface="Arial" panose="020B0604020202020204" pitchFamily="34" charset="0"/>
                        <a:ea typeface="Calibri" panose="020F0502020204030204" pitchFamily="34" charset="0"/>
                        <a:cs typeface="Arial" panose="020B0604020202020204" pitchFamily="34" charset="0"/>
                      </a:endParaRPr>
                    </a:p>
                  </a:txBody>
                  <a:tcPr marL="52328" marR="52328" marT="0" marB="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985396472"/>
                  </a:ext>
                </a:extLst>
              </a:tr>
              <a:tr h="1678671">
                <a:tc>
                  <a:txBody>
                    <a:bodyPr/>
                    <a:lstStyle/>
                    <a:p>
                      <a:pPr marL="0" indent="0">
                        <a:lnSpc>
                          <a:spcPts val="3000"/>
                        </a:lnSpc>
                        <a:spcBef>
                          <a:spcPts val="0"/>
                        </a:spcBef>
                        <a:buNone/>
                      </a:pPr>
                      <a:r>
                        <a:rPr lang="fr-FR" sz="1600" dirty="0">
                          <a:effectLst/>
                          <a:latin typeface="Arial" panose="020B0604020202020204" pitchFamily="34" charset="0"/>
                          <a:cs typeface="Arial" panose="020B0604020202020204" pitchFamily="34" charset="0"/>
                        </a:rPr>
                        <a:t>1) </a:t>
                      </a:r>
                    </a:p>
                    <a:p>
                      <a:pPr marL="0" indent="0">
                        <a:lnSpc>
                          <a:spcPts val="3000"/>
                        </a:lnSpc>
                        <a:spcBef>
                          <a:spcPts val="0"/>
                        </a:spcBef>
                        <a:buNone/>
                      </a:pPr>
                      <a:r>
                        <a:rPr lang="fr-FR" sz="1600" dirty="0">
                          <a:effectLst/>
                          <a:latin typeface="Arial" panose="020B0604020202020204" pitchFamily="34" charset="0"/>
                          <a:cs typeface="Arial" panose="020B0604020202020204" pitchFamily="34" charset="0"/>
                        </a:rPr>
                        <a:t>Citation des méthodes par quotas / aléatoire </a:t>
                      </a:r>
                    </a:p>
                    <a:p>
                      <a:pPr marL="0" indent="0">
                        <a:lnSpc>
                          <a:spcPts val="3000"/>
                        </a:lnSpc>
                        <a:spcBef>
                          <a:spcPts val="0"/>
                        </a:spcBef>
                        <a:buNone/>
                      </a:pPr>
                      <a:r>
                        <a:rPr lang="fr-FR" sz="1600" dirty="0">
                          <a:effectLst/>
                          <a:latin typeface="Arial" panose="020B0604020202020204" pitchFamily="34" charset="0"/>
                          <a:cs typeface="Arial" panose="020B0604020202020204" pitchFamily="34" charset="0"/>
                        </a:rPr>
                        <a:t>Préciser la méthode des sondages par quotas</a:t>
                      </a:r>
                    </a:p>
                    <a:p>
                      <a:pPr marL="0" indent="0">
                        <a:lnSpc>
                          <a:spcPts val="3000"/>
                        </a:lnSpc>
                        <a:spcBef>
                          <a:spcPts val="0"/>
                        </a:spcBef>
                        <a:buNone/>
                      </a:pPr>
                      <a:r>
                        <a:rPr lang="fr-FR" sz="1600" dirty="0">
                          <a:effectLst/>
                          <a:latin typeface="Arial" panose="020B0604020202020204" pitchFamily="34" charset="0"/>
                          <a:cs typeface="Arial" panose="020B0604020202020204" pitchFamily="34" charset="0"/>
                        </a:rPr>
                        <a:t>Préciser la méthode des sondages par tirage aléatoire </a:t>
                      </a:r>
                    </a:p>
                    <a:p>
                      <a:pPr marL="0" indent="0">
                        <a:lnSpc>
                          <a:spcPts val="3000"/>
                        </a:lnSpc>
                        <a:spcBef>
                          <a:spcPts val="0"/>
                        </a:spcBef>
                        <a:buNone/>
                      </a:pP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52328" marR="52328" marT="0" marB="0">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a:lnSpc>
                          <a:spcPct val="115000"/>
                        </a:lnSpc>
                        <a:spcAft>
                          <a:spcPts val="1000"/>
                        </a:spcAft>
                      </a:pPr>
                      <a:r>
                        <a:rPr lang="fr-FR" sz="1600" dirty="0">
                          <a:effectLst/>
                          <a:latin typeface="Arial" panose="020B0604020202020204" pitchFamily="34" charset="0"/>
                          <a:cs typeface="Arial" panose="020B0604020202020204" pitchFamily="34" charset="0"/>
                        </a:rPr>
                        <a:t>4 </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52328" marR="52328" marT="0" marB="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235501746"/>
                  </a:ext>
                </a:extLst>
              </a:tr>
              <a:tr h="1605308">
                <a:tc>
                  <a:txBody>
                    <a:bodyPr/>
                    <a:lstStyle/>
                    <a:p>
                      <a:pPr marL="0" indent="0">
                        <a:lnSpc>
                          <a:spcPts val="3000"/>
                        </a:lnSpc>
                        <a:spcBef>
                          <a:spcPts val="600"/>
                        </a:spcBef>
                        <a:buNone/>
                      </a:pPr>
                      <a:r>
                        <a:rPr lang="fr-FR" sz="1600" dirty="0">
                          <a:latin typeface="Arial" panose="020B0604020202020204" pitchFamily="34" charset="0"/>
                          <a:cs typeface="Arial" panose="020B0604020202020204" pitchFamily="34" charset="0"/>
                        </a:rPr>
                        <a:t>2</a:t>
                      </a:r>
                    </a:p>
                    <a:p>
                      <a:pPr marL="0" indent="0">
                        <a:lnSpc>
                          <a:spcPts val="3000"/>
                        </a:lnSpc>
                        <a:spcBef>
                          <a:spcPts val="600"/>
                        </a:spcBef>
                        <a:buNone/>
                      </a:pPr>
                      <a:r>
                        <a:rPr lang="fr-FR" sz="1600" dirty="0">
                          <a:latin typeface="Arial" panose="020B0604020202020204" pitchFamily="34" charset="0"/>
                          <a:cs typeface="Arial" panose="020B0604020202020204" pitchFamily="34" charset="0"/>
                        </a:rPr>
                        <a:t>Lecture du 21 et du 30 % (ou calcul de la différence en points )</a:t>
                      </a:r>
                    </a:p>
                    <a:p>
                      <a:pPr marL="0" indent="0">
                        <a:lnSpc>
                          <a:spcPts val="3000"/>
                        </a:lnSpc>
                        <a:spcBef>
                          <a:spcPts val="600"/>
                        </a:spcBef>
                        <a:buNone/>
                      </a:pPr>
                      <a:r>
                        <a:rPr lang="fr-FR" sz="1600" dirty="0">
                          <a:latin typeface="Arial" panose="020B0604020202020204" pitchFamily="34" charset="0"/>
                          <a:cs typeface="Arial" panose="020B0604020202020204" pitchFamily="34" charset="0"/>
                        </a:rPr>
                        <a:t>Consigne « comparer » : supérieur / inférieur </a:t>
                      </a:r>
                    </a:p>
                  </a:txBody>
                  <a:tcPr marL="52328" marR="52328" marT="0" marB="0">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a:lnSpc>
                          <a:spcPct val="115000"/>
                        </a:lnSpc>
                        <a:spcAft>
                          <a:spcPts val="1000"/>
                        </a:spcAft>
                      </a:pPr>
                      <a:r>
                        <a:rPr lang="fr-FR" sz="1600" dirty="0">
                          <a:effectLst/>
                          <a:latin typeface="Arial" panose="020B0604020202020204" pitchFamily="34" charset="0"/>
                          <a:cs typeface="Arial" panose="020B0604020202020204" pitchFamily="34" charset="0"/>
                        </a:rPr>
                        <a:t>3 </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52328" marR="52328" marT="0" marB="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3138489939"/>
                  </a:ext>
                </a:extLst>
              </a:tr>
              <a:tr h="1881886">
                <a:tc>
                  <a:txBody>
                    <a:bodyPr/>
                    <a:lstStyle/>
                    <a:p>
                      <a:pPr marL="0" indent="0">
                        <a:lnSpc>
                          <a:spcPts val="3000"/>
                        </a:lnSpc>
                        <a:spcBef>
                          <a:spcPts val="600"/>
                        </a:spcBef>
                        <a:buNone/>
                      </a:pPr>
                      <a:r>
                        <a:rPr lang="fr-FR" sz="1600" dirty="0">
                          <a:latin typeface="Arial" panose="020B0604020202020204" pitchFamily="34" charset="0"/>
                          <a:cs typeface="Arial" panose="020B0604020202020204" pitchFamily="34" charset="0"/>
                        </a:rPr>
                        <a:t>3. </a:t>
                      </a:r>
                    </a:p>
                    <a:p>
                      <a:pPr marL="0" indent="0">
                        <a:lnSpc>
                          <a:spcPts val="3000"/>
                        </a:lnSpc>
                        <a:spcBef>
                          <a:spcPts val="600"/>
                        </a:spcBef>
                        <a:buNone/>
                      </a:pPr>
                      <a:r>
                        <a:rPr lang="fr-FR" sz="1600" dirty="0">
                          <a:latin typeface="Arial" panose="020B0604020202020204" pitchFamily="34" charset="0"/>
                          <a:cs typeface="Arial" panose="020B0604020202020204" pitchFamily="34" charset="0"/>
                        </a:rPr>
                        <a:t>Problème de la formulation des questions qui influence le résultat du sondage</a:t>
                      </a:r>
                    </a:p>
                    <a:p>
                      <a:pPr marL="0" indent="0">
                        <a:lnSpc>
                          <a:spcPts val="3000"/>
                        </a:lnSpc>
                        <a:spcBef>
                          <a:spcPts val="600"/>
                        </a:spcBef>
                        <a:buNone/>
                      </a:pPr>
                      <a:r>
                        <a:rPr lang="fr-FR" sz="1600" dirty="0">
                          <a:latin typeface="Arial" panose="020B0604020202020204" pitchFamily="34" charset="0"/>
                          <a:cs typeface="Arial" panose="020B0604020202020204" pitchFamily="34" charset="0"/>
                        </a:rPr>
                        <a:t>Lectures des données liées aux deux formulations </a:t>
                      </a:r>
                    </a:p>
                  </a:txBody>
                  <a:tcPr marL="52328" marR="52328" marT="0" marB="0">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tc>
                  <a:txBody>
                    <a:bodyPr/>
                    <a:lstStyle/>
                    <a:p>
                      <a:pPr>
                        <a:lnSpc>
                          <a:spcPct val="115000"/>
                        </a:lnSpc>
                        <a:spcAft>
                          <a:spcPts val="1000"/>
                        </a:spcAft>
                      </a:pPr>
                      <a:r>
                        <a:rPr lang="fr-FR" sz="1600" dirty="0">
                          <a:effectLst/>
                          <a:latin typeface="Arial" panose="020B0604020202020204" pitchFamily="34" charset="0"/>
                          <a:cs typeface="Arial" panose="020B0604020202020204" pitchFamily="34" charset="0"/>
                        </a:rPr>
                        <a:t>3 </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52328" marR="52328" marT="0" marB="0" anchor="ctr">
                    <a:lnL w="9525" cap="flat" cmpd="sng" algn="ctr">
                      <a:solidFill>
                        <a:schemeClr val="bg1">
                          <a:lumMod val="50000"/>
                        </a:schemeClr>
                      </a:solidFill>
                      <a:prstDash val="solid"/>
                      <a:round/>
                      <a:headEnd type="none" w="med" len="med"/>
                      <a:tailEnd type="none" w="med" len="med"/>
                    </a:lnL>
                    <a:lnR w="9525" cap="flat" cmpd="sng" algn="ctr">
                      <a:solidFill>
                        <a:schemeClr val="bg1">
                          <a:lumMod val="50000"/>
                        </a:schemeClr>
                      </a:solidFill>
                      <a:prstDash val="solid"/>
                      <a:round/>
                      <a:headEnd type="none" w="med" len="med"/>
                      <a:tailEnd type="none" w="med" len="med"/>
                    </a:lnR>
                    <a:lnT w="9525" cap="flat" cmpd="sng" algn="ctr">
                      <a:solidFill>
                        <a:schemeClr val="bg1">
                          <a:lumMod val="50000"/>
                        </a:schemeClr>
                      </a:solidFill>
                      <a:prstDash val="solid"/>
                      <a:round/>
                      <a:headEnd type="none" w="med" len="med"/>
                      <a:tailEnd type="none" w="med" len="med"/>
                    </a:lnT>
                    <a:lnB w="9525"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3262626227"/>
                  </a:ext>
                </a:extLst>
              </a:tr>
            </a:tbl>
          </a:graphicData>
        </a:graphic>
      </p:graphicFrame>
      <p:sp>
        <p:nvSpPr>
          <p:cNvPr id="3" name="ZoneTexte 2">
            <a:extLst>
              <a:ext uri="{FF2B5EF4-FFF2-40B4-BE49-F238E27FC236}">
                <a16:creationId xmlns:a16="http://schemas.microsoft.com/office/drawing/2014/main" id="{791F9FAE-0A35-46B8-B187-BE1726EB4246}"/>
              </a:ext>
            </a:extLst>
          </p:cNvPr>
          <p:cNvSpPr txBox="1"/>
          <p:nvPr/>
        </p:nvSpPr>
        <p:spPr>
          <a:xfrm>
            <a:off x="128154" y="113683"/>
            <a:ext cx="8887691" cy="707886"/>
          </a:xfrm>
          <a:prstGeom prst="rect">
            <a:avLst/>
          </a:prstGeom>
          <a:solidFill>
            <a:schemeClr val="bg1">
              <a:lumMod val="95000"/>
            </a:schemeClr>
          </a:solidFill>
          <a:ln>
            <a:solidFill>
              <a:schemeClr val="bg1">
                <a:lumMod val="50000"/>
              </a:schemeClr>
            </a:solidFill>
            <a:prstDash val="sysDash"/>
          </a:ln>
        </p:spPr>
        <p:txBody>
          <a:bodyPr wrap="square" rtlCol="0">
            <a:spAutoFit/>
          </a:bodyPr>
          <a:lstStyle/>
          <a:p>
            <a:pPr algn="ctr"/>
            <a:r>
              <a:rPr lang="fr-FR" sz="2000" b="1" dirty="0"/>
              <a:t>La grille de correction de la première partie</a:t>
            </a:r>
          </a:p>
          <a:p>
            <a:pPr algn="ctr"/>
            <a:r>
              <a:rPr lang="fr-FR" sz="2000" b="1" dirty="0">
                <a:solidFill>
                  <a:srgbClr val="FF0000"/>
                </a:solidFill>
              </a:rPr>
              <a:t>Proposition de barème à adapter aux établissements</a:t>
            </a:r>
          </a:p>
        </p:txBody>
      </p:sp>
    </p:spTree>
    <p:extLst>
      <p:ext uri="{BB962C8B-B14F-4D97-AF65-F5344CB8AC3E}">
        <p14:creationId xmlns:p14="http://schemas.microsoft.com/office/powerpoint/2010/main" val="25700551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19411A-79A9-488E-96C3-B1226B4A1796}"/>
              </a:ext>
            </a:extLst>
          </p:cNvPr>
          <p:cNvSpPr/>
          <p:nvPr/>
        </p:nvSpPr>
        <p:spPr>
          <a:xfrm>
            <a:off x="55418" y="1377219"/>
            <a:ext cx="8783782" cy="1070037"/>
          </a:xfrm>
          <a:prstGeom prst="rect">
            <a:avLst/>
          </a:prstGeom>
        </p:spPr>
        <p:txBody>
          <a:bodyPr wrap="square">
            <a:spAutoFit/>
          </a:bodyPr>
          <a:lstStyle/>
          <a:p>
            <a:pPr>
              <a:lnSpc>
                <a:spcPct val="115000"/>
              </a:lnSpc>
              <a:spcAft>
                <a:spcPts val="1000"/>
              </a:spcAft>
            </a:pPr>
            <a:r>
              <a:rPr lang="fr-FR" sz="1600" b="1" dirty="0">
                <a:latin typeface="Arial" panose="020B0604020202020204" pitchFamily="34" charset="0"/>
                <a:ea typeface="Calibri" panose="020F0502020204030204" pitchFamily="34" charset="0"/>
                <a:cs typeface="Arial" panose="020B0604020202020204" pitchFamily="34" charset="0"/>
              </a:rPr>
              <a:t>Seconde partie : Raisonnement appuyé sur un dossier documentaire </a:t>
            </a:r>
            <a:r>
              <a:rPr lang="fr-FR" sz="1600" b="1" i="1" dirty="0">
                <a:latin typeface="Arial" panose="020B0604020202020204" pitchFamily="34" charset="0"/>
                <a:ea typeface="Calibri" panose="020F0502020204030204" pitchFamily="34" charset="0"/>
                <a:cs typeface="Arial" panose="020B0604020202020204" pitchFamily="34" charset="0"/>
              </a:rPr>
              <a:t>(10 points)</a:t>
            </a:r>
            <a:endParaRPr lang="fr-FR" sz="1600" i="1" dirty="0">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0"/>
              </a:spcAft>
            </a:pPr>
            <a:r>
              <a:rPr lang="fr-FR" sz="1600" b="1" dirty="0">
                <a:latin typeface="Arial" panose="020B0604020202020204" pitchFamily="34" charset="0"/>
                <a:ea typeface="Calibri" panose="020F0502020204030204" pitchFamily="34" charset="0"/>
                <a:cs typeface="Arial" panose="020B0604020202020204" pitchFamily="34" charset="0"/>
              </a:rPr>
              <a:t>Sujet : </a:t>
            </a:r>
            <a:r>
              <a:rPr lang="fr-FR" sz="1600" dirty="0">
                <a:solidFill>
                  <a:srgbClr val="000000"/>
                </a:solidFill>
                <a:latin typeface="Arial" panose="020B0604020202020204" pitchFamily="34" charset="0"/>
                <a:ea typeface="Calibri" panose="020F0502020204030204" pitchFamily="34" charset="0"/>
                <a:cs typeface="Arial" panose="020B0604020202020204" pitchFamily="34" charset="0"/>
              </a:rPr>
              <a:t>À l’aide du dossier documentaire et de vos connaissances, vous montrerez que le recours fréquent aux sondages d’opinion modifie l’exercice de la vie politique.</a:t>
            </a:r>
            <a:endParaRPr lang="fr-FR" sz="1600" dirty="0">
              <a:latin typeface="Arial" panose="020B0604020202020204" pitchFamily="34" charset="0"/>
              <a:ea typeface="Calibri" panose="020F050202020403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025EF68F-E9BF-4BD4-A555-93418B927D80}"/>
              </a:ext>
            </a:extLst>
          </p:cNvPr>
          <p:cNvSpPr/>
          <p:nvPr/>
        </p:nvSpPr>
        <p:spPr>
          <a:xfrm>
            <a:off x="55418" y="2684054"/>
            <a:ext cx="8922328" cy="4160626"/>
          </a:xfrm>
          <a:prstGeom prst="rect">
            <a:avLst/>
          </a:prstGeom>
          <a:ln>
            <a:solidFill>
              <a:schemeClr val="bg1">
                <a:lumMod val="50000"/>
              </a:schemeClr>
            </a:solidFill>
            <a:prstDash val="sysDash"/>
          </a:ln>
        </p:spPr>
        <p:txBody>
          <a:bodyPr wrap="square">
            <a:spAutoFit/>
          </a:bodyPr>
          <a:lstStyle/>
          <a:p>
            <a:pPr>
              <a:lnSpc>
                <a:spcPct val="115000"/>
              </a:lnSpc>
              <a:spcAft>
                <a:spcPts val="1000"/>
              </a:spcAft>
            </a:pPr>
            <a:r>
              <a:rPr lang="fr-FR" sz="1600" b="1" u="sng" dirty="0">
                <a:latin typeface="Arial" panose="020B0604020202020204" pitchFamily="34" charset="0"/>
                <a:ea typeface="Calibri" panose="020F0502020204030204" pitchFamily="34" charset="0"/>
                <a:cs typeface="Arial" panose="020B0604020202020204" pitchFamily="34" charset="0"/>
              </a:rPr>
              <a:t>Document 1</a:t>
            </a:r>
            <a:r>
              <a:rPr lang="fr-FR" sz="1600" u="sng" dirty="0">
                <a:latin typeface="Arial" panose="020B0604020202020204" pitchFamily="34" charset="0"/>
                <a:ea typeface="Calibri" panose="020F0502020204030204" pitchFamily="34" charset="0"/>
                <a:cs typeface="Arial" panose="020B0604020202020204" pitchFamily="34" charset="0"/>
              </a:rPr>
              <a:t> : </a:t>
            </a:r>
            <a:endParaRPr lang="fr-FR" sz="1600" dirty="0">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0"/>
              </a:spcAft>
            </a:pPr>
            <a:r>
              <a:rPr lang="fr-FR" sz="1600" dirty="0">
                <a:latin typeface="Arial" panose="020B0604020202020204" pitchFamily="34" charset="0"/>
                <a:ea typeface="Calibri" panose="020F0502020204030204" pitchFamily="34" charset="0"/>
                <a:cs typeface="Arial" panose="020B0604020202020204" pitchFamily="34" charset="0"/>
              </a:rPr>
              <a:t>La campagne pour la première élection présidentielle au suffrage universel fut marquée, en effet, par l’entrée en scène des publicitaires. Avec un apparent succès, ils furent chargés de concevoir des campagnes électorales et de « vendre » certains candidats. Et dans la mesure où ces nouveaux spécialistes en « communication politique » s’appuyaient essentiellement, comme leurs homologues américains dont ils importaient les méthodes en France, sur les techniques de marketing économique, c'est-à-dire sur des enquêtes par sondages (pour tester l’image des candidats et les thèmes de campagne auprès des diverses catégories d’électeurs), on comprend que cette technologie ait été fortement dénoncée par la fraction la plus traditionnelle de la classe politique. D’autant plus que ces enquêtes ne semblaient pas sans efficacité. Si l’on dénonçait le risque de vendre des candidats « comme des savonnettes », c’était parce que ces techniques semblaient marcher.</a:t>
            </a:r>
          </a:p>
          <a:p>
            <a:pPr algn="r">
              <a:lnSpc>
                <a:spcPct val="115000"/>
              </a:lnSpc>
              <a:spcAft>
                <a:spcPts val="0"/>
              </a:spcAft>
            </a:pPr>
            <a:r>
              <a:rPr lang="fr-FR" sz="1600" dirty="0">
                <a:latin typeface="Arial" panose="020B0604020202020204" pitchFamily="34" charset="0"/>
                <a:ea typeface="Calibri" panose="020F0502020204030204" pitchFamily="34" charset="0"/>
                <a:cs typeface="Arial" panose="020B0604020202020204" pitchFamily="34" charset="0"/>
              </a:rPr>
              <a:t>Champagne Patrick, « Le sondage et la décision politique », </a:t>
            </a:r>
            <a:r>
              <a:rPr lang="fr-FR" sz="1600" i="1" dirty="0">
                <a:latin typeface="Arial" panose="020B0604020202020204" pitchFamily="34" charset="0"/>
                <a:ea typeface="Calibri" panose="020F0502020204030204" pitchFamily="34" charset="0"/>
                <a:cs typeface="Arial" panose="020B0604020202020204" pitchFamily="34" charset="0"/>
              </a:rPr>
              <a:t>Revue Projet</a:t>
            </a:r>
            <a:r>
              <a:rPr lang="fr-FR" sz="1600" dirty="0">
                <a:latin typeface="Arial" panose="020B0604020202020204" pitchFamily="34" charset="0"/>
                <a:ea typeface="Calibri" panose="020F0502020204030204" pitchFamily="34" charset="0"/>
                <a:cs typeface="Arial" panose="020B0604020202020204" pitchFamily="34" charset="0"/>
              </a:rPr>
              <a:t>, 2001/4 (n° 268), p. 65-73</a:t>
            </a:r>
            <a:endParaRPr lang="fr-FR" sz="1600"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32BE8ED5-F6EE-4F38-8662-E20DA3736A3D}"/>
              </a:ext>
            </a:extLst>
          </p:cNvPr>
          <p:cNvSpPr/>
          <p:nvPr/>
        </p:nvSpPr>
        <p:spPr>
          <a:xfrm>
            <a:off x="96982" y="192789"/>
            <a:ext cx="8866908" cy="923523"/>
          </a:xfrm>
          <a:prstGeom prst="rect">
            <a:avLst/>
          </a:prstGeom>
          <a:ln>
            <a:solidFill>
              <a:schemeClr val="bg1">
                <a:lumMod val="50000"/>
              </a:schemeClr>
            </a:solidFill>
            <a:prstDash val="sysDash"/>
          </a:ln>
        </p:spPr>
        <p:txBody>
          <a:bodyPr wrap="square">
            <a:spAutoFit/>
          </a:bodyPr>
          <a:lstStyle/>
          <a:p>
            <a:pPr algn="just">
              <a:lnSpc>
                <a:spcPct val="115000"/>
              </a:lnSpc>
              <a:spcAft>
                <a:spcPts val="600"/>
              </a:spcAft>
            </a:pPr>
            <a:r>
              <a:rPr lang="fr-FR" sz="1600" i="1" dirty="0">
                <a:latin typeface="Arial" panose="020B0604020202020204" pitchFamily="34" charset="0"/>
                <a:ea typeface="Calibri" panose="020F0502020204030204" pitchFamily="34" charset="0"/>
                <a:cs typeface="Times New Roman" panose="02020603050405020304" pitchFamily="18" charset="0"/>
              </a:rPr>
              <a:t>- </a:t>
            </a:r>
            <a:r>
              <a:rPr lang="fr-FR" sz="1600" b="1" i="1" dirty="0">
                <a:latin typeface="Arial" panose="020B0604020202020204" pitchFamily="34" charset="0"/>
                <a:ea typeface="Calibri" panose="020F0502020204030204" pitchFamily="34" charset="0"/>
                <a:cs typeface="Times New Roman" panose="02020603050405020304" pitchFamily="18" charset="0"/>
              </a:rPr>
              <a:t>Seconde partie </a:t>
            </a:r>
            <a:r>
              <a:rPr lang="fr-FR" sz="1600" i="1" dirty="0">
                <a:latin typeface="Arial" panose="020B0604020202020204" pitchFamily="34" charset="0"/>
                <a:ea typeface="Calibri" panose="020F0502020204030204" pitchFamily="34" charset="0"/>
                <a:cs typeface="Times New Roman" panose="02020603050405020304" pitchFamily="18" charset="0"/>
              </a:rPr>
              <a:t>(Raisonnement appuyé sur un dossier documentaire), il est demandé au candidat de traiter le sujet en développant un </a:t>
            </a:r>
            <a:r>
              <a:rPr lang="fr-FR" sz="1600" b="1" i="1" u="sng" dirty="0">
                <a:latin typeface="Arial" panose="020B0604020202020204" pitchFamily="34" charset="0"/>
                <a:ea typeface="Calibri" panose="020F0502020204030204" pitchFamily="34" charset="0"/>
                <a:cs typeface="Times New Roman" panose="02020603050405020304" pitchFamily="18" charset="0"/>
              </a:rPr>
              <a:t>raisonnement </a:t>
            </a:r>
            <a:r>
              <a:rPr lang="fr-FR" sz="1600" i="1" dirty="0">
                <a:latin typeface="Arial" panose="020B0604020202020204" pitchFamily="34" charset="0"/>
                <a:ea typeface="Calibri" panose="020F0502020204030204" pitchFamily="34" charset="0"/>
                <a:cs typeface="Times New Roman" panose="02020603050405020304" pitchFamily="18" charset="0"/>
              </a:rPr>
              <a:t>de l’ordre </a:t>
            </a:r>
            <a:r>
              <a:rPr lang="fr-FR" sz="1600" b="1" i="1" u="sng" dirty="0">
                <a:latin typeface="Arial" panose="020B0604020202020204" pitchFamily="34" charset="0"/>
                <a:ea typeface="Calibri" panose="020F0502020204030204" pitchFamily="34" charset="0"/>
                <a:cs typeface="Times New Roman" panose="02020603050405020304" pitchFamily="18" charset="0"/>
              </a:rPr>
              <a:t>d’une page</a:t>
            </a:r>
            <a:r>
              <a:rPr lang="fr-FR" sz="1600" i="1" dirty="0">
                <a:latin typeface="Arial" panose="020B0604020202020204" pitchFamily="34" charset="0"/>
                <a:ea typeface="Calibri" panose="020F0502020204030204" pitchFamily="34" charset="0"/>
                <a:cs typeface="Times New Roman" panose="02020603050405020304" pitchFamily="18" charset="0"/>
              </a:rPr>
              <a:t>, en </a:t>
            </a:r>
            <a:r>
              <a:rPr lang="fr-FR" sz="1600" b="1" i="1" u="sng" dirty="0">
                <a:latin typeface="Arial" panose="020B0604020202020204" pitchFamily="34" charset="0"/>
                <a:ea typeface="Calibri" panose="020F0502020204030204" pitchFamily="34" charset="0"/>
                <a:cs typeface="Times New Roman" panose="02020603050405020304" pitchFamily="18" charset="0"/>
              </a:rPr>
              <a:t>exploitant les documents </a:t>
            </a:r>
            <a:r>
              <a:rPr lang="fr-FR" sz="1600" i="1" dirty="0">
                <a:latin typeface="Arial" panose="020B0604020202020204" pitchFamily="34" charset="0"/>
                <a:ea typeface="Calibri" panose="020F0502020204030204" pitchFamily="34" charset="0"/>
                <a:cs typeface="Times New Roman" panose="02020603050405020304" pitchFamily="18" charset="0"/>
              </a:rPr>
              <a:t>du dossier et </a:t>
            </a:r>
            <a:r>
              <a:rPr lang="fr-FR" sz="1600" b="1" i="1" u="sng" dirty="0">
                <a:latin typeface="Arial" panose="020B0604020202020204" pitchFamily="34" charset="0"/>
                <a:ea typeface="Calibri" panose="020F0502020204030204" pitchFamily="34" charset="0"/>
                <a:cs typeface="Times New Roman" panose="02020603050405020304" pitchFamily="18" charset="0"/>
              </a:rPr>
              <a:t>en mobilisant ses connaissances</a:t>
            </a:r>
            <a:r>
              <a:rPr lang="fr-FR" sz="1600" i="1" dirty="0">
                <a:latin typeface="Arial" panose="020B0604020202020204" pitchFamily="34" charset="0"/>
                <a:ea typeface="Calibri" panose="020F0502020204030204" pitchFamily="34" charset="0"/>
                <a:cs typeface="Times New Roman" panose="02020603050405020304" pitchFamily="18" charset="0"/>
              </a:rPr>
              <a:t>.</a:t>
            </a:r>
            <a:endParaRPr lang="fr-FR" sz="16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4923995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005C6D-4A5D-4226-98EF-766CB7A6B4A4}"/>
              </a:ext>
            </a:extLst>
          </p:cNvPr>
          <p:cNvSpPr/>
          <p:nvPr/>
        </p:nvSpPr>
        <p:spPr>
          <a:xfrm>
            <a:off x="0" y="115754"/>
            <a:ext cx="8950036" cy="634533"/>
          </a:xfrm>
          <a:prstGeom prst="rect">
            <a:avLst/>
          </a:prstGeom>
        </p:spPr>
        <p:txBody>
          <a:bodyPr wrap="square">
            <a:spAutoFit/>
          </a:bodyPr>
          <a:lstStyle/>
          <a:p>
            <a:pPr>
              <a:lnSpc>
                <a:spcPct val="115000"/>
              </a:lnSpc>
              <a:spcAft>
                <a:spcPts val="1000"/>
              </a:spcAft>
            </a:pPr>
            <a:r>
              <a:rPr lang="fr-FR" sz="1600" b="1" dirty="0">
                <a:latin typeface="Arial" panose="020B0604020202020204" pitchFamily="34" charset="0"/>
                <a:ea typeface="Calibri" panose="020F0502020204030204" pitchFamily="34" charset="0"/>
                <a:cs typeface="Arial" panose="020B0604020202020204" pitchFamily="34" charset="0"/>
              </a:rPr>
              <a:t>Document 2 : </a:t>
            </a:r>
            <a:r>
              <a:rPr lang="fr-FR" sz="1600" dirty="0">
                <a:latin typeface="Arial" panose="020B0604020202020204" pitchFamily="34" charset="0"/>
                <a:ea typeface="Calibri" panose="020F0502020204030204" pitchFamily="34" charset="0"/>
                <a:cs typeface="Arial" panose="020B0604020202020204" pitchFamily="34" charset="0"/>
              </a:rPr>
              <a:t>Popularité mesurée par les sondages des quatre derniers Présidents de la République </a:t>
            </a:r>
          </a:p>
        </p:txBody>
      </p:sp>
      <p:pic>
        <p:nvPicPr>
          <p:cNvPr id="3" name="Image 2">
            <a:extLst>
              <a:ext uri="{FF2B5EF4-FFF2-40B4-BE49-F238E27FC236}">
                <a16:creationId xmlns:a16="http://schemas.microsoft.com/office/drawing/2014/main" id="{5A25686F-E5FF-497E-AC02-8A350E481474}"/>
              </a:ext>
            </a:extLst>
          </p:cNvPr>
          <p:cNvPicPr/>
          <p:nvPr/>
        </p:nvPicPr>
        <p:blipFill>
          <a:blip r:embed="rId2">
            <a:grayscl/>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894166" y="750287"/>
            <a:ext cx="7355668" cy="5551978"/>
          </a:xfrm>
          <a:prstGeom prst="rect">
            <a:avLst/>
          </a:prstGeom>
          <a:noFill/>
          <a:ln>
            <a:noFill/>
          </a:ln>
        </p:spPr>
      </p:pic>
    </p:spTree>
    <p:extLst>
      <p:ext uri="{BB962C8B-B14F-4D97-AF65-F5344CB8AC3E}">
        <p14:creationId xmlns:p14="http://schemas.microsoft.com/office/powerpoint/2010/main" val="38213878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1A9D2AB1-2FFF-4C38-8F78-F95C07A98124}"/>
              </a:ext>
            </a:extLst>
          </p:cNvPr>
          <p:cNvSpPr txBox="1"/>
          <p:nvPr/>
        </p:nvSpPr>
        <p:spPr>
          <a:xfrm>
            <a:off x="193963" y="113683"/>
            <a:ext cx="8756074" cy="400110"/>
          </a:xfrm>
          <a:prstGeom prst="rect">
            <a:avLst/>
          </a:prstGeom>
          <a:solidFill>
            <a:schemeClr val="bg1">
              <a:lumMod val="95000"/>
            </a:schemeClr>
          </a:solidFill>
          <a:ln>
            <a:solidFill>
              <a:schemeClr val="bg1">
                <a:lumMod val="50000"/>
              </a:schemeClr>
            </a:solidFill>
            <a:prstDash val="sysDash"/>
          </a:ln>
        </p:spPr>
        <p:txBody>
          <a:bodyPr wrap="square" rtlCol="0">
            <a:spAutoFit/>
          </a:bodyPr>
          <a:lstStyle/>
          <a:p>
            <a:pPr algn="ctr"/>
            <a:r>
              <a:rPr lang="fr-FR" sz="2000" b="1" dirty="0"/>
              <a:t>La grille de correction de la seconde partie</a:t>
            </a:r>
          </a:p>
        </p:txBody>
      </p:sp>
      <p:graphicFrame>
        <p:nvGraphicFramePr>
          <p:cNvPr id="6" name="Tableau 5">
            <a:extLst>
              <a:ext uri="{FF2B5EF4-FFF2-40B4-BE49-F238E27FC236}">
                <a16:creationId xmlns:a16="http://schemas.microsoft.com/office/drawing/2014/main" id="{E0F24B6D-0B11-4F0A-BB61-1C8A79708106}"/>
              </a:ext>
            </a:extLst>
          </p:cNvPr>
          <p:cNvGraphicFramePr>
            <a:graphicFrameLocks noGrp="1"/>
          </p:cNvGraphicFramePr>
          <p:nvPr>
            <p:extLst>
              <p:ext uri="{D42A27DB-BD31-4B8C-83A1-F6EECF244321}">
                <p14:modId xmlns:p14="http://schemas.microsoft.com/office/powerpoint/2010/main" val="2384178954"/>
              </p:ext>
            </p:extLst>
          </p:nvPr>
        </p:nvGraphicFramePr>
        <p:xfrm>
          <a:off x="520996" y="680374"/>
          <a:ext cx="8429041" cy="6063943"/>
        </p:xfrm>
        <a:graphic>
          <a:graphicData uri="http://schemas.openxmlformats.org/drawingml/2006/table">
            <a:tbl>
              <a:tblPr firstRow="1" firstCol="1" bandRow="1">
                <a:tableStyleId>{5940675A-B579-460E-94D1-54222C63F5DA}</a:tableStyleId>
              </a:tblPr>
              <a:tblGrid>
                <a:gridCol w="4722140">
                  <a:extLst>
                    <a:ext uri="{9D8B030D-6E8A-4147-A177-3AD203B41FA5}">
                      <a16:colId xmlns:a16="http://schemas.microsoft.com/office/drawing/2014/main" val="2643534085"/>
                    </a:ext>
                  </a:extLst>
                </a:gridCol>
                <a:gridCol w="3079013">
                  <a:extLst>
                    <a:ext uri="{9D8B030D-6E8A-4147-A177-3AD203B41FA5}">
                      <a16:colId xmlns:a16="http://schemas.microsoft.com/office/drawing/2014/main" val="483684683"/>
                    </a:ext>
                  </a:extLst>
                </a:gridCol>
                <a:gridCol w="627888">
                  <a:extLst>
                    <a:ext uri="{9D8B030D-6E8A-4147-A177-3AD203B41FA5}">
                      <a16:colId xmlns:a16="http://schemas.microsoft.com/office/drawing/2014/main" val="3021212318"/>
                    </a:ext>
                  </a:extLst>
                </a:gridCol>
              </a:tblGrid>
              <a:tr h="1663840">
                <a:tc gridSpan="2">
                  <a:txBody>
                    <a:bodyPr/>
                    <a:lstStyle/>
                    <a:p>
                      <a:pPr>
                        <a:lnSpc>
                          <a:spcPct val="115000"/>
                        </a:lnSpc>
                        <a:spcBef>
                          <a:spcPts val="600"/>
                        </a:spcBef>
                        <a:spcAft>
                          <a:spcPts val="1000"/>
                        </a:spcAft>
                        <a:tabLst>
                          <a:tab pos="5854065" algn="l"/>
                        </a:tabLst>
                      </a:pPr>
                      <a:r>
                        <a:rPr lang="fr-FR" sz="1600" b="1" u="sng" dirty="0">
                          <a:effectLst/>
                          <a:latin typeface="Arial" panose="020B0604020202020204" pitchFamily="34" charset="0"/>
                          <a:cs typeface="Arial" panose="020B0604020202020204" pitchFamily="34" charset="0"/>
                        </a:rPr>
                        <a:t>Compréhension du sujet :</a:t>
                      </a:r>
                      <a:endParaRPr lang="fr-FR" sz="1600" b="1" dirty="0">
                        <a:effectLst/>
                        <a:latin typeface="Arial" panose="020B0604020202020204" pitchFamily="34" charset="0"/>
                        <a:cs typeface="Arial" panose="020B0604020202020204" pitchFamily="34" charset="0"/>
                      </a:endParaRPr>
                    </a:p>
                    <a:p>
                      <a:pPr>
                        <a:lnSpc>
                          <a:spcPts val="2800"/>
                        </a:lnSpc>
                        <a:spcBef>
                          <a:spcPts val="0"/>
                        </a:spcBef>
                        <a:spcAft>
                          <a:spcPts val="0"/>
                        </a:spcAft>
                        <a:tabLst>
                          <a:tab pos="5854065" algn="l"/>
                        </a:tabLst>
                      </a:pPr>
                      <a:r>
                        <a:rPr lang="fr-FR" sz="1600" dirty="0">
                          <a:effectLst/>
                          <a:latin typeface="Arial" panose="020B0604020202020204" pitchFamily="34" charset="0"/>
                          <a:cs typeface="Arial" panose="020B0604020202020204" pitchFamily="34" charset="0"/>
                        </a:rPr>
                        <a:t> L’élève devra rendre compte de l’apparition de la démocratie d’opinion en lien avec le développement des sondages. </a:t>
                      </a:r>
                    </a:p>
                  </a:txBody>
                  <a:tcPr marL="72000" marR="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lang="fr-FR"/>
                    </a:p>
                  </a:txBody>
                  <a:tcPr/>
                </a:tc>
                <a:tc>
                  <a:txBody>
                    <a:bodyPr/>
                    <a:lstStyle/>
                    <a:p>
                      <a:pPr marR="36195" algn="r">
                        <a:lnSpc>
                          <a:spcPct val="115000"/>
                        </a:lnSpc>
                        <a:spcAft>
                          <a:spcPts val="1000"/>
                        </a:spcAft>
                        <a:tabLst>
                          <a:tab pos="2647315" algn="r"/>
                        </a:tabLst>
                      </a:pPr>
                      <a:r>
                        <a:rPr lang="fr-FR" sz="1600" dirty="0">
                          <a:effectLst/>
                          <a:latin typeface="Arial" panose="020B0604020202020204" pitchFamily="34" charset="0"/>
                          <a:cs typeface="Arial" panose="020B0604020202020204" pitchFamily="34" charset="0"/>
                        </a:rPr>
                        <a:t>2 </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23026" marR="230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27915528"/>
                  </a:ext>
                </a:extLst>
              </a:tr>
              <a:tr h="4400103">
                <a:tc>
                  <a:txBody>
                    <a:bodyPr/>
                    <a:lstStyle/>
                    <a:p>
                      <a:pPr>
                        <a:lnSpc>
                          <a:spcPct val="115000"/>
                        </a:lnSpc>
                        <a:spcBef>
                          <a:spcPts val="600"/>
                        </a:spcBef>
                        <a:spcAft>
                          <a:spcPts val="1000"/>
                        </a:spcAft>
                        <a:tabLst>
                          <a:tab pos="5854065" algn="l"/>
                        </a:tabLst>
                      </a:pPr>
                      <a:r>
                        <a:rPr lang="fr-FR" sz="1600" b="1" u="sng" dirty="0">
                          <a:effectLst/>
                          <a:latin typeface="Arial" panose="020B0604020202020204" pitchFamily="34" charset="0"/>
                          <a:cs typeface="Arial" panose="020B0604020202020204" pitchFamily="34" charset="0"/>
                        </a:rPr>
                        <a:t>Exploitation des informations essentielles du dossier documentaire :</a:t>
                      </a:r>
                      <a:endParaRPr lang="fr-FR" sz="1600" b="1" dirty="0">
                        <a:effectLst/>
                        <a:latin typeface="Arial" panose="020B0604020202020204" pitchFamily="34" charset="0"/>
                        <a:cs typeface="Arial" panose="020B0604020202020204" pitchFamily="34" charset="0"/>
                      </a:endParaRPr>
                    </a:p>
                    <a:p>
                      <a:pPr>
                        <a:lnSpc>
                          <a:spcPct val="115000"/>
                        </a:lnSpc>
                        <a:spcBef>
                          <a:spcPts val="600"/>
                        </a:spcBef>
                        <a:spcAft>
                          <a:spcPts val="0"/>
                        </a:spcAft>
                        <a:tabLst>
                          <a:tab pos="6372225" algn="l"/>
                        </a:tabLst>
                      </a:pPr>
                      <a:r>
                        <a:rPr lang="fr-FR" sz="1600" b="1" dirty="0">
                          <a:effectLst/>
                          <a:latin typeface="Arial" panose="020B0604020202020204" pitchFamily="34" charset="0"/>
                          <a:cs typeface="Arial" panose="020B0604020202020204" pitchFamily="34" charset="0"/>
                        </a:rPr>
                        <a:t>Document 1</a:t>
                      </a:r>
                    </a:p>
                    <a:p>
                      <a:pPr>
                        <a:lnSpc>
                          <a:spcPts val="2800"/>
                        </a:lnSpc>
                        <a:spcBef>
                          <a:spcPts val="0"/>
                        </a:spcBef>
                        <a:spcAft>
                          <a:spcPts val="0"/>
                        </a:spcAft>
                        <a:tabLst>
                          <a:tab pos="6372225" algn="l"/>
                        </a:tabLst>
                      </a:pPr>
                      <a:r>
                        <a:rPr lang="fr-FR" sz="1600" dirty="0">
                          <a:effectLst/>
                          <a:latin typeface="Arial" panose="020B0604020202020204" pitchFamily="34" charset="0"/>
                          <a:cs typeface="Arial" panose="020B0604020202020204" pitchFamily="34" charset="0"/>
                        </a:rPr>
                        <a:t> - rôle croissant des publicitaires dans les campagnes électorales qui vendent une image plus qu’un programme politique</a:t>
                      </a:r>
                    </a:p>
                    <a:p>
                      <a:pPr>
                        <a:lnSpc>
                          <a:spcPct val="115000"/>
                        </a:lnSpc>
                        <a:spcBef>
                          <a:spcPts val="600"/>
                        </a:spcBef>
                        <a:spcAft>
                          <a:spcPts val="0"/>
                        </a:spcAft>
                        <a:tabLst>
                          <a:tab pos="6372225" algn="l"/>
                        </a:tabLst>
                      </a:pPr>
                      <a:r>
                        <a:rPr lang="fr-FR" sz="1600" b="1" dirty="0">
                          <a:effectLst/>
                          <a:latin typeface="Arial" panose="020B0604020202020204" pitchFamily="34" charset="0"/>
                          <a:cs typeface="Arial" panose="020B0604020202020204" pitchFamily="34" charset="0"/>
                        </a:rPr>
                        <a:t>Document 2</a:t>
                      </a:r>
                    </a:p>
                    <a:p>
                      <a:pPr>
                        <a:lnSpc>
                          <a:spcPts val="2800"/>
                        </a:lnSpc>
                        <a:spcBef>
                          <a:spcPts val="0"/>
                        </a:spcBef>
                        <a:spcAft>
                          <a:spcPts val="600"/>
                        </a:spcAft>
                        <a:tabLst>
                          <a:tab pos="6372225" algn="l"/>
                        </a:tabLst>
                      </a:pPr>
                      <a:r>
                        <a:rPr lang="fr-FR" sz="1600" dirty="0">
                          <a:effectLst/>
                          <a:latin typeface="Arial" panose="020B0604020202020204" pitchFamily="34" charset="0"/>
                          <a:cs typeface="Arial" panose="020B0604020202020204" pitchFamily="34" charset="0"/>
                        </a:rPr>
                        <a:t>- popularité décroissante des gouvernants à relier au contrôle des gouvernants</a:t>
                      </a:r>
                    </a:p>
                    <a:p>
                      <a:pPr>
                        <a:lnSpc>
                          <a:spcPts val="2800"/>
                        </a:lnSpc>
                        <a:spcBef>
                          <a:spcPts val="0"/>
                        </a:spcBef>
                        <a:spcAft>
                          <a:spcPts val="600"/>
                        </a:spcAft>
                        <a:tabLst>
                          <a:tab pos="6372225" algn="l"/>
                        </a:tabLst>
                      </a:pPr>
                      <a:r>
                        <a:rPr lang="fr-FR" sz="1600" dirty="0">
                          <a:effectLst/>
                          <a:latin typeface="Arial" panose="020B0604020202020204" pitchFamily="34" charset="0"/>
                          <a:cs typeface="Arial" panose="020B0604020202020204" pitchFamily="34" charset="0"/>
                        </a:rPr>
                        <a:t>- Manipulation de données (définition de la tendance avec des valeurs)</a:t>
                      </a:r>
                    </a:p>
                  </a:txBody>
                  <a:tcPr marL="108000" marR="36000"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71755">
                        <a:lnSpc>
                          <a:spcPct val="115000"/>
                        </a:lnSpc>
                        <a:spcBef>
                          <a:spcPts val="300"/>
                        </a:spcBef>
                        <a:spcAft>
                          <a:spcPts val="1000"/>
                        </a:spcAft>
                        <a:tabLst>
                          <a:tab pos="6341110" algn="l"/>
                        </a:tabLst>
                      </a:pPr>
                      <a:r>
                        <a:rPr lang="fr-FR" sz="1600" dirty="0">
                          <a:effectLst/>
                          <a:latin typeface="Arial" panose="020B0604020202020204" pitchFamily="34" charset="0"/>
                          <a:cs typeface="Arial" panose="020B0604020202020204" pitchFamily="34" charset="0"/>
                        </a:rPr>
                        <a:t>Capacité à :</a:t>
                      </a:r>
                    </a:p>
                    <a:p>
                      <a:pPr marL="71755">
                        <a:lnSpc>
                          <a:spcPct val="115000"/>
                        </a:lnSpc>
                        <a:spcBef>
                          <a:spcPts val="300"/>
                        </a:spcBef>
                        <a:spcAft>
                          <a:spcPts val="1000"/>
                        </a:spcAft>
                        <a:tabLst>
                          <a:tab pos="2277745" algn="ctr"/>
                          <a:tab pos="6341110" algn="l"/>
                        </a:tabLst>
                      </a:pPr>
                      <a:r>
                        <a:rPr lang="fr-FR" sz="1600" dirty="0">
                          <a:effectLst/>
                          <a:latin typeface="Arial" panose="020B0604020202020204" pitchFamily="34" charset="0"/>
                          <a:cs typeface="Arial" panose="020B0604020202020204" pitchFamily="34" charset="0"/>
                        </a:rPr>
                        <a:t>- Sélectionner les informations pertinentes	 </a:t>
                      </a:r>
                      <a:r>
                        <a:rPr lang="fr-FR" sz="1600" dirty="0">
                          <a:effectLst/>
                          <a:latin typeface="Arial" panose="020B0604020202020204" pitchFamily="34" charset="0"/>
                          <a:cs typeface="Arial" panose="020B0604020202020204" pitchFamily="34" charset="0"/>
                          <a:sym typeface="Arial" panose="020B0604020202020204" pitchFamily="34" charset="0"/>
                        </a:rPr>
                        <a:t></a:t>
                      </a:r>
                      <a:endParaRPr lang="fr-FR" sz="1600" dirty="0">
                        <a:effectLst/>
                        <a:latin typeface="Arial" panose="020B0604020202020204" pitchFamily="34" charset="0"/>
                        <a:cs typeface="Arial" panose="020B0604020202020204" pitchFamily="34" charset="0"/>
                      </a:endParaRPr>
                    </a:p>
                    <a:p>
                      <a:pPr marL="71755">
                        <a:lnSpc>
                          <a:spcPct val="115000"/>
                        </a:lnSpc>
                        <a:spcBef>
                          <a:spcPts val="300"/>
                        </a:spcBef>
                        <a:spcAft>
                          <a:spcPts val="1000"/>
                        </a:spcAft>
                        <a:tabLst>
                          <a:tab pos="2277745" algn="ctr"/>
                          <a:tab pos="6341110" algn="l"/>
                        </a:tabLst>
                      </a:pPr>
                      <a:r>
                        <a:rPr lang="fr-FR" sz="1600" dirty="0">
                          <a:effectLst/>
                          <a:latin typeface="Arial" panose="020B0604020202020204" pitchFamily="34" charset="0"/>
                          <a:cs typeface="Arial" panose="020B0604020202020204" pitchFamily="34" charset="0"/>
                        </a:rPr>
                        <a:t>- Lire l'information	  </a:t>
                      </a:r>
                      <a:r>
                        <a:rPr lang="fr-FR" sz="1600" dirty="0">
                          <a:effectLst/>
                          <a:latin typeface="Arial" panose="020B0604020202020204" pitchFamily="34" charset="0"/>
                          <a:cs typeface="Arial" panose="020B0604020202020204" pitchFamily="34" charset="0"/>
                          <a:sym typeface="Arial" panose="020B0604020202020204" pitchFamily="34" charset="0"/>
                        </a:rPr>
                        <a:t></a:t>
                      </a:r>
                      <a:endParaRPr lang="fr-FR" sz="1600" dirty="0">
                        <a:effectLst/>
                        <a:latin typeface="Arial" panose="020B0604020202020204" pitchFamily="34" charset="0"/>
                        <a:cs typeface="Arial" panose="020B0604020202020204" pitchFamily="34" charset="0"/>
                      </a:endParaRPr>
                    </a:p>
                    <a:p>
                      <a:pPr marL="71755">
                        <a:lnSpc>
                          <a:spcPct val="115000"/>
                        </a:lnSpc>
                        <a:spcBef>
                          <a:spcPts val="300"/>
                        </a:spcBef>
                        <a:spcAft>
                          <a:spcPts val="1000"/>
                        </a:spcAft>
                        <a:tabLst>
                          <a:tab pos="2277745" algn="ctr"/>
                          <a:tab pos="6341110" algn="l"/>
                        </a:tabLst>
                      </a:pPr>
                      <a:r>
                        <a:rPr lang="fr-FR" sz="1600" dirty="0">
                          <a:effectLst/>
                          <a:latin typeface="Arial" panose="020B0604020202020204" pitchFamily="34" charset="0"/>
                          <a:cs typeface="Arial" panose="020B0604020202020204" pitchFamily="34" charset="0"/>
                        </a:rPr>
                        <a:t>- Exploiter l'information pour illustrer l'argumentation	  </a:t>
                      </a:r>
                      <a:r>
                        <a:rPr lang="fr-FR" sz="1600" dirty="0">
                          <a:effectLst/>
                          <a:latin typeface="Arial" panose="020B0604020202020204" pitchFamily="34" charset="0"/>
                          <a:cs typeface="Arial" panose="020B0604020202020204" pitchFamily="34" charset="0"/>
                          <a:sym typeface="Arial" panose="020B0604020202020204" pitchFamily="34" charset="0"/>
                        </a:rPr>
                        <a:t></a:t>
                      </a:r>
                      <a:endParaRPr lang="fr-FR" sz="1600" dirty="0">
                        <a:effectLst/>
                        <a:latin typeface="Arial" panose="020B0604020202020204" pitchFamily="34" charset="0"/>
                        <a:cs typeface="Arial" panose="020B0604020202020204" pitchFamily="34" charset="0"/>
                      </a:endParaRPr>
                    </a:p>
                    <a:p>
                      <a:pPr marL="71755">
                        <a:lnSpc>
                          <a:spcPct val="115000"/>
                        </a:lnSpc>
                        <a:spcBef>
                          <a:spcPts val="300"/>
                        </a:spcBef>
                        <a:spcAft>
                          <a:spcPts val="1000"/>
                        </a:spcAft>
                        <a:tabLst>
                          <a:tab pos="2277745" algn="ctr"/>
                          <a:tab pos="6341110" algn="l"/>
                        </a:tabLst>
                      </a:pPr>
                      <a:r>
                        <a:rPr lang="fr-FR" sz="1600" dirty="0">
                          <a:effectLst/>
                          <a:latin typeface="Arial" panose="020B0604020202020204" pitchFamily="34" charset="0"/>
                          <a:cs typeface="Arial" panose="020B0604020202020204" pitchFamily="34" charset="0"/>
                        </a:rPr>
                        <a:t>- Manipuler des données statistiques	  </a:t>
                      </a:r>
                      <a:r>
                        <a:rPr lang="fr-FR" sz="1600" dirty="0">
                          <a:effectLst/>
                          <a:latin typeface="Arial" panose="020B0604020202020204" pitchFamily="34" charset="0"/>
                          <a:cs typeface="Arial" panose="020B0604020202020204" pitchFamily="34" charset="0"/>
                          <a:sym typeface="Arial" panose="020B0604020202020204" pitchFamily="34" charset="0"/>
                        </a:rPr>
                        <a:t></a:t>
                      </a:r>
                      <a:endParaRPr lang="fr-FR" sz="1600" dirty="0">
                        <a:effectLst/>
                        <a:latin typeface="Arial" panose="020B0604020202020204" pitchFamily="34" charset="0"/>
                        <a:cs typeface="Arial" panose="020B0604020202020204" pitchFamily="34" charset="0"/>
                      </a:endParaRPr>
                    </a:p>
                    <a:p>
                      <a:pPr marL="71755">
                        <a:lnSpc>
                          <a:spcPct val="115000"/>
                        </a:lnSpc>
                        <a:spcBef>
                          <a:spcPts val="300"/>
                        </a:spcBef>
                        <a:spcAft>
                          <a:spcPts val="1000"/>
                        </a:spcAft>
                        <a:tabLst>
                          <a:tab pos="2277745" algn="ctr"/>
                          <a:tab pos="6372225" algn="l"/>
                        </a:tabLst>
                      </a:pPr>
                      <a:r>
                        <a:rPr lang="fr-FR" sz="1600" dirty="0">
                          <a:effectLst/>
                          <a:latin typeface="Arial" panose="020B0604020202020204" pitchFamily="34" charset="0"/>
                          <a:cs typeface="Arial" panose="020B0604020202020204" pitchFamily="34" charset="0"/>
                        </a:rPr>
                        <a:t>- Mettre en relation avec des données de l’autre document	  </a:t>
                      </a:r>
                      <a:r>
                        <a:rPr lang="fr-FR" sz="1600" dirty="0">
                          <a:effectLst/>
                          <a:latin typeface="Arial" panose="020B0604020202020204" pitchFamily="34" charset="0"/>
                          <a:cs typeface="Arial" panose="020B0604020202020204" pitchFamily="34" charset="0"/>
                          <a:sym typeface="Arial" panose="020B0604020202020204" pitchFamily="34" charset="0"/>
                        </a:rPr>
                        <a:t></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3289" marR="3289"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R="36195" algn="r">
                        <a:lnSpc>
                          <a:spcPct val="115000"/>
                        </a:lnSpc>
                        <a:spcAft>
                          <a:spcPts val="1000"/>
                        </a:spcAft>
                        <a:tabLst>
                          <a:tab pos="2647315" algn="r"/>
                        </a:tabLst>
                      </a:pPr>
                      <a:r>
                        <a:rPr lang="fr-FR" sz="1600" dirty="0">
                          <a:effectLst/>
                          <a:latin typeface="Arial" panose="020B0604020202020204" pitchFamily="34" charset="0"/>
                          <a:cs typeface="Arial" panose="020B0604020202020204" pitchFamily="34" charset="0"/>
                        </a:rPr>
                        <a:t>2 </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23026" marR="230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25928387"/>
                  </a:ext>
                </a:extLst>
              </a:tr>
            </a:tbl>
          </a:graphicData>
        </a:graphic>
      </p:graphicFrame>
    </p:spTree>
    <p:extLst>
      <p:ext uri="{BB962C8B-B14F-4D97-AF65-F5344CB8AC3E}">
        <p14:creationId xmlns:p14="http://schemas.microsoft.com/office/powerpoint/2010/main" val="36366685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3">
            <a:extLst>
              <a:ext uri="{FF2B5EF4-FFF2-40B4-BE49-F238E27FC236}">
                <a16:creationId xmlns:a16="http://schemas.microsoft.com/office/drawing/2014/main" id="{D76E57BE-CAF5-4334-BA27-13ACAF60CCA8}"/>
              </a:ext>
            </a:extLst>
          </p:cNvPr>
          <p:cNvGraphicFramePr>
            <a:graphicFrameLocks noGrp="1"/>
          </p:cNvGraphicFramePr>
          <p:nvPr>
            <p:extLst>
              <p:ext uri="{D42A27DB-BD31-4B8C-83A1-F6EECF244321}">
                <p14:modId xmlns:p14="http://schemas.microsoft.com/office/powerpoint/2010/main" val="3368817570"/>
              </p:ext>
            </p:extLst>
          </p:nvPr>
        </p:nvGraphicFramePr>
        <p:xfrm>
          <a:off x="287079" y="1128422"/>
          <a:ext cx="8749788" cy="4601156"/>
        </p:xfrm>
        <a:graphic>
          <a:graphicData uri="http://schemas.openxmlformats.org/drawingml/2006/table">
            <a:tbl>
              <a:tblPr firstRow="1" firstCol="1" bandRow="1">
                <a:tableStyleId>{5940675A-B579-460E-94D1-54222C63F5DA}</a:tableStyleId>
              </a:tblPr>
              <a:tblGrid>
                <a:gridCol w="8174839">
                  <a:extLst>
                    <a:ext uri="{9D8B030D-6E8A-4147-A177-3AD203B41FA5}">
                      <a16:colId xmlns:a16="http://schemas.microsoft.com/office/drawing/2014/main" val="441038297"/>
                    </a:ext>
                  </a:extLst>
                </a:gridCol>
                <a:gridCol w="574949">
                  <a:extLst>
                    <a:ext uri="{9D8B030D-6E8A-4147-A177-3AD203B41FA5}">
                      <a16:colId xmlns:a16="http://schemas.microsoft.com/office/drawing/2014/main" val="3674663791"/>
                    </a:ext>
                  </a:extLst>
                </a:gridCol>
              </a:tblGrid>
              <a:tr h="3277619">
                <a:tc>
                  <a:txBody>
                    <a:bodyPr/>
                    <a:lstStyle/>
                    <a:p>
                      <a:pPr>
                        <a:lnSpc>
                          <a:spcPct val="115000"/>
                        </a:lnSpc>
                        <a:spcBef>
                          <a:spcPts val="600"/>
                        </a:spcBef>
                        <a:spcAft>
                          <a:spcPts val="1000"/>
                        </a:spcAft>
                      </a:pPr>
                      <a:r>
                        <a:rPr lang="fr-FR" sz="1600" b="1" u="sng" dirty="0">
                          <a:effectLst/>
                          <a:latin typeface="Arial" panose="020B0604020202020204" pitchFamily="34" charset="0"/>
                          <a:cs typeface="Arial" panose="020B0604020202020204" pitchFamily="34" charset="0"/>
                        </a:rPr>
                        <a:t>Maîtrise et mobilisation de connaissances en lien avec le sujet :</a:t>
                      </a:r>
                      <a:endParaRPr lang="fr-FR" sz="1600" b="1" dirty="0">
                        <a:effectLst/>
                        <a:latin typeface="Arial" panose="020B0604020202020204" pitchFamily="34" charset="0"/>
                        <a:cs typeface="Arial" panose="020B0604020202020204" pitchFamily="34" charset="0"/>
                      </a:endParaRPr>
                    </a:p>
                    <a:p>
                      <a:pPr>
                        <a:lnSpc>
                          <a:spcPct val="115000"/>
                        </a:lnSpc>
                        <a:spcBef>
                          <a:spcPts val="600"/>
                        </a:spcBef>
                        <a:spcAft>
                          <a:spcPts val="1000"/>
                        </a:spcAft>
                        <a:tabLst>
                          <a:tab pos="6372225" algn="l"/>
                        </a:tabLst>
                      </a:pPr>
                      <a:r>
                        <a:rPr lang="fr-FR" sz="1600" b="1" dirty="0">
                          <a:effectLst/>
                          <a:latin typeface="Arial" panose="020B0604020202020204" pitchFamily="34" charset="0"/>
                          <a:cs typeface="Arial" panose="020B0604020202020204" pitchFamily="34" charset="0"/>
                        </a:rPr>
                        <a:t>Les notions attendues/incontournables :</a:t>
                      </a:r>
                    </a:p>
                    <a:p>
                      <a:pPr>
                        <a:lnSpc>
                          <a:spcPct val="115000"/>
                        </a:lnSpc>
                        <a:spcBef>
                          <a:spcPts val="600"/>
                        </a:spcBef>
                        <a:spcAft>
                          <a:spcPts val="1000"/>
                        </a:spcAft>
                        <a:tabLst>
                          <a:tab pos="6372225" algn="l"/>
                        </a:tabLst>
                      </a:pPr>
                      <a:r>
                        <a:rPr lang="fr-FR" sz="1600" dirty="0">
                          <a:effectLst/>
                          <a:latin typeface="Arial" panose="020B0604020202020204" pitchFamily="34" charset="0"/>
                          <a:cs typeface="Arial" panose="020B0604020202020204" pitchFamily="34" charset="0"/>
                        </a:rPr>
                        <a:t>opinion publique, sondages</a:t>
                      </a:r>
                    </a:p>
                    <a:p>
                      <a:pPr>
                        <a:lnSpc>
                          <a:spcPts val="2800"/>
                        </a:lnSpc>
                        <a:spcBef>
                          <a:spcPts val="600"/>
                        </a:spcBef>
                        <a:spcAft>
                          <a:spcPts val="0"/>
                        </a:spcAft>
                        <a:tabLst>
                          <a:tab pos="6372225" algn="l"/>
                        </a:tabLst>
                      </a:pPr>
                      <a:r>
                        <a:rPr lang="fr-FR" sz="1600" dirty="0">
                          <a:effectLst/>
                          <a:latin typeface="Arial" panose="020B0604020202020204" pitchFamily="34" charset="0"/>
                          <a:cs typeface="Arial" panose="020B0604020202020204" pitchFamily="34" charset="0"/>
                        </a:rPr>
                        <a:t> </a:t>
                      </a:r>
                      <a:r>
                        <a:rPr lang="fr-FR" sz="1600" b="1" dirty="0">
                          <a:effectLst/>
                          <a:latin typeface="Arial" panose="020B0604020202020204" pitchFamily="34" charset="0"/>
                          <a:cs typeface="Arial" panose="020B0604020202020204" pitchFamily="34" charset="0"/>
                        </a:rPr>
                        <a:t>Les mécanismes en lien avec le sujet :</a:t>
                      </a:r>
                    </a:p>
                    <a:p>
                      <a:pPr>
                        <a:lnSpc>
                          <a:spcPts val="2800"/>
                        </a:lnSpc>
                        <a:spcBef>
                          <a:spcPts val="0"/>
                        </a:spcBef>
                        <a:spcAft>
                          <a:spcPts val="0"/>
                        </a:spcAft>
                        <a:tabLst>
                          <a:tab pos="6372225" algn="l"/>
                        </a:tabLst>
                      </a:pPr>
                      <a:r>
                        <a:rPr lang="fr-FR" sz="1600" dirty="0">
                          <a:effectLst/>
                          <a:latin typeface="Arial" panose="020B0604020202020204" pitchFamily="34" charset="0"/>
                          <a:cs typeface="Arial" panose="020B0604020202020204" pitchFamily="34" charset="0"/>
                        </a:rPr>
                        <a:t>-  démocratie d’opinion </a:t>
                      </a:r>
                    </a:p>
                    <a:p>
                      <a:pPr marL="285750" indent="-285750">
                        <a:lnSpc>
                          <a:spcPts val="2800"/>
                        </a:lnSpc>
                        <a:spcBef>
                          <a:spcPts val="0"/>
                        </a:spcBef>
                        <a:spcAft>
                          <a:spcPts val="0"/>
                        </a:spcAft>
                        <a:buFontTx/>
                        <a:buChar char="-"/>
                        <a:tabLst>
                          <a:tab pos="6372225" algn="l"/>
                        </a:tabLst>
                      </a:pPr>
                      <a:r>
                        <a:rPr lang="fr-FR" sz="1600" dirty="0">
                          <a:effectLst/>
                          <a:latin typeface="Arial" panose="020B0604020202020204" pitchFamily="34" charset="0"/>
                          <a:cs typeface="Arial" panose="020B0604020202020204" pitchFamily="34" charset="0"/>
                        </a:rPr>
                        <a:t>Sondages contribuent au contrôle des gouvernants </a:t>
                      </a:r>
                    </a:p>
                    <a:p>
                      <a:pPr marL="285750" indent="-285750">
                        <a:lnSpc>
                          <a:spcPts val="2800"/>
                        </a:lnSpc>
                        <a:spcBef>
                          <a:spcPts val="0"/>
                        </a:spcBef>
                        <a:spcAft>
                          <a:spcPts val="0"/>
                        </a:spcAft>
                        <a:buFontTx/>
                        <a:buChar char="-"/>
                        <a:tabLst>
                          <a:tab pos="6372225" algn="l"/>
                        </a:tabLst>
                      </a:pPr>
                      <a:r>
                        <a:rPr lang="fr-FR" sz="1600" dirty="0">
                          <a:effectLst/>
                          <a:latin typeface="Arial" panose="020B0604020202020204" pitchFamily="34" charset="0"/>
                          <a:cs typeface="Arial" panose="020B0604020202020204" pitchFamily="34" charset="0"/>
                        </a:rPr>
                        <a:t>Sondages contribuent à dicter la communication politique  </a:t>
                      </a:r>
                    </a:p>
                    <a:p>
                      <a:pPr marL="285750" indent="-285750">
                        <a:lnSpc>
                          <a:spcPts val="2800"/>
                        </a:lnSpc>
                        <a:spcBef>
                          <a:spcPts val="0"/>
                        </a:spcBef>
                        <a:spcAft>
                          <a:spcPts val="0"/>
                        </a:spcAft>
                        <a:buFontTx/>
                        <a:buChar char="-"/>
                        <a:tabLst>
                          <a:tab pos="6372225" algn="l"/>
                        </a:tabLst>
                      </a:pPr>
                      <a:r>
                        <a:rPr lang="fr-FR" sz="1600" dirty="0">
                          <a:effectLst/>
                          <a:latin typeface="Arial" panose="020B0604020202020204" pitchFamily="34" charset="0"/>
                          <a:cs typeface="Arial" panose="020B0604020202020204" pitchFamily="34" charset="0"/>
                        </a:rPr>
                        <a:t>Effets contrastés sur le vote (vote utile …)</a:t>
                      </a:r>
                    </a:p>
                  </a:txBody>
                  <a:tcPr marL="72000" marR="23026"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R="36195" algn="r">
                        <a:lnSpc>
                          <a:spcPct val="115000"/>
                        </a:lnSpc>
                        <a:spcAft>
                          <a:spcPts val="1000"/>
                        </a:spcAft>
                        <a:tabLst>
                          <a:tab pos="2647315" algn="r"/>
                        </a:tabLst>
                      </a:pPr>
                      <a:r>
                        <a:rPr lang="fr-FR" sz="1600" dirty="0">
                          <a:effectLst/>
                          <a:latin typeface="Arial" panose="020B0604020202020204" pitchFamily="34" charset="0"/>
                          <a:cs typeface="Arial" panose="020B0604020202020204" pitchFamily="34" charset="0"/>
                        </a:rPr>
                        <a:t>4 </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23026" marR="230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81201396"/>
                  </a:ext>
                </a:extLst>
              </a:tr>
              <a:tr h="1323537">
                <a:tc>
                  <a:txBody>
                    <a:bodyPr/>
                    <a:lstStyle/>
                    <a:p>
                      <a:pPr>
                        <a:lnSpc>
                          <a:spcPct val="115000"/>
                        </a:lnSpc>
                        <a:spcBef>
                          <a:spcPts val="600"/>
                        </a:spcBef>
                        <a:spcAft>
                          <a:spcPts val="1000"/>
                        </a:spcAft>
                        <a:tabLst>
                          <a:tab pos="6372225" algn="l"/>
                        </a:tabLst>
                      </a:pPr>
                      <a:r>
                        <a:rPr lang="fr-FR" sz="1600" b="1" u="sng" dirty="0">
                          <a:effectLst/>
                          <a:latin typeface="Arial" panose="020B0604020202020204" pitchFamily="34" charset="0"/>
                          <a:cs typeface="Arial" panose="020B0604020202020204" pitchFamily="34" charset="0"/>
                        </a:rPr>
                        <a:t>Qualité du raisonnement :</a:t>
                      </a:r>
                      <a:endParaRPr lang="fr-FR" sz="1600" b="1" dirty="0">
                        <a:effectLst/>
                        <a:latin typeface="Arial" panose="020B0604020202020204" pitchFamily="34" charset="0"/>
                        <a:cs typeface="Arial" panose="020B0604020202020204" pitchFamily="34" charset="0"/>
                      </a:endParaRPr>
                    </a:p>
                    <a:p>
                      <a:pPr>
                        <a:lnSpc>
                          <a:spcPct val="115000"/>
                        </a:lnSpc>
                        <a:spcBef>
                          <a:spcPts val="600"/>
                        </a:spcBef>
                        <a:spcAft>
                          <a:spcPts val="1000"/>
                        </a:spcAft>
                        <a:tabLst>
                          <a:tab pos="6372225" algn="l"/>
                        </a:tabLst>
                      </a:pPr>
                      <a:r>
                        <a:rPr lang="fr-FR" sz="1600" dirty="0">
                          <a:effectLst/>
                          <a:latin typeface="Arial" panose="020B0604020202020204" pitchFamily="34" charset="0"/>
                          <a:cs typeface="Arial" panose="020B0604020202020204" pitchFamily="34" charset="0"/>
                        </a:rPr>
                        <a:t>Qualité/ cohérence de l’argumentation : capacité à argumenter, expliquer et illustrer (AEI).</a:t>
                      </a:r>
                    </a:p>
                    <a:p>
                      <a:pPr>
                        <a:lnSpc>
                          <a:spcPct val="115000"/>
                        </a:lnSpc>
                        <a:spcBef>
                          <a:spcPts val="300"/>
                        </a:spcBef>
                        <a:spcAft>
                          <a:spcPts val="1000"/>
                        </a:spcAft>
                        <a:tabLst>
                          <a:tab pos="6372225" algn="l"/>
                        </a:tabLst>
                      </a:pPr>
                      <a:r>
                        <a:rPr lang="fr-FR" sz="1600" dirty="0">
                          <a:effectLst/>
                          <a:latin typeface="Arial" panose="020B0604020202020204" pitchFamily="34" charset="0"/>
                          <a:cs typeface="Arial" panose="020B0604020202020204" pitchFamily="34" charset="0"/>
                        </a:rPr>
                        <a:t>Pas de structuration en paragraphes attendue ; une réponse dans un seul bloc acceptée</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72000" marR="23026" marT="3600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R="36195" algn="r">
                        <a:lnSpc>
                          <a:spcPct val="115000"/>
                        </a:lnSpc>
                        <a:spcAft>
                          <a:spcPts val="1000"/>
                        </a:spcAft>
                        <a:tabLst>
                          <a:tab pos="2647315" algn="r"/>
                        </a:tabLst>
                      </a:pPr>
                      <a:r>
                        <a:rPr lang="fr-FR" sz="1600" dirty="0">
                          <a:effectLst/>
                          <a:latin typeface="Arial" panose="020B0604020202020204" pitchFamily="34" charset="0"/>
                          <a:cs typeface="Arial" panose="020B0604020202020204" pitchFamily="34" charset="0"/>
                        </a:rPr>
                        <a:t>2 </a:t>
                      </a:r>
                      <a:endParaRPr lang="fr-FR" sz="1600" dirty="0">
                        <a:effectLst/>
                        <a:latin typeface="Arial" panose="020B0604020202020204" pitchFamily="34" charset="0"/>
                        <a:ea typeface="Calibri" panose="020F0502020204030204" pitchFamily="34" charset="0"/>
                        <a:cs typeface="Arial" panose="020B0604020202020204" pitchFamily="34" charset="0"/>
                      </a:endParaRPr>
                    </a:p>
                  </a:txBody>
                  <a:tcPr marL="23026" marR="23026"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99143955"/>
                  </a:ext>
                </a:extLst>
              </a:tr>
            </a:tbl>
          </a:graphicData>
        </a:graphic>
      </p:graphicFrame>
    </p:spTree>
    <p:extLst>
      <p:ext uri="{BB962C8B-B14F-4D97-AF65-F5344CB8AC3E}">
        <p14:creationId xmlns:p14="http://schemas.microsoft.com/office/powerpoint/2010/main" val="3558787073"/>
      </p:ext>
    </p:extLst>
  </p:cSld>
  <p:clrMapOvr>
    <a:masterClrMapping/>
  </p:clrMapOvr>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1587</TotalTime>
  <Words>888</Words>
  <Application>Microsoft Office PowerPoint</Application>
  <PresentationFormat>Affichage à l'écran (4:3)</PresentationFormat>
  <Paragraphs>80</Paragraphs>
  <Slides>7</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7</vt:i4>
      </vt:variant>
    </vt:vector>
  </HeadingPairs>
  <TitlesOfParts>
    <vt:vector size="11" baseType="lpstr">
      <vt:lpstr>Arial</vt:lpstr>
      <vt:lpstr>Calibri</vt:lpstr>
      <vt:lpstr>Calibri Light</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kader ERAGRAGUI</dc:creator>
  <cp:lastModifiedBy>Benoît Touron</cp:lastModifiedBy>
  <cp:revision>138</cp:revision>
  <cp:lastPrinted>2020-03-03T20:41:09Z</cp:lastPrinted>
  <dcterms:created xsi:type="dcterms:W3CDTF">2020-02-20T20:05:01Z</dcterms:created>
  <dcterms:modified xsi:type="dcterms:W3CDTF">2020-03-06T20:57:13Z</dcterms:modified>
</cp:coreProperties>
</file>