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268" r:id="rId3"/>
    <p:sldId id="278" r:id="rId4"/>
    <p:sldId id="279" r:id="rId5"/>
    <p:sldId id="263" r:id="rId6"/>
    <p:sldId id="281" r:id="rId7"/>
    <p:sldId id="282" r:id="rId8"/>
    <p:sldId id="283" r:id="rId9"/>
    <p:sldId id="284" r:id="rId10"/>
    <p:sldId id="280" r:id="rId11"/>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2" pos="2570" userDrawn="1">
          <p15:clr>
            <a:srgbClr val="A4A3A4"/>
          </p15:clr>
        </p15:guide>
        <p15:guide id="3" orient="horz" pos="238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752" autoAdjust="0"/>
  </p:normalViewPr>
  <p:slideViewPr>
    <p:cSldViewPr showGuides="1">
      <p:cViewPr varScale="1">
        <p:scale>
          <a:sx n="102" d="100"/>
          <a:sy n="102" d="100"/>
        </p:scale>
        <p:origin x="1620" y="114"/>
      </p:cViewPr>
      <p:guideLst>
        <p:guide pos="2570"/>
        <p:guide orient="horz" pos="2387"/>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81" d="100"/>
          <a:sy n="81" d="100"/>
        </p:scale>
        <p:origin x="-195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E506B89-3749-4192-A619-B0E2B0CB68A3}"/>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0FE9C2C3-0FCB-4094-B558-8D75FBBED2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6F665488-98F7-40D3-87AB-75E04155954B}" type="datetimeFigureOut">
              <a:rPr lang="fr-FR"/>
              <a:pPr>
                <a:defRPr/>
              </a:pPr>
              <a:t>22/09/2019</a:t>
            </a:fld>
            <a:endParaRPr lang="fr-FR"/>
          </a:p>
        </p:txBody>
      </p:sp>
      <p:sp>
        <p:nvSpPr>
          <p:cNvPr id="4" name="Espace réservé de l'image des diapositives 3">
            <a:extLst>
              <a:ext uri="{FF2B5EF4-FFF2-40B4-BE49-F238E27FC236}">
                <a16:creationId xmlns:a16="http://schemas.microsoft.com/office/drawing/2014/main" id="{43844BAD-CC89-411C-9260-C11359CECB2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5E1A6D19-B335-4DD4-BAD8-6493E8A314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D643602-78E2-40ED-8EA3-EA8A50AF170B}"/>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AEE57E72-9FB0-4055-93EA-64B5898BA2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B739C935-3C3F-427D-8EA7-912682C1896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1</a:t>
            </a:fld>
            <a:endParaRPr lang="fr-FR"/>
          </a:p>
        </p:txBody>
      </p:sp>
    </p:spTree>
    <p:extLst>
      <p:ext uri="{BB962C8B-B14F-4D97-AF65-F5344CB8AC3E}">
        <p14:creationId xmlns:p14="http://schemas.microsoft.com/office/powerpoint/2010/main" val="406881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10</a:t>
            </a:fld>
            <a:endParaRPr lang="fr-FR" altLang="fr-FR">
              <a:latin typeface="Calibri" panose="020F0502020204030204" pitchFamily="34" charset="0"/>
            </a:endParaRPr>
          </a:p>
        </p:txBody>
      </p:sp>
    </p:spTree>
    <p:extLst>
      <p:ext uri="{BB962C8B-B14F-4D97-AF65-F5344CB8AC3E}">
        <p14:creationId xmlns:p14="http://schemas.microsoft.com/office/powerpoint/2010/main" val="152812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2</a:t>
            </a:fld>
            <a:endParaRPr lang="fr-FR"/>
          </a:p>
        </p:txBody>
      </p:sp>
    </p:spTree>
    <p:extLst>
      <p:ext uri="{BB962C8B-B14F-4D97-AF65-F5344CB8AC3E}">
        <p14:creationId xmlns:p14="http://schemas.microsoft.com/office/powerpoint/2010/main" val="114491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3</a:t>
            </a:fld>
            <a:endParaRPr lang="fr-FR"/>
          </a:p>
        </p:txBody>
      </p:sp>
    </p:spTree>
    <p:extLst>
      <p:ext uri="{BB962C8B-B14F-4D97-AF65-F5344CB8AC3E}">
        <p14:creationId xmlns:p14="http://schemas.microsoft.com/office/powerpoint/2010/main" val="158460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4</a:t>
            </a:fld>
            <a:endParaRPr lang="fr-FR"/>
          </a:p>
        </p:txBody>
      </p:sp>
    </p:spTree>
    <p:extLst>
      <p:ext uri="{BB962C8B-B14F-4D97-AF65-F5344CB8AC3E}">
        <p14:creationId xmlns:p14="http://schemas.microsoft.com/office/powerpoint/2010/main" val="3661042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5</a:t>
            </a:fld>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6</a:t>
            </a:fld>
            <a:endParaRPr lang="fr-FR"/>
          </a:p>
        </p:txBody>
      </p:sp>
    </p:spTree>
    <p:extLst>
      <p:ext uri="{BB962C8B-B14F-4D97-AF65-F5344CB8AC3E}">
        <p14:creationId xmlns:p14="http://schemas.microsoft.com/office/powerpoint/2010/main" val="381891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7</a:t>
            </a:fld>
            <a:endParaRPr lang="fr-FR"/>
          </a:p>
        </p:txBody>
      </p:sp>
    </p:spTree>
    <p:extLst>
      <p:ext uri="{BB962C8B-B14F-4D97-AF65-F5344CB8AC3E}">
        <p14:creationId xmlns:p14="http://schemas.microsoft.com/office/powerpoint/2010/main" val="2524106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8</a:t>
            </a:fld>
            <a:endParaRPr lang="fr-FR"/>
          </a:p>
        </p:txBody>
      </p:sp>
    </p:spTree>
    <p:extLst>
      <p:ext uri="{BB962C8B-B14F-4D97-AF65-F5344CB8AC3E}">
        <p14:creationId xmlns:p14="http://schemas.microsoft.com/office/powerpoint/2010/main" val="28668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9</a:t>
            </a:fld>
            <a:endParaRPr lang="fr-FR" altLang="fr-FR">
              <a:latin typeface="Calibri" panose="020F0502020204030204" pitchFamily="34" charset="0"/>
            </a:endParaRPr>
          </a:p>
        </p:txBody>
      </p:sp>
    </p:spTree>
    <p:extLst>
      <p:ext uri="{BB962C8B-B14F-4D97-AF65-F5344CB8AC3E}">
        <p14:creationId xmlns:p14="http://schemas.microsoft.com/office/powerpoint/2010/main" val="323243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9"/>
            <a:ext cx="10363200"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0F9288F7-F913-4A4A-9B94-C205F8B3FE9C}"/>
              </a:ext>
            </a:extLst>
          </p:cNvPr>
          <p:cNvSpPr>
            <a:spLocks noGrp="1"/>
          </p:cNvSpPr>
          <p:nvPr>
            <p:ph type="dt" sz="half" idx="10"/>
          </p:nvPr>
        </p:nvSpPr>
        <p:spPr/>
        <p:txBody>
          <a:bodyPr/>
          <a:lstStyle>
            <a:lvl1pPr>
              <a:defRPr/>
            </a:lvl1pPr>
          </a:lstStyle>
          <a:p>
            <a:pPr>
              <a:defRPr/>
            </a:pPr>
            <a:fld id="{41E32B9C-6BF5-44E8-A341-C74B22A732C5}"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E6281174-E872-4016-9F2F-4B653370D2B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4BABFE7-292C-438E-89B4-4AE185277868}"/>
              </a:ext>
            </a:extLst>
          </p:cNvPr>
          <p:cNvSpPr>
            <a:spLocks noGrp="1"/>
          </p:cNvSpPr>
          <p:nvPr>
            <p:ph type="sldNum" sz="quarter" idx="12"/>
          </p:nvPr>
        </p:nvSpPr>
        <p:spPr/>
        <p:txBody>
          <a:bodyPr/>
          <a:lstStyle>
            <a:lvl1pPr>
              <a:defRPr/>
            </a:lvl1pPr>
          </a:lstStyle>
          <a:p>
            <a:pPr>
              <a:defRPr/>
            </a:pPr>
            <a:fld id="{856EB3D0-1CDE-4C3F-9C03-6160F1295033}" type="slidenum">
              <a:rPr lang="fr-FR"/>
              <a:pPr>
                <a:defRPr/>
              </a:pPr>
              <a:t>‹N°›</a:t>
            </a:fld>
            <a:endParaRPr lang="fr-FR"/>
          </a:p>
        </p:txBody>
      </p:sp>
    </p:spTree>
    <p:extLst>
      <p:ext uri="{BB962C8B-B14F-4D97-AF65-F5344CB8AC3E}">
        <p14:creationId xmlns:p14="http://schemas.microsoft.com/office/powerpoint/2010/main" val="380416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3A3179-1830-4EFC-AFE2-2CA84465CF49}"/>
              </a:ext>
            </a:extLst>
          </p:cNvPr>
          <p:cNvSpPr>
            <a:spLocks noGrp="1"/>
          </p:cNvSpPr>
          <p:nvPr>
            <p:ph type="dt" sz="half" idx="10"/>
          </p:nvPr>
        </p:nvSpPr>
        <p:spPr/>
        <p:txBody>
          <a:bodyPr/>
          <a:lstStyle>
            <a:lvl1pPr>
              <a:defRPr/>
            </a:lvl1pPr>
          </a:lstStyle>
          <a:p>
            <a:pPr>
              <a:defRPr/>
            </a:pPr>
            <a:fld id="{643542CE-0C51-4ED2-A7AC-8FDB4D4C6FA1}"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B3FF7C70-2741-4AB1-845E-B343CFEFCA5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2F7A97F-E000-4547-A34F-97EA0F712977}"/>
              </a:ext>
            </a:extLst>
          </p:cNvPr>
          <p:cNvSpPr>
            <a:spLocks noGrp="1"/>
          </p:cNvSpPr>
          <p:nvPr>
            <p:ph type="sldNum" sz="quarter" idx="12"/>
          </p:nvPr>
        </p:nvSpPr>
        <p:spPr/>
        <p:txBody>
          <a:bodyPr/>
          <a:lstStyle>
            <a:lvl1pPr>
              <a:defRPr/>
            </a:lvl1pPr>
          </a:lstStyle>
          <a:p>
            <a:pPr>
              <a:defRPr/>
            </a:pPr>
            <a:fld id="{09FAAC39-A3DB-4241-9EDE-7DE8BF6E5AF0}" type="slidenum">
              <a:rPr lang="fr-FR"/>
              <a:pPr>
                <a:defRPr/>
              </a:pPr>
              <a:t>‹N°›</a:t>
            </a:fld>
            <a:endParaRPr lang="fr-FR"/>
          </a:p>
        </p:txBody>
      </p:sp>
    </p:spTree>
    <p:extLst>
      <p:ext uri="{BB962C8B-B14F-4D97-AF65-F5344CB8AC3E}">
        <p14:creationId xmlns:p14="http://schemas.microsoft.com/office/powerpoint/2010/main" val="24286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0"/>
            <a:ext cx="27432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274640"/>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A3C4C-C4D3-43AE-B16A-98F573FB6FE6}"/>
              </a:ext>
            </a:extLst>
          </p:cNvPr>
          <p:cNvSpPr>
            <a:spLocks noGrp="1"/>
          </p:cNvSpPr>
          <p:nvPr>
            <p:ph type="dt" sz="half" idx="10"/>
          </p:nvPr>
        </p:nvSpPr>
        <p:spPr/>
        <p:txBody>
          <a:bodyPr/>
          <a:lstStyle>
            <a:lvl1pPr>
              <a:defRPr/>
            </a:lvl1pPr>
          </a:lstStyle>
          <a:p>
            <a:pPr>
              <a:defRPr/>
            </a:pPr>
            <a:fld id="{01E44E7E-13C7-4648-A6D1-CA882A930643}"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3226AB6-72EA-4535-919F-0AFDCC8EA2A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F5C5F13-FFEC-4605-BE69-1557156FAC75}"/>
              </a:ext>
            </a:extLst>
          </p:cNvPr>
          <p:cNvSpPr>
            <a:spLocks noGrp="1"/>
          </p:cNvSpPr>
          <p:nvPr>
            <p:ph type="sldNum" sz="quarter" idx="12"/>
          </p:nvPr>
        </p:nvSpPr>
        <p:spPr/>
        <p:txBody>
          <a:bodyPr/>
          <a:lstStyle>
            <a:lvl1pPr>
              <a:defRPr/>
            </a:lvl1pPr>
          </a:lstStyle>
          <a:p>
            <a:pPr>
              <a:defRPr/>
            </a:pPr>
            <a:fld id="{927C17AD-877F-4E97-959B-21F5BD6D73E0}" type="slidenum">
              <a:rPr lang="fr-FR"/>
              <a:pPr>
                <a:defRPr/>
              </a:pPr>
              <a:t>‹N°›</a:t>
            </a:fld>
            <a:endParaRPr lang="fr-FR"/>
          </a:p>
        </p:txBody>
      </p:sp>
    </p:spTree>
    <p:extLst>
      <p:ext uri="{BB962C8B-B14F-4D97-AF65-F5344CB8AC3E}">
        <p14:creationId xmlns:p14="http://schemas.microsoft.com/office/powerpoint/2010/main" val="154805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AEAE06-7109-462B-928D-98A202229A1D}"/>
              </a:ext>
            </a:extLst>
          </p:cNvPr>
          <p:cNvSpPr>
            <a:spLocks noGrp="1"/>
          </p:cNvSpPr>
          <p:nvPr>
            <p:ph type="dt" sz="half" idx="10"/>
          </p:nvPr>
        </p:nvSpPr>
        <p:spPr/>
        <p:txBody>
          <a:bodyPr/>
          <a:lstStyle>
            <a:lvl1pPr>
              <a:defRPr/>
            </a:lvl1pPr>
          </a:lstStyle>
          <a:p>
            <a:pPr>
              <a:defRPr/>
            </a:pPr>
            <a:fld id="{6607FA4A-5722-4A91-BBAC-B015C1768A18}"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810AB6E-5E25-4A90-B0DF-92E43250AD4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874565-8EC2-4784-82F2-EFEE1044CD97}"/>
              </a:ext>
            </a:extLst>
          </p:cNvPr>
          <p:cNvSpPr>
            <a:spLocks noGrp="1"/>
          </p:cNvSpPr>
          <p:nvPr>
            <p:ph type="sldNum" sz="quarter" idx="12"/>
          </p:nvPr>
        </p:nvSpPr>
        <p:spPr/>
        <p:txBody>
          <a:bodyPr/>
          <a:lstStyle>
            <a:lvl1pPr>
              <a:defRPr/>
            </a:lvl1pPr>
          </a:lstStyle>
          <a:p>
            <a:pPr>
              <a:defRPr/>
            </a:pPr>
            <a:fld id="{048702D4-14E5-40DF-9B72-0E52516CF294}" type="slidenum">
              <a:rPr lang="fr-FR"/>
              <a:pPr>
                <a:defRPr/>
              </a:pPr>
              <a:t>‹N°›</a:t>
            </a:fld>
            <a:endParaRPr lang="fr-FR"/>
          </a:p>
        </p:txBody>
      </p:sp>
    </p:spTree>
    <p:extLst>
      <p:ext uri="{BB962C8B-B14F-4D97-AF65-F5344CB8AC3E}">
        <p14:creationId xmlns:p14="http://schemas.microsoft.com/office/powerpoint/2010/main" val="194337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4"/>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B43B055-0F95-44C3-BC3C-5126433E19DF}"/>
              </a:ext>
            </a:extLst>
          </p:cNvPr>
          <p:cNvSpPr>
            <a:spLocks noGrp="1"/>
          </p:cNvSpPr>
          <p:nvPr>
            <p:ph type="dt" sz="half" idx="10"/>
          </p:nvPr>
        </p:nvSpPr>
        <p:spPr/>
        <p:txBody>
          <a:bodyPr/>
          <a:lstStyle>
            <a:lvl1pPr>
              <a:defRPr/>
            </a:lvl1pPr>
          </a:lstStyle>
          <a:p>
            <a:pPr>
              <a:defRPr/>
            </a:pPr>
            <a:fld id="{D1CB3A73-7E40-4A2D-9C91-AB40392F726C}"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A5ED60A-D7B9-4F0A-AE10-D653D7BF1D1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43DB4B0-0D28-44B9-900F-ADFA6927EE54}"/>
              </a:ext>
            </a:extLst>
          </p:cNvPr>
          <p:cNvSpPr>
            <a:spLocks noGrp="1"/>
          </p:cNvSpPr>
          <p:nvPr>
            <p:ph type="sldNum" sz="quarter" idx="12"/>
          </p:nvPr>
        </p:nvSpPr>
        <p:spPr/>
        <p:txBody>
          <a:bodyPr/>
          <a:lstStyle>
            <a:lvl1pPr>
              <a:defRPr/>
            </a:lvl1pPr>
          </a:lstStyle>
          <a:p>
            <a:pPr>
              <a:defRPr/>
            </a:pPr>
            <a:fld id="{4BBD91FC-6F2E-4CB5-9B9A-67746B9372CA}" type="slidenum">
              <a:rPr lang="fr-FR"/>
              <a:pPr>
                <a:defRPr/>
              </a:pPr>
              <a:t>‹N°›</a:t>
            </a:fld>
            <a:endParaRPr lang="fr-FR"/>
          </a:p>
        </p:txBody>
      </p:sp>
    </p:spTree>
    <p:extLst>
      <p:ext uri="{BB962C8B-B14F-4D97-AF65-F5344CB8AC3E}">
        <p14:creationId xmlns:p14="http://schemas.microsoft.com/office/powerpoint/2010/main" val="201180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E27A3FB-7048-4A3C-A0E5-B62D9AEEEE59}"/>
              </a:ext>
            </a:extLst>
          </p:cNvPr>
          <p:cNvSpPr>
            <a:spLocks noGrp="1"/>
          </p:cNvSpPr>
          <p:nvPr>
            <p:ph type="dt" sz="half" idx="10"/>
          </p:nvPr>
        </p:nvSpPr>
        <p:spPr/>
        <p:txBody>
          <a:bodyPr/>
          <a:lstStyle>
            <a:lvl1pPr>
              <a:defRPr/>
            </a:lvl1pPr>
          </a:lstStyle>
          <a:p>
            <a:pPr>
              <a:defRPr/>
            </a:pPr>
            <a:fld id="{9AC48500-E768-4B20-8774-EE6FB1805209}"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D5621E1A-1504-463E-A6D3-73416F57A77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400038B-5326-4982-ABBD-42C2AD94E78D}"/>
              </a:ext>
            </a:extLst>
          </p:cNvPr>
          <p:cNvSpPr>
            <a:spLocks noGrp="1"/>
          </p:cNvSpPr>
          <p:nvPr>
            <p:ph type="sldNum" sz="quarter" idx="12"/>
          </p:nvPr>
        </p:nvSpPr>
        <p:spPr/>
        <p:txBody>
          <a:bodyPr/>
          <a:lstStyle>
            <a:lvl1pPr>
              <a:defRPr/>
            </a:lvl1pPr>
          </a:lstStyle>
          <a:p>
            <a:pPr>
              <a:defRPr/>
            </a:pPr>
            <a:fld id="{E2571FC9-299A-4379-ACD2-3ECCBC88F5AF}" type="slidenum">
              <a:rPr lang="fr-FR"/>
              <a:pPr>
                <a:defRPr/>
              </a:pPr>
              <a:t>‹N°›</a:t>
            </a:fld>
            <a:endParaRPr lang="fr-FR"/>
          </a:p>
        </p:txBody>
      </p:sp>
    </p:spTree>
    <p:extLst>
      <p:ext uri="{BB962C8B-B14F-4D97-AF65-F5344CB8AC3E}">
        <p14:creationId xmlns:p14="http://schemas.microsoft.com/office/powerpoint/2010/main" val="174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C7F34F1-5156-4B49-8641-F1DC656D3962}"/>
              </a:ext>
            </a:extLst>
          </p:cNvPr>
          <p:cNvSpPr>
            <a:spLocks noGrp="1"/>
          </p:cNvSpPr>
          <p:nvPr>
            <p:ph type="dt" sz="half" idx="10"/>
          </p:nvPr>
        </p:nvSpPr>
        <p:spPr/>
        <p:txBody>
          <a:bodyPr/>
          <a:lstStyle>
            <a:lvl1pPr>
              <a:defRPr/>
            </a:lvl1pPr>
          </a:lstStyle>
          <a:p>
            <a:pPr>
              <a:defRPr/>
            </a:pPr>
            <a:fld id="{19F0D75F-DDB9-4230-A017-42437D6FE378}" type="datetimeFigureOut">
              <a:rPr lang="fr-FR"/>
              <a:pPr>
                <a:defRPr/>
              </a:pPr>
              <a:t>22/09/2019</a:t>
            </a:fld>
            <a:endParaRPr lang="fr-FR"/>
          </a:p>
        </p:txBody>
      </p:sp>
      <p:sp>
        <p:nvSpPr>
          <p:cNvPr id="8" name="Espace réservé du pied de page 4">
            <a:extLst>
              <a:ext uri="{FF2B5EF4-FFF2-40B4-BE49-F238E27FC236}">
                <a16:creationId xmlns:a16="http://schemas.microsoft.com/office/drawing/2014/main" id="{CA5B3E53-AE4D-44C6-A2A3-43273EBC104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A64E770-C786-4A8D-9FDD-A2AA7519DA84}"/>
              </a:ext>
            </a:extLst>
          </p:cNvPr>
          <p:cNvSpPr>
            <a:spLocks noGrp="1"/>
          </p:cNvSpPr>
          <p:nvPr>
            <p:ph type="sldNum" sz="quarter" idx="12"/>
          </p:nvPr>
        </p:nvSpPr>
        <p:spPr/>
        <p:txBody>
          <a:bodyPr/>
          <a:lstStyle>
            <a:lvl1pPr>
              <a:defRPr/>
            </a:lvl1pPr>
          </a:lstStyle>
          <a:p>
            <a:pPr>
              <a:defRPr/>
            </a:pPr>
            <a:fld id="{88F8EABB-55A4-4B7B-A6D7-CCD7B900320D}" type="slidenum">
              <a:rPr lang="fr-FR"/>
              <a:pPr>
                <a:defRPr/>
              </a:pPr>
              <a:t>‹N°›</a:t>
            </a:fld>
            <a:endParaRPr lang="fr-FR"/>
          </a:p>
        </p:txBody>
      </p:sp>
    </p:spTree>
    <p:extLst>
      <p:ext uri="{BB962C8B-B14F-4D97-AF65-F5344CB8AC3E}">
        <p14:creationId xmlns:p14="http://schemas.microsoft.com/office/powerpoint/2010/main" val="340389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5587AD96-920A-4F60-878B-EA9BE8BCE7EB}"/>
              </a:ext>
            </a:extLst>
          </p:cNvPr>
          <p:cNvSpPr>
            <a:spLocks noGrp="1"/>
          </p:cNvSpPr>
          <p:nvPr>
            <p:ph type="dt" sz="half" idx="10"/>
          </p:nvPr>
        </p:nvSpPr>
        <p:spPr/>
        <p:txBody>
          <a:bodyPr/>
          <a:lstStyle>
            <a:lvl1pPr>
              <a:defRPr/>
            </a:lvl1pPr>
          </a:lstStyle>
          <a:p>
            <a:pPr>
              <a:defRPr/>
            </a:pPr>
            <a:fld id="{768D47D5-A1DF-40E5-8305-253FCB2EF258}" type="datetimeFigureOut">
              <a:rPr lang="fr-FR"/>
              <a:pPr>
                <a:defRPr/>
              </a:pPr>
              <a:t>22/09/2019</a:t>
            </a:fld>
            <a:endParaRPr lang="fr-FR"/>
          </a:p>
        </p:txBody>
      </p:sp>
      <p:sp>
        <p:nvSpPr>
          <p:cNvPr id="4" name="Espace réservé du pied de page 4">
            <a:extLst>
              <a:ext uri="{FF2B5EF4-FFF2-40B4-BE49-F238E27FC236}">
                <a16:creationId xmlns:a16="http://schemas.microsoft.com/office/drawing/2014/main" id="{D4BFC7AF-DEA4-4D7A-94AC-34A7C7306479}"/>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6E65C3B-D702-4C96-ABC7-63D1A53FCE01}"/>
              </a:ext>
            </a:extLst>
          </p:cNvPr>
          <p:cNvSpPr>
            <a:spLocks noGrp="1"/>
          </p:cNvSpPr>
          <p:nvPr>
            <p:ph type="sldNum" sz="quarter" idx="12"/>
          </p:nvPr>
        </p:nvSpPr>
        <p:spPr/>
        <p:txBody>
          <a:bodyPr/>
          <a:lstStyle>
            <a:lvl1pPr>
              <a:defRPr/>
            </a:lvl1pPr>
          </a:lstStyle>
          <a:p>
            <a:pPr>
              <a:defRPr/>
            </a:pPr>
            <a:fld id="{FC17CDAC-0E4D-4E1C-BDFD-770C52906955}" type="slidenum">
              <a:rPr lang="fr-FR"/>
              <a:pPr>
                <a:defRPr/>
              </a:pPr>
              <a:t>‹N°›</a:t>
            </a:fld>
            <a:endParaRPr lang="fr-FR"/>
          </a:p>
        </p:txBody>
      </p:sp>
    </p:spTree>
    <p:extLst>
      <p:ext uri="{BB962C8B-B14F-4D97-AF65-F5344CB8AC3E}">
        <p14:creationId xmlns:p14="http://schemas.microsoft.com/office/powerpoint/2010/main" val="312831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569367E-6AA8-4B82-97C3-63310C35F855}"/>
              </a:ext>
            </a:extLst>
          </p:cNvPr>
          <p:cNvSpPr>
            <a:spLocks noGrp="1"/>
          </p:cNvSpPr>
          <p:nvPr>
            <p:ph type="dt" sz="half" idx="10"/>
          </p:nvPr>
        </p:nvSpPr>
        <p:spPr/>
        <p:txBody>
          <a:bodyPr/>
          <a:lstStyle>
            <a:lvl1pPr>
              <a:defRPr/>
            </a:lvl1pPr>
          </a:lstStyle>
          <a:p>
            <a:pPr>
              <a:defRPr/>
            </a:pPr>
            <a:fld id="{55087787-A0A7-486E-B73B-8C0EDAA9AF67}" type="datetimeFigureOut">
              <a:rPr lang="fr-FR"/>
              <a:pPr>
                <a:defRPr/>
              </a:pPr>
              <a:t>22/09/2019</a:t>
            </a:fld>
            <a:endParaRPr lang="fr-FR"/>
          </a:p>
        </p:txBody>
      </p:sp>
      <p:sp>
        <p:nvSpPr>
          <p:cNvPr id="3" name="Espace réservé du pied de page 4">
            <a:extLst>
              <a:ext uri="{FF2B5EF4-FFF2-40B4-BE49-F238E27FC236}">
                <a16:creationId xmlns:a16="http://schemas.microsoft.com/office/drawing/2014/main" id="{A09229AF-2711-4516-A3F2-59E410530EAC}"/>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90BCFBB-6652-451A-9B6D-5EDAE7BFBB3E}"/>
              </a:ext>
            </a:extLst>
          </p:cNvPr>
          <p:cNvSpPr>
            <a:spLocks noGrp="1"/>
          </p:cNvSpPr>
          <p:nvPr>
            <p:ph type="sldNum" sz="quarter" idx="12"/>
          </p:nvPr>
        </p:nvSpPr>
        <p:spPr/>
        <p:txBody>
          <a:bodyPr/>
          <a:lstStyle>
            <a:lvl1pPr>
              <a:defRPr/>
            </a:lvl1pPr>
          </a:lstStyle>
          <a:p>
            <a:pPr>
              <a:defRPr/>
            </a:pPr>
            <a:fld id="{BA3884DE-9AD2-4C47-B960-DADA8F56F859}" type="slidenum">
              <a:rPr lang="fr-FR"/>
              <a:pPr>
                <a:defRPr/>
              </a:pPr>
              <a:t>‹N°›</a:t>
            </a:fld>
            <a:endParaRPr lang="fr-FR"/>
          </a:p>
        </p:txBody>
      </p:sp>
    </p:spTree>
    <p:extLst>
      <p:ext uri="{BB962C8B-B14F-4D97-AF65-F5344CB8AC3E}">
        <p14:creationId xmlns:p14="http://schemas.microsoft.com/office/powerpoint/2010/main" val="116992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8585F93-5A3D-4E9E-8121-8EAB228C770A}"/>
              </a:ext>
            </a:extLst>
          </p:cNvPr>
          <p:cNvSpPr>
            <a:spLocks noGrp="1"/>
          </p:cNvSpPr>
          <p:nvPr>
            <p:ph type="dt" sz="half" idx="10"/>
          </p:nvPr>
        </p:nvSpPr>
        <p:spPr/>
        <p:txBody>
          <a:bodyPr/>
          <a:lstStyle>
            <a:lvl1pPr>
              <a:defRPr/>
            </a:lvl1pPr>
          </a:lstStyle>
          <a:p>
            <a:pPr>
              <a:defRPr/>
            </a:pPr>
            <a:fld id="{E185C5E3-0860-4734-8158-B870342F405E}"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A4777AB5-B601-4992-8F7A-05312E34473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B028CF-D7EA-44DE-A947-0B8790B7CDDF}"/>
              </a:ext>
            </a:extLst>
          </p:cNvPr>
          <p:cNvSpPr>
            <a:spLocks noGrp="1"/>
          </p:cNvSpPr>
          <p:nvPr>
            <p:ph type="sldNum" sz="quarter" idx="12"/>
          </p:nvPr>
        </p:nvSpPr>
        <p:spPr/>
        <p:txBody>
          <a:bodyPr/>
          <a:lstStyle>
            <a:lvl1pPr>
              <a:defRPr/>
            </a:lvl1pPr>
          </a:lstStyle>
          <a:p>
            <a:pPr>
              <a:defRPr/>
            </a:pPr>
            <a:fld id="{B2A93C6F-8C76-4952-A552-919A6B4B068B}" type="slidenum">
              <a:rPr lang="fr-FR"/>
              <a:pPr>
                <a:defRPr/>
              </a:pPr>
              <a:t>‹N°›</a:t>
            </a:fld>
            <a:endParaRPr lang="fr-FR"/>
          </a:p>
        </p:txBody>
      </p:sp>
    </p:spTree>
    <p:extLst>
      <p:ext uri="{BB962C8B-B14F-4D97-AF65-F5344CB8AC3E}">
        <p14:creationId xmlns:p14="http://schemas.microsoft.com/office/powerpoint/2010/main" val="216725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9A1621B-2830-4955-A034-3A61A76B51EF}"/>
              </a:ext>
            </a:extLst>
          </p:cNvPr>
          <p:cNvSpPr>
            <a:spLocks noGrp="1"/>
          </p:cNvSpPr>
          <p:nvPr>
            <p:ph type="dt" sz="half" idx="10"/>
          </p:nvPr>
        </p:nvSpPr>
        <p:spPr/>
        <p:txBody>
          <a:bodyPr/>
          <a:lstStyle>
            <a:lvl1pPr>
              <a:defRPr/>
            </a:lvl1pPr>
          </a:lstStyle>
          <a:p>
            <a:pPr>
              <a:defRPr/>
            </a:pPr>
            <a:fld id="{725DC4E9-86E1-4D95-9BD1-956EC926E156}"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5D1D2AE3-F675-48A7-B7AB-5564997718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71B591D-94FF-430A-8E1F-A7AA1E78BE9C}"/>
              </a:ext>
            </a:extLst>
          </p:cNvPr>
          <p:cNvSpPr>
            <a:spLocks noGrp="1"/>
          </p:cNvSpPr>
          <p:nvPr>
            <p:ph type="sldNum" sz="quarter" idx="12"/>
          </p:nvPr>
        </p:nvSpPr>
        <p:spPr/>
        <p:txBody>
          <a:bodyPr/>
          <a:lstStyle>
            <a:lvl1pPr>
              <a:defRPr/>
            </a:lvl1pPr>
          </a:lstStyle>
          <a:p>
            <a:pPr>
              <a:defRPr/>
            </a:pPr>
            <a:fld id="{A90CDECB-2E87-44A2-9DA9-ABCC067B40E5}" type="slidenum">
              <a:rPr lang="fr-FR"/>
              <a:pPr>
                <a:defRPr/>
              </a:pPr>
              <a:t>‹N°›</a:t>
            </a:fld>
            <a:endParaRPr lang="fr-FR"/>
          </a:p>
        </p:txBody>
      </p:sp>
    </p:spTree>
    <p:extLst>
      <p:ext uri="{BB962C8B-B14F-4D97-AF65-F5344CB8AC3E}">
        <p14:creationId xmlns:p14="http://schemas.microsoft.com/office/powerpoint/2010/main" val="88301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9442A79-B709-42BC-B519-CB1AE66432C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0E867C0D-F4A9-4EB1-95E3-F60F7DC81D5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2C30671-D528-4E89-9202-1F3F6377C69F}"/>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1160E1DB-EAFF-44F3-90E8-68C99D85EBBE}"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90CC7FF-CE14-4EC9-921F-D7010A5FA65E}"/>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fr-FR"/>
          </a:p>
        </p:txBody>
      </p:sp>
      <p:sp>
        <p:nvSpPr>
          <p:cNvPr id="6" name="Espace réservé du numéro de diapositive 5">
            <a:extLst>
              <a:ext uri="{FF2B5EF4-FFF2-40B4-BE49-F238E27FC236}">
                <a16:creationId xmlns:a16="http://schemas.microsoft.com/office/drawing/2014/main" id="{2EEE0C2C-FCBE-4C85-A8B3-A4898F3CE67A}"/>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pPr>
              <a:defRPr/>
            </a:pPr>
            <a:fld id="{14DFB50F-D4FD-4251-9A0C-71C660B1843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mailto:francois.debesson@ac-orleans-tour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ache.media.eduscol.education.fr/file/SES/04/7/RA19_Lycee_G_SPE_SES_1ere_imperfections_marche_1173047.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francois.debesson@ac-orleans-tours.f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mailto:francois.debesson@ac-orleans-tours.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mailto:francois.debesson@ac-orleans-tour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2E16F58-6034-4E5D-B51E-8AFECA9B5760}"/>
              </a:ext>
            </a:extLst>
          </p:cNvPr>
          <p:cNvSpPr txBox="1">
            <a:spLocks/>
          </p:cNvSpPr>
          <p:nvPr/>
        </p:nvSpPr>
        <p:spPr bwMode="auto">
          <a:xfrm>
            <a:off x="0" y="0"/>
            <a:ext cx="12192000" cy="972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200" b="1" dirty="0">
                <a:solidFill>
                  <a:schemeClr val="bg1"/>
                </a:solidFill>
              </a:rPr>
              <a:t>Comment les marchés imparfaitement</a:t>
            </a:r>
          </a:p>
          <a:p>
            <a:pPr eaLnBrk="1" hangingPunct="1"/>
            <a:r>
              <a:rPr lang="fr-FR" altLang="fr-FR" sz="3200" b="1" dirty="0">
                <a:solidFill>
                  <a:schemeClr val="bg1"/>
                </a:solidFill>
              </a:rPr>
              <a:t>concurrentiels fonctionne-t-il ?</a:t>
            </a:r>
          </a:p>
        </p:txBody>
      </p:sp>
      <p:sp>
        <p:nvSpPr>
          <p:cNvPr id="6" name="Sous-titre 2">
            <a:extLst>
              <a:ext uri="{FF2B5EF4-FFF2-40B4-BE49-F238E27FC236}">
                <a16:creationId xmlns:a16="http://schemas.microsoft.com/office/drawing/2014/main" id="{FA937234-6308-486F-82C5-66BB60508476}"/>
              </a:ext>
            </a:extLst>
          </p:cNvPr>
          <p:cNvSpPr txBox="1">
            <a:spLocks/>
          </p:cNvSpPr>
          <p:nvPr/>
        </p:nvSpPr>
        <p:spPr bwMode="auto">
          <a:xfrm>
            <a:off x="2064000" y="1620001"/>
            <a:ext cx="8064500" cy="197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2550" algn="just" eaLnBrk="1" hangingPunct="1">
              <a:lnSpc>
                <a:spcPct val="80000"/>
              </a:lnSpc>
              <a:buClr>
                <a:srgbClr val="FF0000"/>
              </a:buClr>
              <a:defRPr/>
            </a:pPr>
            <a:r>
              <a:rPr lang="fr-FR" sz="2800" b="1" dirty="0">
                <a:solidFill>
                  <a:schemeClr val="tx1"/>
                </a:solidFill>
              </a:rPr>
              <a:t>Objectif d’apprentissage :</a:t>
            </a:r>
          </a:p>
          <a:p>
            <a:pPr marL="82550" algn="just" eaLnBrk="1" hangingPunct="1">
              <a:lnSpc>
                <a:spcPct val="80000"/>
              </a:lnSpc>
              <a:buClr>
                <a:srgbClr val="FF0000"/>
              </a:buClr>
              <a:defRPr/>
            </a:pPr>
            <a:endParaRPr lang="fr-FR" sz="2800" b="1" dirty="0">
              <a:solidFill>
                <a:schemeClr val="tx1"/>
              </a:solidFill>
            </a:endParaRPr>
          </a:p>
          <a:p>
            <a:pPr marL="357188" indent="-274638" algn="just" eaLnBrk="1" hangingPunct="1">
              <a:lnSpc>
                <a:spcPct val="80000"/>
              </a:lnSpc>
              <a:buClr>
                <a:srgbClr val="FF0000"/>
              </a:buClr>
              <a:buFont typeface="Calibri" panose="020F0502020204030204" pitchFamily="34" charset="0"/>
              <a:buChar char="⁞"/>
              <a:defRPr/>
            </a:pPr>
            <a:r>
              <a:rPr lang="fr-FR" sz="2800" b="1" dirty="0">
                <a:solidFill>
                  <a:schemeClr val="tx1"/>
                </a:solidFill>
              </a:rPr>
              <a:t>Comprendre, à l’aide de représentations graphiques et/ou d’un exemple chiffré, que l’équilibre du monopole n’est pas efficace.</a:t>
            </a:r>
          </a:p>
        </p:txBody>
      </p:sp>
      <p:sp>
        <p:nvSpPr>
          <p:cNvPr id="9" name="Rectangle : coins arrondis 8">
            <a:extLst>
              <a:ext uri="{FF2B5EF4-FFF2-40B4-BE49-F238E27FC236}">
                <a16:creationId xmlns:a16="http://schemas.microsoft.com/office/drawing/2014/main" id="{A6A1BC95-1285-4A43-AD49-66BF404AE88C}"/>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588549195"/>
      </p:ext>
    </p:extLst>
  </p:cSld>
  <p:clrMapOvr>
    <a:masterClrMapping/>
  </p:clrMapOvr>
  <mc:AlternateContent xmlns:mc="http://schemas.openxmlformats.org/markup-compatibility/2006" xmlns:p14="http://schemas.microsoft.com/office/powerpoint/2010/main">
    <mc:Choice Requires="p14">
      <p:transition spd="slow" p14:dur="2000" advTm="7432"/>
    </mc:Choice>
    <mc:Fallback xmlns="">
      <p:transition spd="slow" advTm="74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a:t>échangée</a:t>
              </a:r>
              <a:endParaRPr lang="fr-FR" b="1" dirty="0"/>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425290" y="798474"/>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0" y="3420000"/>
            <a:ext cx="321917"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71" name="Connecteur droit 70">
            <a:extLst>
              <a:ext uri="{FF2B5EF4-FFF2-40B4-BE49-F238E27FC236}">
                <a16:creationId xmlns:a16="http://schemas.microsoft.com/office/drawing/2014/main" id="{209A9496-8E00-43A5-81CF-F5E04F4E021D}"/>
              </a:ext>
            </a:extLst>
          </p:cNvPr>
          <p:cNvCxnSpPr>
            <a:cxnSpLocks/>
          </p:cNvCxnSpPr>
          <p:nvPr/>
        </p:nvCxnSpPr>
        <p:spPr>
          <a:xfrm>
            <a:off x="3372536" y="2693153"/>
            <a:ext cx="2723464"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2" name="Connecteur droit 71">
            <a:extLst>
              <a:ext uri="{FF2B5EF4-FFF2-40B4-BE49-F238E27FC236}">
                <a16:creationId xmlns:a16="http://schemas.microsoft.com/office/drawing/2014/main" id="{883257C9-A1A9-4B8C-8E66-895D21C0D3EE}"/>
              </a:ext>
            </a:extLst>
          </p:cNvPr>
          <p:cNvCxnSpPr>
            <a:cxnSpLocks/>
          </p:cNvCxnSpPr>
          <p:nvPr/>
        </p:nvCxnSpPr>
        <p:spPr>
          <a:xfrm>
            <a:off x="6156000" y="2715949"/>
            <a:ext cx="0" cy="3703688"/>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3" name="Connecteur droit 72">
            <a:extLst>
              <a:ext uri="{FF2B5EF4-FFF2-40B4-BE49-F238E27FC236}">
                <a16:creationId xmlns:a16="http://schemas.microsoft.com/office/drawing/2014/main" id="{B82629A0-DAFB-45EF-BBCB-8F03D1FB9EC8}"/>
              </a:ext>
            </a:extLst>
          </p:cNvPr>
          <p:cNvCxnSpPr>
            <a:cxnSpLocks/>
          </p:cNvCxnSpPr>
          <p:nvPr/>
        </p:nvCxnSpPr>
        <p:spPr>
          <a:xfrm>
            <a:off x="3394394" y="760833"/>
            <a:ext cx="4282533" cy="5651618"/>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890656B4-F64F-4DE2-9309-7A37DBC3B89D}"/>
              </a:ext>
            </a:extLst>
          </p:cNvPr>
          <p:cNvCxnSpPr>
            <a:cxnSpLocks/>
          </p:cNvCxnSpPr>
          <p:nvPr/>
        </p:nvCxnSpPr>
        <p:spPr>
          <a:xfrm flipV="1">
            <a:off x="8800747" y="3160054"/>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75" name="Rectangle 74">
            <a:extLst>
              <a:ext uri="{FF2B5EF4-FFF2-40B4-BE49-F238E27FC236}">
                <a16:creationId xmlns:a16="http://schemas.microsoft.com/office/drawing/2014/main" id="{211EF06E-EA4A-48DE-9607-E3BF7B8A6BFD}"/>
              </a:ext>
            </a:extLst>
          </p:cNvPr>
          <p:cNvSpPr/>
          <p:nvPr/>
        </p:nvSpPr>
        <p:spPr>
          <a:xfrm>
            <a:off x="9347497" y="2948985"/>
            <a:ext cx="2702109" cy="646331"/>
          </a:xfrm>
          <a:prstGeom prst="rect">
            <a:avLst/>
          </a:prstGeom>
        </p:spPr>
        <p:txBody>
          <a:bodyPr wrap="square">
            <a:spAutoFit/>
          </a:bodyPr>
          <a:lstStyle/>
          <a:p>
            <a:r>
              <a:rPr lang="fr-FR" b="1" dirty="0">
                <a:solidFill>
                  <a:srgbClr val="7030A0"/>
                </a:solidFill>
                <a:latin typeface="+mj-lt"/>
              </a:rPr>
              <a:t>Situation de concurrence</a:t>
            </a:r>
          </a:p>
          <a:p>
            <a:r>
              <a:rPr lang="fr-FR" b="1" dirty="0">
                <a:solidFill>
                  <a:srgbClr val="7030A0"/>
                </a:solidFill>
                <a:latin typeface="+mj-lt"/>
              </a:rPr>
              <a:t>Pure et parfaite</a:t>
            </a:r>
          </a:p>
        </p:txBody>
      </p:sp>
      <p:cxnSp>
        <p:nvCxnSpPr>
          <p:cNvPr id="76" name="Connecteur droit 75">
            <a:extLst>
              <a:ext uri="{FF2B5EF4-FFF2-40B4-BE49-F238E27FC236}">
                <a16:creationId xmlns:a16="http://schemas.microsoft.com/office/drawing/2014/main" id="{FE0217BE-7A00-4579-8FF4-F25ED9ADB7D1}"/>
              </a:ext>
            </a:extLst>
          </p:cNvPr>
          <p:cNvCxnSpPr>
            <a:cxnSpLocks/>
          </p:cNvCxnSpPr>
          <p:nvPr/>
        </p:nvCxnSpPr>
        <p:spPr>
          <a:xfrm flipV="1">
            <a:off x="8832251" y="3848776"/>
            <a:ext cx="628267" cy="900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7" name="Rectangle 76">
            <a:extLst>
              <a:ext uri="{FF2B5EF4-FFF2-40B4-BE49-F238E27FC236}">
                <a16:creationId xmlns:a16="http://schemas.microsoft.com/office/drawing/2014/main" id="{96D27856-9C71-45DE-A7B9-94D3A5AD21DD}"/>
              </a:ext>
            </a:extLst>
          </p:cNvPr>
          <p:cNvSpPr/>
          <p:nvPr/>
        </p:nvSpPr>
        <p:spPr>
          <a:xfrm>
            <a:off x="9377022" y="3625284"/>
            <a:ext cx="2477640" cy="369332"/>
          </a:xfrm>
          <a:prstGeom prst="rect">
            <a:avLst/>
          </a:prstGeom>
        </p:spPr>
        <p:txBody>
          <a:bodyPr wrap="square">
            <a:spAutoFit/>
          </a:bodyPr>
          <a:lstStyle/>
          <a:p>
            <a:r>
              <a:rPr lang="fr-FR" b="1" dirty="0">
                <a:latin typeface="+mj-lt"/>
              </a:rPr>
              <a:t>Situation de monopole</a:t>
            </a:r>
          </a:p>
        </p:txBody>
      </p:sp>
      <p:sp>
        <p:nvSpPr>
          <p:cNvPr id="90" name="ZoneTexte 89">
            <a:extLst>
              <a:ext uri="{FF2B5EF4-FFF2-40B4-BE49-F238E27FC236}">
                <a16:creationId xmlns:a16="http://schemas.microsoft.com/office/drawing/2014/main" id="{287A3F59-D165-4084-8EF7-52A56E24404C}"/>
              </a:ext>
            </a:extLst>
          </p:cNvPr>
          <p:cNvSpPr txBox="1"/>
          <p:nvPr/>
        </p:nvSpPr>
        <p:spPr>
          <a:xfrm>
            <a:off x="2999656" y="2503929"/>
            <a:ext cx="321917" cy="276999"/>
          </a:xfrm>
          <a:prstGeom prst="rect">
            <a:avLst/>
          </a:prstGeom>
          <a:noFill/>
        </p:spPr>
        <p:txBody>
          <a:bodyPr wrap="square" lIns="0" tIns="0" rIns="0" bIns="0" rtlCol="0">
            <a:spAutoFit/>
          </a:bodyPr>
          <a:lstStyle/>
          <a:p>
            <a:pPr algn="ctr"/>
            <a:r>
              <a:rPr lang="fr-FR" b="1" dirty="0"/>
              <a:t>P</a:t>
            </a:r>
            <a:r>
              <a:rPr lang="fr-FR" b="1" baseline="30000" dirty="0"/>
              <a:t>m</a:t>
            </a:r>
          </a:p>
        </p:txBody>
      </p:sp>
      <p:sp>
        <p:nvSpPr>
          <p:cNvPr id="91" name="ZoneTexte 90">
            <a:extLst>
              <a:ext uri="{FF2B5EF4-FFF2-40B4-BE49-F238E27FC236}">
                <a16:creationId xmlns:a16="http://schemas.microsoft.com/office/drawing/2014/main" id="{412B8578-AC0A-475A-A52D-F4950A9F80B1}"/>
              </a:ext>
            </a:extLst>
          </p:cNvPr>
          <p:cNvSpPr txBox="1"/>
          <p:nvPr/>
        </p:nvSpPr>
        <p:spPr>
          <a:xfrm>
            <a:off x="5884483" y="6389551"/>
            <a:ext cx="321917" cy="276999"/>
          </a:xfrm>
          <a:prstGeom prst="rect">
            <a:avLst/>
          </a:prstGeom>
          <a:noFill/>
        </p:spPr>
        <p:txBody>
          <a:bodyPr wrap="square" lIns="0" tIns="0" rIns="0" bIns="0" rtlCol="0">
            <a:spAutoFit/>
          </a:bodyPr>
          <a:lstStyle/>
          <a:p>
            <a:pPr algn="ctr"/>
            <a:r>
              <a:rPr lang="fr-FR" b="1" dirty="0" err="1"/>
              <a:t>Q</a:t>
            </a:r>
            <a:r>
              <a:rPr lang="fr-FR" b="1" baseline="30000" dirty="0" err="1"/>
              <a:t>m</a:t>
            </a:r>
            <a:endParaRPr lang="fr-FR" b="1" baseline="30000" dirty="0"/>
          </a:p>
        </p:txBody>
      </p:sp>
      <p:sp>
        <p:nvSpPr>
          <p:cNvPr id="93" name="Rectangle 92">
            <a:extLst>
              <a:ext uri="{FF2B5EF4-FFF2-40B4-BE49-F238E27FC236}">
                <a16:creationId xmlns:a16="http://schemas.microsoft.com/office/drawing/2014/main" id="{44F4650D-BD41-4E83-9A7F-04B65538E2C0}"/>
              </a:ext>
            </a:extLst>
          </p:cNvPr>
          <p:cNvSpPr/>
          <p:nvPr/>
        </p:nvSpPr>
        <p:spPr>
          <a:xfrm>
            <a:off x="-2860524" y="2111901"/>
            <a:ext cx="2873937" cy="3139321"/>
          </a:xfrm>
          <a:prstGeom prst="rect">
            <a:avLst/>
          </a:prstGeom>
        </p:spPr>
        <p:txBody>
          <a:bodyPr wrap="square">
            <a:spAutoFit/>
          </a:bodyPr>
          <a:lstStyle/>
          <a:p>
            <a:r>
              <a:rPr lang="fr-FR" b="1" dirty="0">
                <a:latin typeface="+mj-lt"/>
              </a:rPr>
              <a:t>La perte des </a:t>
            </a:r>
            <a:r>
              <a:rPr lang="fr-FR" b="1" dirty="0" err="1">
                <a:latin typeface="+mj-lt"/>
              </a:rPr>
              <a:t>consom-mateurs</a:t>
            </a:r>
            <a:r>
              <a:rPr lang="fr-FR" b="1" dirty="0">
                <a:latin typeface="+mj-lt"/>
              </a:rPr>
              <a:t> (plus élevée que le gain de surplus réalisé</a:t>
            </a:r>
          </a:p>
          <a:p>
            <a:r>
              <a:rPr lang="fr-FR" b="1" dirty="0">
                <a:latin typeface="+mj-lt"/>
              </a:rPr>
              <a:t>par le monopole) associée à la limitation des quantités génèrent une perte sèche en bien-être pour la société. En d’autres termes, ce que gagne le monopole est inférieur à la perte des</a:t>
            </a:r>
          </a:p>
          <a:p>
            <a:r>
              <a:rPr lang="fr-FR" b="1" dirty="0">
                <a:latin typeface="+mj-lt"/>
              </a:rPr>
              <a:t>consommateurs.</a:t>
            </a:r>
          </a:p>
        </p:txBody>
      </p:sp>
      <p:sp>
        <p:nvSpPr>
          <p:cNvPr id="2" name="Rectangle 1">
            <a:extLst>
              <a:ext uri="{FF2B5EF4-FFF2-40B4-BE49-F238E27FC236}">
                <a16:creationId xmlns:a16="http://schemas.microsoft.com/office/drawing/2014/main" id="{802FC8C5-98E1-4658-98E9-2FAB3F6EE363}"/>
              </a:ext>
            </a:extLst>
          </p:cNvPr>
          <p:cNvSpPr/>
          <p:nvPr/>
        </p:nvSpPr>
        <p:spPr>
          <a:xfrm>
            <a:off x="3384000" y="2715949"/>
            <a:ext cx="2736000" cy="851022"/>
          </a:xfrm>
          <a:prstGeom prst="rect">
            <a:avLst/>
          </a:prstGeom>
          <a:pattFill prst="wdUpDiag">
            <a:fgClr>
              <a:schemeClr val="accent5">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a:extLst>
              <a:ext uri="{FF2B5EF4-FFF2-40B4-BE49-F238E27FC236}">
                <a16:creationId xmlns:a16="http://schemas.microsoft.com/office/drawing/2014/main" id="{6877940E-BB4C-4B42-A0F6-5F1D0F629B48}"/>
              </a:ext>
            </a:extLst>
          </p:cNvPr>
          <p:cNvSpPr txBox="1">
            <a:spLocks noChangeArrowheads="1"/>
          </p:cNvSpPr>
          <p:nvPr/>
        </p:nvSpPr>
        <p:spPr bwMode="auto">
          <a:xfrm>
            <a:off x="5565269" y="1684695"/>
            <a:ext cx="218596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 les consommateurs mais gagné par le monopole</a:t>
            </a:r>
          </a:p>
        </p:txBody>
      </p:sp>
      <p:cxnSp>
        <p:nvCxnSpPr>
          <p:cNvPr id="79" name="Connecteur droit avec flèche 78">
            <a:extLst>
              <a:ext uri="{FF2B5EF4-FFF2-40B4-BE49-F238E27FC236}">
                <a16:creationId xmlns:a16="http://schemas.microsoft.com/office/drawing/2014/main" id="{24CBE662-909A-4B2B-A9A3-805F2E41B157}"/>
              </a:ext>
            </a:extLst>
          </p:cNvPr>
          <p:cNvCxnSpPr>
            <a:cxnSpLocks/>
          </p:cNvCxnSpPr>
          <p:nvPr/>
        </p:nvCxnSpPr>
        <p:spPr>
          <a:xfrm flipH="1">
            <a:off x="5948235" y="2436644"/>
            <a:ext cx="255281" cy="4457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riangle isocèle 7">
            <a:extLst>
              <a:ext uri="{FF2B5EF4-FFF2-40B4-BE49-F238E27FC236}">
                <a16:creationId xmlns:a16="http://schemas.microsoft.com/office/drawing/2014/main" id="{83896634-8DE6-4C73-BFB2-223FD478AF0E}"/>
              </a:ext>
            </a:extLst>
          </p:cNvPr>
          <p:cNvSpPr/>
          <p:nvPr/>
        </p:nvSpPr>
        <p:spPr>
          <a:xfrm rot="13388911">
            <a:off x="5867277" y="2992358"/>
            <a:ext cx="1362696" cy="745216"/>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Lst>
            <a:ahLst/>
            <a:cxnLst>
              <a:cxn ang="0">
                <a:pos x="connsiteX0" y="connsiteY0"/>
              </a:cxn>
              <a:cxn ang="0">
                <a:pos x="connsiteX1" y="connsiteY1"/>
              </a:cxn>
              <a:cxn ang="0">
                <a:pos x="connsiteX2" y="connsiteY2"/>
              </a:cxn>
              <a:cxn ang="0">
                <a:pos x="connsiteX3" y="connsiteY3"/>
              </a:cxn>
            </a:cxnLst>
            <a:rect l="l" t="t" r="r" b="b"/>
            <a:pathLst>
              <a:path w="1345195" h="779415">
                <a:moveTo>
                  <a:pt x="0" y="779415"/>
                </a:moveTo>
                <a:lnTo>
                  <a:pt x="786314" y="0"/>
                </a:lnTo>
                <a:lnTo>
                  <a:pt x="1345195" y="607392"/>
                </a:lnTo>
                <a:lnTo>
                  <a:pt x="0" y="779415"/>
                </a:lnTo>
                <a:close/>
              </a:path>
            </a:pathLst>
          </a:custGeom>
          <a:pattFill prst="wdDnDiag">
            <a:fgClr>
              <a:schemeClr val="tx1">
                <a:lumMod val="75000"/>
                <a:lumOff val="25000"/>
              </a:schemeClr>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a:extLst>
              <a:ext uri="{FF2B5EF4-FFF2-40B4-BE49-F238E27FC236}">
                <a16:creationId xmlns:a16="http://schemas.microsoft.com/office/drawing/2014/main" id="{7F37C50E-5C80-4A00-A615-A2D23CEF834E}"/>
              </a:ext>
            </a:extLst>
          </p:cNvPr>
          <p:cNvSpPr txBox="1">
            <a:spLocks noChangeArrowheads="1"/>
          </p:cNvSpPr>
          <p:nvPr/>
        </p:nvSpPr>
        <p:spPr bwMode="auto">
          <a:xfrm>
            <a:off x="6772670" y="2636200"/>
            <a:ext cx="1667110" cy="492443"/>
          </a:xfrm>
          <a:prstGeom prst="rect">
            <a:avLst/>
          </a:prstGeom>
          <a:solidFill>
            <a:schemeClr val="bg1">
              <a:alpha val="58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consommateurs</a:t>
            </a:r>
          </a:p>
        </p:txBody>
      </p:sp>
      <p:cxnSp>
        <p:nvCxnSpPr>
          <p:cNvPr id="82" name="Connecteur droit avec flèche 81">
            <a:extLst>
              <a:ext uri="{FF2B5EF4-FFF2-40B4-BE49-F238E27FC236}">
                <a16:creationId xmlns:a16="http://schemas.microsoft.com/office/drawing/2014/main" id="{6BAB183F-86E2-45B2-9E4A-1EF67F17F313}"/>
              </a:ext>
            </a:extLst>
          </p:cNvPr>
          <p:cNvCxnSpPr>
            <a:cxnSpLocks/>
          </p:cNvCxnSpPr>
          <p:nvPr/>
        </p:nvCxnSpPr>
        <p:spPr>
          <a:xfrm flipH="1">
            <a:off x="6340453" y="2895834"/>
            <a:ext cx="450449" cy="250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riangle isocèle 7">
            <a:extLst>
              <a:ext uri="{FF2B5EF4-FFF2-40B4-BE49-F238E27FC236}">
                <a16:creationId xmlns:a16="http://schemas.microsoft.com/office/drawing/2014/main" id="{48F57AAB-4477-473A-AF05-E9514DDE5602}"/>
              </a:ext>
            </a:extLst>
          </p:cNvPr>
          <p:cNvSpPr/>
          <p:nvPr/>
        </p:nvSpPr>
        <p:spPr>
          <a:xfrm rot="18949155">
            <a:off x="5863648" y="3399547"/>
            <a:ext cx="1348399" cy="789066"/>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 name="connsiteX0" fmla="*/ 0 w 1012328"/>
              <a:gd name="connsiteY0" fmla="*/ 518010 h 607392"/>
              <a:gd name="connsiteX1" fmla="*/ 453447 w 1012328"/>
              <a:gd name="connsiteY1" fmla="*/ 0 h 607392"/>
              <a:gd name="connsiteX2" fmla="*/ 1012328 w 1012328"/>
              <a:gd name="connsiteY2" fmla="*/ 607392 h 607392"/>
              <a:gd name="connsiteX3" fmla="*/ 0 w 1012328"/>
              <a:gd name="connsiteY3" fmla="*/ 518010 h 607392"/>
              <a:gd name="connsiteX0" fmla="*/ 0 w 1242768"/>
              <a:gd name="connsiteY0" fmla="*/ 518010 h 801902"/>
              <a:gd name="connsiteX1" fmla="*/ 453447 w 1242768"/>
              <a:gd name="connsiteY1" fmla="*/ 0 h 801902"/>
              <a:gd name="connsiteX2" fmla="*/ 1242768 w 1242768"/>
              <a:gd name="connsiteY2" fmla="*/ 801901 h 801902"/>
              <a:gd name="connsiteX3" fmla="*/ 0 w 1242768"/>
              <a:gd name="connsiteY3" fmla="*/ 518010 h 801902"/>
              <a:gd name="connsiteX0" fmla="*/ 0 w 1259583"/>
              <a:gd name="connsiteY0" fmla="*/ 477492 h 801901"/>
              <a:gd name="connsiteX1" fmla="*/ 470262 w 1259583"/>
              <a:gd name="connsiteY1" fmla="*/ 0 h 801901"/>
              <a:gd name="connsiteX2" fmla="*/ 1259583 w 1259583"/>
              <a:gd name="connsiteY2" fmla="*/ 801901 h 801901"/>
              <a:gd name="connsiteX3" fmla="*/ 0 w 1259583"/>
              <a:gd name="connsiteY3" fmla="*/ 477492 h 801901"/>
              <a:gd name="connsiteX0" fmla="*/ 0 w 1259583"/>
              <a:gd name="connsiteY0" fmla="*/ 506528 h 830937"/>
              <a:gd name="connsiteX1" fmla="*/ 464450 w 1259583"/>
              <a:gd name="connsiteY1" fmla="*/ 0 h 830937"/>
              <a:gd name="connsiteX2" fmla="*/ 1259583 w 1259583"/>
              <a:gd name="connsiteY2" fmla="*/ 830937 h 830937"/>
              <a:gd name="connsiteX3" fmla="*/ 0 w 1259583"/>
              <a:gd name="connsiteY3" fmla="*/ 506528 h 830937"/>
              <a:gd name="connsiteX0" fmla="*/ 0 w 1317534"/>
              <a:gd name="connsiteY0" fmla="*/ 619905 h 830937"/>
              <a:gd name="connsiteX1" fmla="*/ 522401 w 1317534"/>
              <a:gd name="connsiteY1" fmla="*/ 0 h 830937"/>
              <a:gd name="connsiteX2" fmla="*/ 1317534 w 1317534"/>
              <a:gd name="connsiteY2" fmla="*/ 830937 h 830937"/>
              <a:gd name="connsiteX3" fmla="*/ 0 w 1317534"/>
              <a:gd name="connsiteY3" fmla="*/ 619905 h 830937"/>
              <a:gd name="connsiteX0" fmla="*/ 0 w 1326148"/>
              <a:gd name="connsiteY0" fmla="*/ 610917 h 830937"/>
              <a:gd name="connsiteX1" fmla="*/ 531015 w 1326148"/>
              <a:gd name="connsiteY1" fmla="*/ 0 h 830937"/>
              <a:gd name="connsiteX2" fmla="*/ 1326148 w 1326148"/>
              <a:gd name="connsiteY2" fmla="*/ 830937 h 830937"/>
              <a:gd name="connsiteX3" fmla="*/ 0 w 1326148"/>
              <a:gd name="connsiteY3" fmla="*/ 610917 h 830937"/>
              <a:gd name="connsiteX0" fmla="*/ 0 w 1346166"/>
              <a:gd name="connsiteY0" fmla="*/ 610917 h 845831"/>
              <a:gd name="connsiteX1" fmla="*/ 531015 w 1346166"/>
              <a:gd name="connsiteY1" fmla="*/ 0 h 845831"/>
              <a:gd name="connsiteX2" fmla="*/ 1346166 w 1346166"/>
              <a:gd name="connsiteY2" fmla="*/ 845831 h 845831"/>
              <a:gd name="connsiteX3" fmla="*/ 0 w 1346166"/>
              <a:gd name="connsiteY3" fmla="*/ 610917 h 845831"/>
            </a:gdLst>
            <a:ahLst/>
            <a:cxnLst>
              <a:cxn ang="0">
                <a:pos x="connsiteX0" y="connsiteY0"/>
              </a:cxn>
              <a:cxn ang="0">
                <a:pos x="connsiteX1" y="connsiteY1"/>
              </a:cxn>
              <a:cxn ang="0">
                <a:pos x="connsiteX2" y="connsiteY2"/>
              </a:cxn>
              <a:cxn ang="0">
                <a:pos x="connsiteX3" y="connsiteY3"/>
              </a:cxn>
            </a:cxnLst>
            <a:rect l="l" t="t" r="r" b="b"/>
            <a:pathLst>
              <a:path w="1346166" h="845831">
                <a:moveTo>
                  <a:pt x="0" y="610917"/>
                </a:moveTo>
                <a:lnTo>
                  <a:pt x="531015" y="0"/>
                </a:lnTo>
                <a:lnTo>
                  <a:pt x="1346166" y="845831"/>
                </a:lnTo>
                <a:lnTo>
                  <a:pt x="0" y="610917"/>
                </a:lnTo>
                <a:close/>
              </a:path>
            </a:pathLst>
          </a:custGeom>
          <a:pattFill prst="wdDnDiag">
            <a:fgClr>
              <a:schemeClr val="tx1">
                <a:lumMod val="75000"/>
                <a:lumOff val="25000"/>
              </a:schemeClr>
            </a:fgClr>
            <a:bgClr>
              <a:schemeClr val="accent5">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4" name="ZoneTexte 83">
            <a:extLst>
              <a:ext uri="{FF2B5EF4-FFF2-40B4-BE49-F238E27FC236}">
                <a16:creationId xmlns:a16="http://schemas.microsoft.com/office/drawing/2014/main" id="{46ECAF63-268C-4E95-A2A0-0766D339680E}"/>
              </a:ext>
            </a:extLst>
          </p:cNvPr>
          <p:cNvSpPr txBox="1">
            <a:spLocks noChangeArrowheads="1"/>
          </p:cNvSpPr>
          <p:nvPr/>
        </p:nvSpPr>
        <p:spPr bwMode="auto">
          <a:xfrm>
            <a:off x="6595190" y="4125583"/>
            <a:ext cx="1667110" cy="492443"/>
          </a:xfrm>
          <a:prstGeom prst="rect">
            <a:avLst/>
          </a:prstGeom>
          <a:solidFill>
            <a:schemeClr val="bg1">
              <a:alpha val="48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producteurs</a:t>
            </a:r>
          </a:p>
        </p:txBody>
      </p:sp>
      <p:cxnSp>
        <p:nvCxnSpPr>
          <p:cNvPr id="85" name="Connecteur droit avec flèche 84">
            <a:extLst>
              <a:ext uri="{FF2B5EF4-FFF2-40B4-BE49-F238E27FC236}">
                <a16:creationId xmlns:a16="http://schemas.microsoft.com/office/drawing/2014/main" id="{B31039D2-B4F5-40A8-B6E5-AE9257C8C206}"/>
              </a:ext>
            </a:extLst>
          </p:cNvPr>
          <p:cNvCxnSpPr>
            <a:cxnSpLocks/>
          </p:cNvCxnSpPr>
          <p:nvPr/>
        </p:nvCxnSpPr>
        <p:spPr>
          <a:xfrm flipH="1" flipV="1">
            <a:off x="6424331" y="3994616"/>
            <a:ext cx="264040" cy="339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14698935"/>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50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2000"/>
                                        <p:tgtEl>
                                          <p:spTgt spid="7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2000"/>
                                        <p:tgtEl>
                                          <p:spTgt spid="78"/>
                                        </p:tgtEl>
                                      </p:cBhvr>
                                    </p:animEffect>
                                  </p:childTnLst>
                                </p:cTn>
                              </p:par>
                            </p:childTnLst>
                          </p:cTn>
                        </p:par>
                        <p:par>
                          <p:cTn id="14" fill="hold">
                            <p:stCondLst>
                              <p:cond delay="2500"/>
                            </p:stCondLst>
                            <p:childTnLst>
                              <p:par>
                                <p:cTn id="15" presetID="10" presetClass="entr" presetSubtype="0" fill="hold" grpId="0" nodeType="afterEffect">
                                  <p:stCondLst>
                                    <p:cond delay="1500"/>
                                  </p:stCondLst>
                                  <p:childTnLst>
                                    <p:set>
                                      <p:cBhvr>
                                        <p:cTn id="16" dur="1" fill="hold">
                                          <p:stCondLst>
                                            <p:cond delay="0"/>
                                          </p:stCondLst>
                                        </p:cTn>
                                        <p:tgtEl>
                                          <p:spTgt spid="80"/>
                                        </p:tgtEl>
                                        <p:attrNameLst>
                                          <p:attrName>style.visibility</p:attrName>
                                        </p:attrNameLst>
                                      </p:cBhvr>
                                      <p:to>
                                        <p:strVal val="visible"/>
                                      </p:to>
                                    </p:set>
                                    <p:animEffect transition="in" filter="fade">
                                      <p:cBhvr>
                                        <p:cTn id="17" dur="2000"/>
                                        <p:tgtEl>
                                          <p:spTgt spid="80"/>
                                        </p:tgtEl>
                                      </p:cBhvr>
                                    </p:animEffect>
                                  </p:childTnLst>
                                </p:cTn>
                              </p:par>
                              <p:par>
                                <p:cTn id="18" presetID="10" presetClass="entr" presetSubtype="0" fill="hold" nodeType="withEffect">
                                  <p:stCondLst>
                                    <p:cond delay="1500"/>
                                  </p:stCondLst>
                                  <p:childTnLst>
                                    <p:set>
                                      <p:cBhvr>
                                        <p:cTn id="19" dur="1" fill="hold">
                                          <p:stCondLst>
                                            <p:cond delay="0"/>
                                          </p:stCondLst>
                                        </p:cTn>
                                        <p:tgtEl>
                                          <p:spTgt spid="82"/>
                                        </p:tgtEl>
                                        <p:attrNameLst>
                                          <p:attrName>style.visibility</p:attrName>
                                        </p:attrNameLst>
                                      </p:cBhvr>
                                      <p:to>
                                        <p:strVal val="visible"/>
                                      </p:to>
                                    </p:set>
                                    <p:animEffect transition="in" filter="fade">
                                      <p:cBhvr>
                                        <p:cTn id="20" dur="2000"/>
                                        <p:tgtEl>
                                          <p:spTgt spid="82"/>
                                        </p:tgtEl>
                                      </p:cBhvr>
                                    </p:animEffect>
                                  </p:childTnLst>
                                </p:cTn>
                              </p:par>
                              <p:par>
                                <p:cTn id="21" presetID="10" presetClass="entr" presetSubtype="0" fill="hold" grpId="0" nodeType="withEffect">
                                  <p:stCondLst>
                                    <p:cond delay="150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2000"/>
                                        <p:tgtEl>
                                          <p:spTgt spid="81"/>
                                        </p:tgtEl>
                                      </p:cBhvr>
                                    </p:animEffect>
                                  </p:childTnLst>
                                </p:cTn>
                              </p:par>
                            </p:childTnLst>
                          </p:cTn>
                        </p:par>
                        <p:par>
                          <p:cTn id="24" fill="hold">
                            <p:stCondLst>
                              <p:cond delay="6000"/>
                            </p:stCondLst>
                            <p:childTnLst>
                              <p:par>
                                <p:cTn id="25" presetID="10" presetClass="entr" presetSubtype="0" fill="hold" grpId="0" nodeType="afterEffect">
                                  <p:stCondLst>
                                    <p:cond delay="1500"/>
                                  </p:stCondLst>
                                  <p:childTnLst>
                                    <p:set>
                                      <p:cBhvr>
                                        <p:cTn id="26" dur="1" fill="hold">
                                          <p:stCondLst>
                                            <p:cond delay="0"/>
                                          </p:stCondLst>
                                        </p:cTn>
                                        <p:tgtEl>
                                          <p:spTgt spid="83"/>
                                        </p:tgtEl>
                                        <p:attrNameLst>
                                          <p:attrName>style.visibility</p:attrName>
                                        </p:attrNameLst>
                                      </p:cBhvr>
                                      <p:to>
                                        <p:strVal val="visible"/>
                                      </p:to>
                                    </p:set>
                                    <p:animEffect transition="in" filter="fade">
                                      <p:cBhvr>
                                        <p:cTn id="27" dur="2000"/>
                                        <p:tgtEl>
                                          <p:spTgt spid="83"/>
                                        </p:tgtEl>
                                      </p:cBhvr>
                                    </p:animEffect>
                                  </p:childTnLst>
                                </p:cTn>
                              </p:par>
                              <p:par>
                                <p:cTn id="28" presetID="10" presetClass="entr" presetSubtype="0" fill="hold" nodeType="withEffect">
                                  <p:stCondLst>
                                    <p:cond delay="150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2000"/>
                                        <p:tgtEl>
                                          <p:spTgt spid="85"/>
                                        </p:tgtEl>
                                      </p:cBhvr>
                                    </p:animEffect>
                                  </p:childTnLst>
                                </p:cTn>
                              </p:par>
                              <p:par>
                                <p:cTn id="31" presetID="10" presetClass="entr" presetSubtype="0" fill="hold" grpId="0" nodeType="withEffect">
                                  <p:stCondLst>
                                    <p:cond delay="1500"/>
                                  </p:stCondLst>
                                  <p:childTnLst>
                                    <p:set>
                                      <p:cBhvr>
                                        <p:cTn id="32" dur="1" fill="hold">
                                          <p:stCondLst>
                                            <p:cond delay="0"/>
                                          </p:stCondLst>
                                        </p:cTn>
                                        <p:tgtEl>
                                          <p:spTgt spid="84"/>
                                        </p:tgtEl>
                                        <p:attrNameLst>
                                          <p:attrName>style.visibility</p:attrName>
                                        </p:attrNameLst>
                                      </p:cBhvr>
                                      <p:to>
                                        <p:strVal val="visible"/>
                                      </p:to>
                                    </p:set>
                                    <p:animEffect transition="in" filter="fade">
                                      <p:cBhvr>
                                        <p:cTn id="33" dur="2000"/>
                                        <p:tgtEl>
                                          <p:spTgt spid="84"/>
                                        </p:tgtEl>
                                      </p:cBhvr>
                                    </p:animEffect>
                                  </p:childTnLst>
                                </p:cTn>
                              </p:par>
                            </p:childTnLst>
                          </p:cTn>
                        </p:par>
                        <p:par>
                          <p:cTn id="34" fill="hold">
                            <p:stCondLst>
                              <p:cond delay="9500"/>
                            </p:stCondLst>
                            <p:childTnLst>
                              <p:par>
                                <p:cTn id="35" presetID="63" presetClass="path" presetSubtype="0" accel="50000" decel="50000" fill="hold" grpId="0" nodeType="afterEffect">
                                  <p:stCondLst>
                                    <p:cond delay="1000"/>
                                  </p:stCondLst>
                                  <p:childTnLst>
                                    <p:animMotion origin="layout" path="M -0.00885 4.44444E-6 L 0.24115 4.44444E-6 " pathEditMode="relative" rAng="0" ptsTypes="AA">
                                      <p:cBhvr>
                                        <p:cTn id="36" dur="2000" fill="hold"/>
                                        <p:tgtEl>
                                          <p:spTgt spid="9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2" grpId="0" animBg="1"/>
      <p:bldP spid="78" grpId="0"/>
      <p:bldP spid="80" grpId="0" animBg="1"/>
      <p:bldP spid="81" grpId="0" animBg="1"/>
      <p:bldP spid="83"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2064000" y="1620000"/>
            <a:ext cx="8064500" cy="1362928"/>
          </a:xfrm>
        </p:spPr>
        <p:txBody>
          <a:bodyPr vert="horz" wrap="square" lIns="36000" tIns="36000" rIns="36000" bIns="36000" numCol="1" anchor="t" anchorCtr="0" compatLnSpc="1">
            <a:prstTxWarp prst="textNoShape">
              <a:avLst/>
            </a:prstTxWarp>
            <a:spAutoFit/>
          </a:bodyPr>
          <a:lstStyle/>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en situation de concurrence pure et parfaite</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en situation de monopole</a:t>
            </a:r>
          </a:p>
        </p:txBody>
      </p:sp>
      <p:sp>
        <p:nvSpPr>
          <p:cNvPr id="6" name="Titre 1">
            <a:extLst>
              <a:ext uri="{FF2B5EF4-FFF2-40B4-BE49-F238E27FC236}">
                <a16:creationId xmlns:a16="http://schemas.microsoft.com/office/drawing/2014/main" id="{D8B0515C-E3B5-42CA-AED3-8D7E7A8108D9}"/>
              </a:ext>
            </a:extLst>
          </p:cNvPr>
          <p:cNvSpPr txBox="1">
            <a:spLocks/>
          </p:cNvSpPr>
          <p:nvPr/>
        </p:nvSpPr>
        <p:spPr bwMode="auto">
          <a:xfrm>
            <a:off x="0" y="0"/>
            <a:ext cx="12192000" cy="972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200" b="1" dirty="0">
                <a:solidFill>
                  <a:schemeClr val="bg1"/>
                </a:solidFill>
              </a:rPr>
              <a:t>Comment les marchés imparfaitement</a:t>
            </a:r>
          </a:p>
          <a:p>
            <a:pPr eaLnBrk="1" hangingPunct="1"/>
            <a:r>
              <a:rPr lang="fr-FR" altLang="fr-FR" sz="3200" b="1" dirty="0">
                <a:solidFill>
                  <a:schemeClr val="bg1"/>
                </a:solidFill>
              </a:rPr>
              <a:t>concurrentiels fonctionne-t-il ?</a:t>
            </a:r>
          </a:p>
        </p:txBody>
      </p:sp>
      <p:sp>
        <p:nvSpPr>
          <p:cNvPr id="7" name="Rectangle : coins arrondis 6">
            <a:extLst>
              <a:ext uri="{FF2B5EF4-FFF2-40B4-BE49-F238E27FC236}">
                <a16:creationId xmlns:a16="http://schemas.microsoft.com/office/drawing/2014/main" id="{1F53E8D6-ADF4-47BD-A706-14A2E631D6B2}"/>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F6849049-157B-4327-8986-9C1DEAC38F32}"/>
              </a:ext>
            </a:extLst>
          </p:cNvPr>
          <p:cNvSpPr>
            <a:spLocks noGrp="1"/>
          </p:cNvSpPr>
          <p:nvPr>
            <p:ph type="ctrTitle"/>
          </p:nvPr>
        </p:nvSpPr>
        <p:spPr>
          <a:xfrm>
            <a:off x="0" y="0"/>
            <a:ext cx="12144672" cy="648000"/>
          </a:xfrm>
          <a:solidFill>
            <a:schemeClr val="tx1">
              <a:lumMod val="65000"/>
              <a:lumOff val="35000"/>
            </a:schemeClr>
          </a:solidFill>
        </p:spPr>
        <p:txBody>
          <a:bodyPr vert="horz" wrap="square" lIns="36000" tIns="36000" rIns="36000" bIns="36000" numCol="1" anchor="ctr" anchorCtr="0" compatLnSpc="1">
            <a:prstTxWarp prst="textNoShape">
              <a:avLst/>
            </a:prstTxWarp>
          </a:bodyPr>
          <a:lstStyle/>
          <a:p>
            <a:pPr lvl="0" eaLnBrk="1" hangingPunct="1"/>
            <a:r>
              <a:rPr lang="fr-FR" altLang="fr-FR" sz="3200" b="1" dirty="0">
                <a:solidFill>
                  <a:prstClr val="white"/>
                </a:solidFill>
                <a:ea typeface="+mn-ea"/>
                <a:cs typeface="Arial" panose="020B0604020202020204" pitchFamily="34" charset="0"/>
              </a:rPr>
              <a:t>L’équilibre du monopole n’est pas efficace</a:t>
            </a:r>
          </a:p>
        </p:txBody>
      </p:sp>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1672960" y="1620000"/>
            <a:ext cx="8815529" cy="3027358"/>
          </a:xfrm>
        </p:spPr>
        <p:txBody>
          <a:bodyPr vert="horz" wrap="square" lIns="36000" tIns="36000" rIns="36000" bIns="36000" numCol="1" anchor="t" anchorCtr="0" compatLnSpc="1">
            <a:prstTxWarp prst="textNoShape">
              <a:avLst/>
            </a:prstTxWarp>
            <a:spAutoFit/>
          </a:bodyPr>
          <a:lstStyle/>
          <a:p>
            <a:pPr algn="just"/>
            <a:r>
              <a:rPr lang="fr-FR" dirty="0">
                <a:solidFill>
                  <a:schemeClr val="tx1"/>
                </a:solidFill>
              </a:rPr>
              <a:t>Conduisant à un niveau de prix supérieur et à un niveau de production inférieur à ceux qui résulteraient de la concurrence parfaite, l’existence d’un monopole est, de façon générale, néfaste pour la société dans son ensemble, ce que l’on peut mettre en évidence avec la notion de surplus.</a:t>
            </a:r>
            <a:endParaRPr lang="fr-FR" sz="2400" b="1" dirty="0">
              <a:solidFill>
                <a:schemeClr val="tx1"/>
              </a:solidFill>
            </a:endParaRPr>
          </a:p>
        </p:txBody>
      </p:sp>
      <p:sp>
        <p:nvSpPr>
          <p:cNvPr id="2" name="ZoneTexte 1">
            <a:extLst>
              <a:ext uri="{FF2B5EF4-FFF2-40B4-BE49-F238E27FC236}">
                <a16:creationId xmlns:a16="http://schemas.microsoft.com/office/drawing/2014/main" id="{54814CF1-8CC3-420A-BC5C-D3734B10F141}"/>
              </a:ext>
            </a:extLst>
          </p:cNvPr>
          <p:cNvSpPr txBox="1"/>
          <p:nvPr/>
        </p:nvSpPr>
        <p:spPr>
          <a:xfrm>
            <a:off x="1672959" y="4869160"/>
            <a:ext cx="8815528" cy="923330"/>
          </a:xfrm>
          <a:prstGeom prst="rect">
            <a:avLst/>
          </a:prstGeom>
          <a:noFill/>
        </p:spPr>
        <p:txBody>
          <a:bodyPr wrap="square" rtlCol="0">
            <a:spAutoFit/>
          </a:bodyPr>
          <a:lstStyle/>
          <a:p>
            <a:r>
              <a:rPr lang="fr-FR" dirty="0">
                <a:solidFill>
                  <a:srgbClr val="898989"/>
                </a:solidFill>
                <a:latin typeface="+mj-lt"/>
              </a:rPr>
              <a:t>L’exemple utilisé ici est celui de la fiche </a:t>
            </a:r>
            <a:r>
              <a:rPr lang="fr-FR" dirty="0" err="1">
                <a:solidFill>
                  <a:srgbClr val="898989"/>
                </a:solidFill>
                <a:latin typeface="+mj-lt"/>
              </a:rPr>
              <a:t>Eduscol</a:t>
            </a:r>
            <a:r>
              <a:rPr lang="fr-FR" dirty="0">
                <a:solidFill>
                  <a:srgbClr val="898989"/>
                </a:solidFill>
                <a:latin typeface="+mj-lt"/>
              </a:rPr>
              <a:t>  </a:t>
            </a:r>
            <a:r>
              <a:rPr lang="fr-FR" i="1" dirty="0">
                <a:solidFill>
                  <a:srgbClr val="898989"/>
                </a:solidFill>
                <a:latin typeface="+mj-lt"/>
                <a:hlinkClick r:id="rId3"/>
              </a:rPr>
              <a:t>Comment les marchés imparfaitement</a:t>
            </a:r>
          </a:p>
          <a:p>
            <a:r>
              <a:rPr lang="fr-FR" i="1" dirty="0">
                <a:solidFill>
                  <a:srgbClr val="898989"/>
                </a:solidFill>
                <a:latin typeface="+mj-lt"/>
                <a:hlinkClick r:id="rId3"/>
              </a:rPr>
              <a:t>concurrentiels fonctionne-t-il ?</a:t>
            </a:r>
            <a:endParaRPr lang="fr-FR" i="1" dirty="0">
              <a:solidFill>
                <a:srgbClr val="898989"/>
              </a:solidFill>
              <a:latin typeface="+mj-lt"/>
            </a:endParaRPr>
          </a:p>
          <a:p>
            <a:endParaRPr lang="fr-FR" dirty="0">
              <a:solidFill>
                <a:srgbClr val="898989"/>
              </a:solidFill>
              <a:latin typeface="+mj-lt"/>
            </a:endParaRPr>
          </a:p>
        </p:txBody>
      </p:sp>
      <p:sp>
        <p:nvSpPr>
          <p:cNvPr id="8" name="Rectangle : coins arrondis 7">
            <a:extLst>
              <a:ext uri="{FF2B5EF4-FFF2-40B4-BE49-F238E27FC236}">
                <a16:creationId xmlns:a16="http://schemas.microsoft.com/office/drawing/2014/main" id="{80EE8369-C350-4802-AA88-42FD5EBD76D4}"/>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802031906"/>
      </p:ext>
    </p:extLst>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12192000" cy="648000"/>
          </a:xfrm>
          <a:solidFill>
            <a:schemeClr val="tx1">
              <a:lumMod val="65000"/>
              <a:lumOff val="35000"/>
            </a:schemeClr>
          </a:solidFill>
        </p:spPr>
        <p:txBody>
          <a:bodyPr vert="horz" wrap="square" lIns="36000" tIns="36000" rIns="36000" bIns="36000" numCol="1" anchor="ctr" anchorCtr="0" compatLnSpc="1">
            <a:prstTxWarp prst="textNoShape">
              <a:avLst/>
            </a:prstTxWarp>
            <a:spAutoFit/>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2227596427"/>
              </p:ext>
            </p:extLst>
          </p:nvPr>
        </p:nvGraphicFramePr>
        <p:xfrm>
          <a:off x="3191805" y="958770"/>
          <a:ext cx="6095862" cy="5280583"/>
        </p:xfrm>
        <a:graphic>
          <a:graphicData uri="http://schemas.openxmlformats.org/drawingml/2006/table">
            <a:tbl>
              <a:tblPr/>
              <a:tblGrid>
                <a:gridCol w="1055862">
                  <a:extLst>
                    <a:ext uri="{9D8B030D-6E8A-4147-A177-3AD203B41FA5}">
                      <a16:colId xmlns:a16="http://schemas.microsoft.com/office/drawing/2014/main" val="2049850439"/>
                    </a:ext>
                  </a:extLst>
                </a:gridCol>
                <a:gridCol w="2520000">
                  <a:extLst>
                    <a:ext uri="{9D8B030D-6E8A-4147-A177-3AD203B41FA5}">
                      <a16:colId xmlns:a16="http://schemas.microsoft.com/office/drawing/2014/main" val="20000"/>
                    </a:ext>
                  </a:extLst>
                </a:gridCol>
                <a:gridCol w="2520000">
                  <a:extLst>
                    <a:ext uri="{9D8B030D-6E8A-4147-A177-3AD203B41FA5}">
                      <a16:colId xmlns:a16="http://schemas.microsoft.com/office/drawing/2014/main" val="20001"/>
                    </a:ext>
                  </a:extLst>
                </a:gridCol>
              </a:tblGrid>
              <a:tr h="4800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Quantités offertes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Quantités demandées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0053">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57188"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93340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840627"/>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08186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3033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961818"/>
                  </a:ext>
                </a:extLst>
              </a:tr>
            </a:tbl>
          </a:graphicData>
        </a:graphic>
      </p:graphicFrame>
      <p:sp>
        <p:nvSpPr>
          <p:cNvPr id="7" name="Rectangle : coins arrondis 6">
            <a:extLst>
              <a:ext uri="{FF2B5EF4-FFF2-40B4-BE49-F238E27FC236}">
                <a16:creationId xmlns:a16="http://schemas.microsoft.com/office/drawing/2014/main" id="{A921C324-2591-41FF-8F06-6DAEEC6B41AA}"/>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1959813556"/>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Le surplus en situation de concurrence</a:t>
            </a:r>
            <a:endParaRPr lang="fr-FR" altLang="fr-FR" sz="3600" b="1" dirty="0">
              <a:solidFill>
                <a:schemeClr val="bg1"/>
              </a:solidFill>
            </a:endParaRP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3521640" y="2174698"/>
            <a:ext cx="1815069"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chemeClr val="bg1"/>
                </a:solidFill>
              </a:rPr>
              <a:t>Surplus des consommateurs</a:t>
            </a: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dirty="0"/>
                <a:t>échangée</a:t>
              </a:r>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367200" y="746852"/>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1" y="3420000"/>
            <a:ext cx="280494"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0" name="ZoneTexte 159">
            <a:extLst>
              <a:ext uri="{FF2B5EF4-FFF2-40B4-BE49-F238E27FC236}">
                <a16:creationId xmlns:a16="http://schemas.microsoft.com/office/drawing/2014/main" id="{3C6F3FD1-DA4F-45AA-AD9C-0722E714DB66}"/>
              </a:ext>
            </a:extLst>
          </p:cNvPr>
          <p:cNvSpPr txBox="1">
            <a:spLocks noChangeArrowheads="1"/>
          </p:cNvSpPr>
          <p:nvPr/>
        </p:nvSpPr>
        <p:spPr bwMode="auto">
          <a:xfrm>
            <a:off x="3606408" y="4026765"/>
            <a:ext cx="1815069"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chemeClr val="bg1"/>
                </a:solidFill>
              </a:rPr>
              <a:t>Surplus des producteurs</a:t>
            </a: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163" name="Connecteur droit 162">
            <a:extLst>
              <a:ext uri="{FF2B5EF4-FFF2-40B4-BE49-F238E27FC236}">
                <a16:creationId xmlns:a16="http://schemas.microsoft.com/office/drawing/2014/main" id="{3AD15EBB-BB09-44FD-B0FE-7F0DD3639896}"/>
              </a:ext>
            </a:extLst>
          </p:cNvPr>
          <p:cNvCxnSpPr>
            <a:cxnSpLocks/>
          </p:cNvCxnSpPr>
          <p:nvPr/>
        </p:nvCxnSpPr>
        <p:spPr>
          <a:xfrm flipV="1">
            <a:off x="8302939" y="3163687"/>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64" name="Rectangle 163">
            <a:extLst>
              <a:ext uri="{FF2B5EF4-FFF2-40B4-BE49-F238E27FC236}">
                <a16:creationId xmlns:a16="http://schemas.microsoft.com/office/drawing/2014/main" id="{C3FC0E2A-4E80-4D15-BF2D-D45880C25976}"/>
              </a:ext>
            </a:extLst>
          </p:cNvPr>
          <p:cNvSpPr/>
          <p:nvPr/>
        </p:nvSpPr>
        <p:spPr>
          <a:xfrm>
            <a:off x="8867165" y="2939941"/>
            <a:ext cx="2909187" cy="646331"/>
          </a:xfrm>
          <a:prstGeom prst="rect">
            <a:avLst/>
          </a:prstGeom>
        </p:spPr>
        <p:txBody>
          <a:bodyPr wrap="square">
            <a:spAutoFit/>
          </a:bodyPr>
          <a:lstStyle/>
          <a:p>
            <a:r>
              <a:rPr lang="fr-FR" b="1" dirty="0">
                <a:solidFill>
                  <a:srgbClr val="7030A0"/>
                </a:solidFill>
                <a:latin typeface="+mj-lt"/>
              </a:rPr>
              <a:t>Équilibre en situation de concurrence pure et parfaite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12192000" cy="648000"/>
          </a:xfrm>
          <a:solidFill>
            <a:schemeClr val="tx1">
              <a:lumMod val="65000"/>
              <a:lumOff val="35000"/>
            </a:schemeClr>
          </a:solidFill>
        </p:spPr>
        <p:txBody>
          <a:bodyPr vert="horz" wrap="square" lIns="36000" tIns="36000" rIns="36000" bIns="36000" numCol="1" anchor="ctr" anchorCtr="0" compatLnSpc="1">
            <a:prstTxWarp prst="textNoShape">
              <a:avLst/>
            </a:prstTxWarp>
            <a:spAutoFit/>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927470113"/>
              </p:ext>
            </p:extLst>
          </p:nvPr>
        </p:nvGraphicFramePr>
        <p:xfrm>
          <a:off x="5015880" y="949081"/>
          <a:ext cx="6948000" cy="5349170"/>
        </p:xfrm>
        <a:graphic>
          <a:graphicData uri="http://schemas.openxmlformats.org/drawingml/2006/table">
            <a:tbl>
              <a:tblPr/>
              <a:tblGrid>
                <a:gridCol w="1008000">
                  <a:extLst>
                    <a:ext uri="{9D8B030D-6E8A-4147-A177-3AD203B41FA5}">
                      <a16:colId xmlns:a16="http://schemas.microsoft.com/office/drawing/2014/main" val="2049850439"/>
                    </a:ext>
                  </a:extLst>
                </a:gridCol>
                <a:gridCol w="1980000">
                  <a:extLst>
                    <a:ext uri="{9D8B030D-6E8A-4147-A177-3AD203B41FA5}">
                      <a16:colId xmlns:a16="http://schemas.microsoft.com/office/drawing/2014/main" val="20000"/>
                    </a:ext>
                  </a:extLst>
                </a:gridCol>
                <a:gridCol w="198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708602640"/>
                    </a:ext>
                  </a:extLst>
                </a:gridCol>
              </a:tblGrid>
              <a:tr h="4800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Prix</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Quantités vendue et donc produite</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Recette totale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kern="1200" cap="none" normalizeH="0" baseline="0" dirty="0">
                          <a:ln>
                            <a:noFill/>
                          </a:ln>
                          <a:solidFill>
                            <a:schemeClr val="tx1"/>
                          </a:solidFill>
                          <a:effectLst/>
                          <a:latin typeface="+mj-lt"/>
                          <a:ea typeface="+mn-ea"/>
                          <a:cs typeface="+mn-cs"/>
                        </a:rPr>
                        <a:t>(</a:t>
                      </a:r>
                      <a:r>
                        <a:rPr kumimoji="0" lang="fr-FR" sz="1800" b="1" i="0" u="none" strike="noStrike" kern="1200" cap="none" normalizeH="0" baseline="0" dirty="0" err="1">
                          <a:ln>
                            <a:noFill/>
                          </a:ln>
                          <a:solidFill>
                            <a:schemeClr val="tx1"/>
                          </a:solidFill>
                          <a:effectLst/>
                          <a:latin typeface="+mj-lt"/>
                          <a:ea typeface="+mn-ea"/>
                          <a:cs typeface="+mn-cs"/>
                        </a:rPr>
                        <a:t>PxQ</a:t>
                      </a:r>
                      <a:r>
                        <a:rPr kumimoji="0" lang="fr-FR" sz="1800" b="1" i="0" u="none" strike="noStrike" kern="1200" cap="none" normalizeH="0" baseline="0" dirty="0">
                          <a:ln>
                            <a:noFill/>
                          </a:ln>
                          <a:solidFill>
                            <a:schemeClr val="tx1"/>
                          </a:solidFill>
                          <a:effectLst/>
                          <a:latin typeface="+mj-lt"/>
                          <a:ea typeface="+mn-ea"/>
                          <a:cs typeface="+mn-cs"/>
                        </a:rPr>
                        <a:t>)</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Recette marginale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0053">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57188"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93340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840627"/>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08186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3033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961818"/>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
        <p:nvSpPr>
          <p:cNvPr id="2" name="Rectangle 1">
            <a:extLst>
              <a:ext uri="{FF2B5EF4-FFF2-40B4-BE49-F238E27FC236}">
                <a16:creationId xmlns:a16="http://schemas.microsoft.com/office/drawing/2014/main" id="{B17845BF-1E2D-423B-A602-391B3764BAB8}"/>
              </a:ext>
            </a:extLst>
          </p:cNvPr>
          <p:cNvSpPr/>
          <p:nvPr/>
        </p:nvSpPr>
        <p:spPr>
          <a:xfrm>
            <a:off x="119336" y="1196752"/>
            <a:ext cx="4752528" cy="1754326"/>
          </a:xfrm>
          <a:prstGeom prst="rect">
            <a:avLst/>
          </a:prstGeom>
        </p:spPr>
        <p:txBody>
          <a:bodyPr wrap="square">
            <a:spAutoFit/>
          </a:bodyPr>
          <a:lstStyle/>
          <a:p>
            <a:r>
              <a:rPr lang="fr-FR" b="1" dirty="0">
                <a:latin typeface="+mj-lt"/>
              </a:rPr>
              <a:t>En tant qu’unique producteur sur le marché, l’entreprise en situation de monopole fait face à la totalité de la demande de marché, fonction décroissante du prix.</a:t>
            </a:r>
          </a:p>
          <a:p>
            <a:endParaRPr lang="fr-FR" b="1" dirty="0">
              <a:latin typeface="+mj-lt"/>
            </a:endParaRPr>
          </a:p>
          <a:p>
            <a:r>
              <a:rPr lang="fr-FR" b="1" dirty="0">
                <a:latin typeface="+mj-lt"/>
              </a:rPr>
              <a:t>Complétez le tableau ci-contre.</a:t>
            </a:r>
          </a:p>
        </p:txBody>
      </p:sp>
    </p:spTree>
    <p:extLst>
      <p:ext uri="{BB962C8B-B14F-4D97-AF65-F5344CB8AC3E}">
        <p14:creationId xmlns:p14="http://schemas.microsoft.com/office/powerpoint/2010/main" val="2218878444"/>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12192000" cy="648000"/>
          </a:xfrm>
          <a:solidFill>
            <a:schemeClr val="tx1">
              <a:lumMod val="65000"/>
              <a:lumOff val="35000"/>
            </a:schemeClr>
          </a:solidFill>
        </p:spPr>
        <p:txBody>
          <a:bodyPr vert="horz" wrap="square" lIns="36000" tIns="36000" rIns="36000" bIns="36000" numCol="1" anchor="ctr" anchorCtr="0" compatLnSpc="1">
            <a:prstTxWarp prst="textNoShape">
              <a:avLst/>
            </a:prstTxWarp>
            <a:spAutoFit/>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3678159074"/>
              </p:ext>
            </p:extLst>
          </p:nvPr>
        </p:nvGraphicFramePr>
        <p:xfrm>
          <a:off x="5015880" y="949081"/>
          <a:ext cx="6948000" cy="5349170"/>
        </p:xfrm>
        <a:graphic>
          <a:graphicData uri="http://schemas.openxmlformats.org/drawingml/2006/table">
            <a:tbl>
              <a:tblPr/>
              <a:tblGrid>
                <a:gridCol w="1008000">
                  <a:extLst>
                    <a:ext uri="{9D8B030D-6E8A-4147-A177-3AD203B41FA5}">
                      <a16:colId xmlns:a16="http://schemas.microsoft.com/office/drawing/2014/main" val="2049850439"/>
                    </a:ext>
                  </a:extLst>
                </a:gridCol>
                <a:gridCol w="1980000">
                  <a:extLst>
                    <a:ext uri="{9D8B030D-6E8A-4147-A177-3AD203B41FA5}">
                      <a16:colId xmlns:a16="http://schemas.microsoft.com/office/drawing/2014/main" val="20000"/>
                    </a:ext>
                  </a:extLst>
                </a:gridCol>
                <a:gridCol w="198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708602640"/>
                    </a:ext>
                  </a:extLst>
                </a:gridCol>
              </a:tblGrid>
              <a:tr h="4800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Prix</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Quantités vendue et donc produite</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Recette totale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kern="1200" cap="none" normalizeH="0" baseline="0" dirty="0">
                          <a:ln>
                            <a:noFill/>
                          </a:ln>
                          <a:solidFill>
                            <a:schemeClr val="tx1"/>
                          </a:solidFill>
                          <a:effectLst/>
                          <a:latin typeface="+mj-lt"/>
                          <a:ea typeface="+mn-ea"/>
                          <a:cs typeface="+mn-cs"/>
                        </a:rPr>
                        <a:t>(</a:t>
                      </a:r>
                      <a:r>
                        <a:rPr kumimoji="0" lang="fr-FR" sz="1800" b="1" i="0" u="none" strike="noStrike" kern="1200" cap="none" normalizeH="0" baseline="0" dirty="0" err="1">
                          <a:ln>
                            <a:noFill/>
                          </a:ln>
                          <a:solidFill>
                            <a:schemeClr val="tx1"/>
                          </a:solidFill>
                          <a:effectLst/>
                          <a:latin typeface="+mj-lt"/>
                          <a:ea typeface="+mn-ea"/>
                          <a:cs typeface="+mn-cs"/>
                        </a:rPr>
                        <a:t>PxQ</a:t>
                      </a:r>
                      <a:r>
                        <a:rPr kumimoji="0" lang="fr-FR" sz="1800" b="1" i="0" u="none" strike="noStrike" kern="1200" cap="none" normalizeH="0" baseline="0" dirty="0">
                          <a:ln>
                            <a:noFill/>
                          </a:ln>
                          <a:solidFill>
                            <a:schemeClr val="tx1"/>
                          </a:solidFill>
                          <a:effectLst/>
                          <a:latin typeface="+mj-lt"/>
                          <a:ea typeface="+mn-ea"/>
                          <a:cs typeface="+mn-cs"/>
                        </a:rPr>
                        <a:t>)</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Recette marginale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0053">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57188"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93340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840627"/>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08186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3033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961818"/>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
        <p:nvSpPr>
          <p:cNvPr id="2" name="Rectangle 1">
            <a:extLst>
              <a:ext uri="{FF2B5EF4-FFF2-40B4-BE49-F238E27FC236}">
                <a16:creationId xmlns:a16="http://schemas.microsoft.com/office/drawing/2014/main" id="{B17845BF-1E2D-423B-A602-391B3764BAB8}"/>
              </a:ext>
            </a:extLst>
          </p:cNvPr>
          <p:cNvSpPr/>
          <p:nvPr/>
        </p:nvSpPr>
        <p:spPr>
          <a:xfrm>
            <a:off x="119336" y="1196752"/>
            <a:ext cx="4752528" cy="3693319"/>
          </a:xfrm>
          <a:prstGeom prst="rect">
            <a:avLst/>
          </a:prstGeom>
        </p:spPr>
        <p:txBody>
          <a:bodyPr wrap="square">
            <a:spAutoFit/>
          </a:bodyPr>
          <a:lstStyle/>
          <a:p>
            <a:r>
              <a:rPr lang="fr-FR" b="1" dirty="0">
                <a:latin typeface="+mj-lt"/>
              </a:rPr>
              <a:t>En tant qu’unique producteur sur le marché, l’entreprise en situation de monopole fait face à la totalité de la demande de marché, fonction décroissante du prix.</a:t>
            </a:r>
          </a:p>
          <a:p>
            <a:r>
              <a:rPr lang="fr-FR" b="1" dirty="0">
                <a:latin typeface="+mj-lt"/>
              </a:rPr>
              <a:t>Cette relation implique un écart entre le prix de vente et la recette marginale : le monopole est obligé de baisser le prix de vente s’il veut vendre une unité supplémentaire (et le choix de produire et vendre une unité supplémentaire implique la réduction du prix de toutes les unités vendues). Comme le montre l’exemple chiffré, la recette marginale est décroissante et toujours inférieure au prix de vente.</a:t>
            </a:r>
          </a:p>
        </p:txBody>
      </p:sp>
    </p:spTree>
    <p:extLst>
      <p:ext uri="{BB962C8B-B14F-4D97-AF65-F5344CB8AC3E}">
        <p14:creationId xmlns:p14="http://schemas.microsoft.com/office/powerpoint/2010/main" val="2660381765"/>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12192000" cy="648000"/>
          </a:xfrm>
          <a:solidFill>
            <a:schemeClr val="tx1">
              <a:lumMod val="65000"/>
              <a:lumOff val="35000"/>
            </a:schemeClr>
          </a:solidFill>
        </p:spPr>
        <p:txBody>
          <a:bodyPr vert="horz" wrap="square" lIns="36000" tIns="36000" rIns="36000" bIns="36000" numCol="1" anchor="ctr" anchorCtr="0" compatLnSpc="1">
            <a:prstTxWarp prst="textNoShape">
              <a:avLst/>
            </a:prstTxWarp>
            <a:spAutoFit/>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nvGraphicFramePr>
        <p:xfrm>
          <a:off x="5015880" y="949081"/>
          <a:ext cx="6948000" cy="5349170"/>
        </p:xfrm>
        <a:graphic>
          <a:graphicData uri="http://schemas.openxmlformats.org/drawingml/2006/table">
            <a:tbl>
              <a:tblPr/>
              <a:tblGrid>
                <a:gridCol w="1008000">
                  <a:extLst>
                    <a:ext uri="{9D8B030D-6E8A-4147-A177-3AD203B41FA5}">
                      <a16:colId xmlns:a16="http://schemas.microsoft.com/office/drawing/2014/main" val="2049850439"/>
                    </a:ext>
                  </a:extLst>
                </a:gridCol>
                <a:gridCol w="1980000">
                  <a:extLst>
                    <a:ext uri="{9D8B030D-6E8A-4147-A177-3AD203B41FA5}">
                      <a16:colId xmlns:a16="http://schemas.microsoft.com/office/drawing/2014/main" val="20000"/>
                    </a:ext>
                  </a:extLst>
                </a:gridCol>
                <a:gridCol w="198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708602640"/>
                    </a:ext>
                  </a:extLst>
                </a:gridCol>
              </a:tblGrid>
              <a:tr h="4800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Prix</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Quantités vendue et donc produite</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j-lt"/>
                          <a:ea typeface="+mn-ea"/>
                          <a:cs typeface="+mn-cs"/>
                        </a:rPr>
                        <a:t>Recette totale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kern="1200" cap="none" normalizeH="0" baseline="0" dirty="0">
                          <a:ln>
                            <a:noFill/>
                          </a:ln>
                          <a:solidFill>
                            <a:schemeClr val="tx1"/>
                          </a:solidFill>
                          <a:effectLst/>
                          <a:latin typeface="+mj-lt"/>
                          <a:ea typeface="+mn-ea"/>
                          <a:cs typeface="+mn-cs"/>
                        </a:rPr>
                        <a:t>(</a:t>
                      </a:r>
                      <a:r>
                        <a:rPr kumimoji="0" lang="fr-FR" sz="1800" b="1" i="0" u="none" strike="noStrike" kern="1200" cap="none" normalizeH="0" baseline="0" dirty="0" err="1">
                          <a:ln>
                            <a:noFill/>
                          </a:ln>
                          <a:solidFill>
                            <a:schemeClr val="tx1"/>
                          </a:solidFill>
                          <a:effectLst/>
                          <a:latin typeface="+mj-lt"/>
                          <a:ea typeface="+mn-ea"/>
                          <a:cs typeface="+mn-cs"/>
                        </a:rPr>
                        <a:t>PxQ</a:t>
                      </a:r>
                      <a:r>
                        <a:rPr kumimoji="0" lang="fr-FR" sz="1800" b="1" i="0" u="none" strike="noStrike" kern="1200" cap="none" normalizeH="0" baseline="0" dirty="0">
                          <a:ln>
                            <a:noFill/>
                          </a:ln>
                          <a:solidFill>
                            <a:schemeClr val="tx1"/>
                          </a:solidFill>
                          <a:effectLst/>
                          <a:latin typeface="+mj-lt"/>
                          <a:ea typeface="+mn-ea"/>
                          <a:cs typeface="+mn-cs"/>
                        </a:rPr>
                        <a:t>)</a:t>
                      </a:r>
                      <a:endParaRPr kumimoji="0" lang="fr-FR" sz="1800" b="1" i="0" u="none" strike="noStrike" cap="none" normalizeH="0" baseline="0" dirty="0">
                        <a:ln>
                          <a:noFill/>
                        </a:ln>
                        <a:solidFill>
                          <a:srgbClr val="000000"/>
                        </a:solidFill>
                        <a:effectLst/>
                        <a:latin typeface="+mj-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00"/>
                          </a:solidFill>
                          <a:effectLst/>
                          <a:latin typeface="+mj-lt"/>
                          <a:ea typeface="Calibri" pitchFamily="34" charset="0"/>
                          <a:cs typeface="Times New Roman" pitchFamily="18" charset="0"/>
                        </a:rPr>
                        <a:t>Recette marginale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0053">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57188"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93340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840627"/>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08186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3033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961818"/>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
        <p:nvSpPr>
          <p:cNvPr id="2" name="Rectangle 1">
            <a:extLst>
              <a:ext uri="{FF2B5EF4-FFF2-40B4-BE49-F238E27FC236}">
                <a16:creationId xmlns:a16="http://schemas.microsoft.com/office/drawing/2014/main" id="{B17845BF-1E2D-423B-A602-391B3764BAB8}"/>
              </a:ext>
            </a:extLst>
          </p:cNvPr>
          <p:cNvSpPr/>
          <p:nvPr/>
        </p:nvSpPr>
        <p:spPr>
          <a:xfrm>
            <a:off x="119336" y="1196752"/>
            <a:ext cx="4752528" cy="3693319"/>
          </a:xfrm>
          <a:prstGeom prst="rect">
            <a:avLst/>
          </a:prstGeom>
        </p:spPr>
        <p:txBody>
          <a:bodyPr wrap="square">
            <a:spAutoFit/>
          </a:bodyPr>
          <a:lstStyle/>
          <a:p>
            <a:r>
              <a:rPr lang="fr-FR" b="1" dirty="0">
                <a:latin typeface="+mj-lt"/>
              </a:rPr>
              <a:t>Le monopole fait le même raisonnement qu’un producteur en situation de concurrence pure et parfaite : il maximise son profit, ce qui le conduit à égaliser la recette marginale et le coût marginal. Cette règle conduit à produire et vendre une quantité inférieure à celle qui résulterait de la concurrence parfaite et à un prix supérieur. En effet, en égalisant la recette marginale et le coût marginal, donc en maximisant son profit, le monopole peut vendre à un prix supérieur à son coût marginal (le prix que les consommateurs sont prêts à payer, donné par la courbe de demande).</a:t>
            </a:r>
          </a:p>
        </p:txBody>
      </p:sp>
    </p:spTree>
    <p:extLst>
      <p:ext uri="{BB962C8B-B14F-4D97-AF65-F5344CB8AC3E}">
        <p14:creationId xmlns:p14="http://schemas.microsoft.com/office/powerpoint/2010/main" val="1679634664"/>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Le surplus en situation de monopole</a:t>
            </a:r>
            <a:endParaRPr lang="fr-FR" altLang="fr-FR" sz="3600" b="1" dirty="0">
              <a:solidFill>
                <a:schemeClr val="bg1"/>
              </a:solidFill>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dirty="0"/>
                <a:t>échangée</a:t>
              </a:r>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425290" y="798474"/>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0" y="3420000"/>
            <a:ext cx="321917"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71" name="Connecteur droit 70">
            <a:extLst>
              <a:ext uri="{FF2B5EF4-FFF2-40B4-BE49-F238E27FC236}">
                <a16:creationId xmlns:a16="http://schemas.microsoft.com/office/drawing/2014/main" id="{209A9496-8E00-43A5-81CF-F5E04F4E021D}"/>
              </a:ext>
            </a:extLst>
          </p:cNvPr>
          <p:cNvCxnSpPr>
            <a:cxnSpLocks/>
          </p:cNvCxnSpPr>
          <p:nvPr/>
        </p:nvCxnSpPr>
        <p:spPr>
          <a:xfrm>
            <a:off x="3372536" y="2693153"/>
            <a:ext cx="2723464"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2" name="Connecteur droit 71">
            <a:extLst>
              <a:ext uri="{FF2B5EF4-FFF2-40B4-BE49-F238E27FC236}">
                <a16:creationId xmlns:a16="http://schemas.microsoft.com/office/drawing/2014/main" id="{883257C9-A1A9-4B8C-8E66-895D21C0D3EE}"/>
              </a:ext>
            </a:extLst>
          </p:cNvPr>
          <p:cNvCxnSpPr>
            <a:cxnSpLocks/>
          </p:cNvCxnSpPr>
          <p:nvPr/>
        </p:nvCxnSpPr>
        <p:spPr>
          <a:xfrm>
            <a:off x="6156000" y="2708920"/>
            <a:ext cx="0" cy="3710717"/>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3" name="Connecteur droit 72">
            <a:extLst>
              <a:ext uri="{FF2B5EF4-FFF2-40B4-BE49-F238E27FC236}">
                <a16:creationId xmlns:a16="http://schemas.microsoft.com/office/drawing/2014/main" id="{B82629A0-DAFB-45EF-BBCB-8F03D1FB9EC8}"/>
              </a:ext>
            </a:extLst>
          </p:cNvPr>
          <p:cNvCxnSpPr>
            <a:cxnSpLocks/>
          </p:cNvCxnSpPr>
          <p:nvPr/>
        </p:nvCxnSpPr>
        <p:spPr>
          <a:xfrm>
            <a:off x="3394394" y="760833"/>
            <a:ext cx="4282533" cy="5651618"/>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890656B4-F64F-4DE2-9309-7A37DBC3B89D}"/>
              </a:ext>
            </a:extLst>
          </p:cNvPr>
          <p:cNvCxnSpPr>
            <a:cxnSpLocks/>
          </p:cNvCxnSpPr>
          <p:nvPr/>
        </p:nvCxnSpPr>
        <p:spPr>
          <a:xfrm flipV="1">
            <a:off x="8800747" y="3160054"/>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75" name="Rectangle 74">
            <a:extLst>
              <a:ext uri="{FF2B5EF4-FFF2-40B4-BE49-F238E27FC236}">
                <a16:creationId xmlns:a16="http://schemas.microsoft.com/office/drawing/2014/main" id="{211EF06E-EA4A-48DE-9607-E3BF7B8A6BFD}"/>
              </a:ext>
            </a:extLst>
          </p:cNvPr>
          <p:cNvSpPr/>
          <p:nvPr/>
        </p:nvSpPr>
        <p:spPr>
          <a:xfrm>
            <a:off x="9347497" y="2948985"/>
            <a:ext cx="2702109" cy="646331"/>
          </a:xfrm>
          <a:prstGeom prst="rect">
            <a:avLst/>
          </a:prstGeom>
        </p:spPr>
        <p:txBody>
          <a:bodyPr wrap="square">
            <a:spAutoFit/>
          </a:bodyPr>
          <a:lstStyle/>
          <a:p>
            <a:r>
              <a:rPr lang="fr-FR" b="1" dirty="0">
                <a:solidFill>
                  <a:srgbClr val="7030A0"/>
                </a:solidFill>
                <a:latin typeface="+mj-lt"/>
              </a:rPr>
              <a:t>Situation de concurrence</a:t>
            </a:r>
          </a:p>
          <a:p>
            <a:r>
              <a:rPr lang="fr-FR" b="1" dirty="0">
                <a:solidFill>
                  <a:srgbClr val="7030A0"/>
                </a:solidFill>
                <a:latin typeface="+mj-lt"/>
              </a:rPr>
              <a:t>Pure et parfaite</a:t>
            </a:r>
          </a:p>
        </p:txBody>
      </p:sp>
      <p:cxnSp>
        <p:nvCxnSpPr>
          <p:cNvPr id="76" name="Connecteur droit 75">
            <a:extLst>
              <a:ext uri="{FF2B5EF4-FFF2-40B4-BE49-F238E27FC236}">
                <a16:creationId xmlns:a16="http://schemas.microsoft.com/office/drawing/2014/main" id="{FE0217BE-7A00-4579-8FF4-F25ED9ADB7D1}"/>
              </a:ext>
            </a:extLst>
          </p:cNvPr>
          <p:cNvCxnSpPr>
            <a:cxnSpLocks/>
          </p:cNvCxnSpPr>
          <p:nvPr/>
        </p:nvCxnSpPr>
        <p:spPr>
          <a:xfrm flipV="1">
            <a:off x="8832251" y="3848776"/>
            <a:ext cx="628267" cy="900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7" name="Rectangle 76">
            <a:extLst>
              <a:ext uri="{FF2B5EF4-FFF2-40B4-BE49-F238E27FC236}">
                <a16:creationId xmlns:a16="http://schemas.microsoft.com/office/drawing/2014/main" id="{96D27856-9C71-45DE-A7B9-94D3A5AD21DD}"/>
              </a:ext>
            </a:extLst>
          </p:cNvPr>
          <p:cNvSpPr/>
          <p:nvPr/>
        </p:nvSpPr>
        <p:spPr>
          <a:xfrm>
            <a:off x="9377022" y="3625284"/>
            <a:ext cx="2477640" cy="369332"/>
          </a:xfrm>
          <a:prstGeom prst="rect">
            <a:avLst/>
          </a:prstGeom>
        </p:spPr>
        <p:txBody>
          <a:bodyPr wrap="square">
            <a:spAutoFit/>
          </a:bodyPr>
          <a:lstStyle/>
          <a:p>
            <a:r>
              <a:rPr lang="fr-FR" b="1" dirty="0">
                <a:latin typeface="+mj-lt"/>
              </a:rPr>
              <a:t>Situation de monopole</a:t>
            </a:r>
          </a:p>
        </p:txBody>
      </p:sp>
      <p:sp>
        <p:nvSpPr>
          <p:cNvPr id="90" name="ZoneTexte 89">
            <a:extLst>
              <a:ext uri="{FF2B5EF4-FFF2-40B4-BE49-F238E27FC236}">
                <a16:creationId xmlns:a16="http://schemas.microsoft.com/office/drawing/2014/main" id="{287A3F59-D165-4084-8EF7-52A56E24404C}"/>
              </a:ext>
            </a:extLst>
          </p:cNvPr>
          <p:cNvSpPr txBox="1"/>
          <p:nvPr/>
        </p:nvSpPr>
        <p:spPr>
          <a:xfrm>
            <a:off x="2999656" y="2503929"/>
            <a:ext cx="321917" cy="276999"/>
          </a:xfrm>
          <a:prstGeom prst="rect">
            <a:avLst/>
          </a:prstGeom>
          <a:noFill/>
        </p:spPr>
        <p:txBody>
          <a:bodyPr wrap="square" lIns="0" tIns="0" rIns="0" bIns="0" rtlCol="0">
            <a:spAutoFit/>
          </a:bodyPr>
          <a:lstStyle/>
          <a:p>
            <a:pPr algn="ctr"/>
            <a:r>
              <a:rPr lang="fr-FR" b="1" dirty="0"/>
              <a:t>P</a:t>
            </a:r>
            <a:r>
              <a:rPr lang="fr-FR" b="1" baseline="30000" dirty="0"/>
              <a:t>m</a:t>
            </a:r>
          </a:p>
        </p:txBody>
      </p:sp>
      <p:sp>
        <p:nvSpPr>
          <p:cNvPr id="91" name="ZoneTexte 90">
            <a:extLst>
              <a:ext uri="{FF2B5EF4-FFF2-40B4-BE49-F238E27FC236}">
                <a16:creationId xmlns:a16="http://schemas.microsoft.com/office/drawing/2014/main" id="{412B8578-AC0A-475A-A52D-F4950A9F80B1}"/>
              </a:ext>
            </a:extLst>
          </p:cNvPr>
          <p:cNvSpPr txBox="1"/>
          <p:nvPr/>
        </p:nvSpPr>
        <p:spPr>
          <a:xfrm>
            <a:off x="5884483" y="6389551"/>
            <a:ext cx="321917" cy="276999"/>
          </a:xfrm>
          <a:prstGeom prst="rect">
            <a:avLst/>
          </a:prstGeom>
          <a:noFill/>
        </p:spPr>
        <p:txBody>
          <a:bodyPr wrap="square" lIns="0" tIns="0" rIns="0" bIns="0" rtlCol="0">
            <a:spAutoFit/>
          </a:bodyPr>
          <a:lstStyle/>
          <a:p>
            <a:pPr algn="ctr"/>
            <a:r>
              <a:rPr lang="fr-FR" b="1" dirty="0" err="1"/>
              <a:t>Q</a:t>
            </a:r>
            <a:r>
              <a:rPr lang="fr-FR" b="1" baseline="30000" dirty="0" err="1"/>
              <a:t>m</a:t>
            </a:r>
            <a:endParaRPr lang="fr-FR" b="1" baseline="30000" dirty="0"/>
          </a:p>
        </p:txBody>
      </p:sp>
      <p:sp>
        <p:nvSpPr>
          <p:cNvPr id="93" name="Rectangle 92">
            <a:extLst>
              <a:ext uri="{FF2B5EF4-FFF2-40B4-BE49-F238E27FC236}">
                <a16:creationId xmlns:a16="http://schemas.microsoft.com/office/drawing/2014/main" id="{44F4650D-BD41-4E83-9A7F-04B65538E2C0}"/>
              </a:ext>
            </a:extLst>
          </p:cNvPr>
          <p:cNvSpPr/>
          <p:nvPr/>
        </p:nvSpPr>
        <p:spPr>
          <a:xfrm>
            <a:off x="-1" y="2572522"/>
            <a:ext cx="2757093" cy="1200329"/>
          </a:xfrm>
          <a:prstGeom prst="rect">
            <a:avLst/>
          </a:prstGeom>
        </p:spPr>
        <p:txBody>
          <a:bodyPr wrap="square">
            <a:spAutoFit/>
          </a:bodyPr>
          <a:lstStyle/>
          <a:p>
            <a:r>
              <a:rPr lang="fr-FR" b="1" dirty="0">
                <a:latin typeface="+mj-lt"/>
              </a:rPr>
              <a:t>Le prix de monopole (Pm) est supérieur au prix d’équilibre sur un marché concurrentiel (</a:t>
            </a:r>
            <a:r>
              <a:rPr lang="fr-FR" b="1" dirty="0">
                <a:solidFill>
                  <a:srgbClr val="7030A0"/>
                </a:solidFill>
                <a:latin typeface="+mj-lt"/>
              </a:rPr>
              <a:t>Pc</a:t>
            </a:r>
            <a:r>
              <a:rPr lang="fr-FR" b="1" dirty="0">
                <a:latin typeface="+mj-lt"/>
              </a:rPr>
              <a:t>).</a:t>
            </a:r>
          </a:p>
        </p:txBody>
      </p:sp>
    </p:spTree>
    <p:custDataLst>
      <p:tags r:id="rId1"/>
    </p:custDataLst>
    <p:extLst>
      <p:ext uri="{BB962C8B-B14F-4D97-AF65-F5344CB8AC3E}">
        <p14:creationId xmlns:p14="http://schemas.microsoft.com/office/powerpoint/2010/main" val="647677032"/>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5.3|5.2"/>
</p:tagLst>
</file>

<file path=ppt/tags/tag2.xml><?xml version="1.0" encoding="utf-8"?>
<p:tagLst xmlns:a="http://schemas.openxmlformats.org/drawingml/2006/main" xmlns:r="http://schemas.openxmlformats.org/officeDocument/2006/relationships" xmlns:p="http://schemas.openxmlformats.org/presentationml/2006/main">
  <p:tag name="TIMING" val="|5|5.3|5.2"/>
</p:tagLst>
</file>

<file path=ppt/tags/tag3.xml><?xml version="1.0" encoding="utf-8"?>
<p:tagLst xmlns:a="http://schemas.openxmlformats.org/drawingml/2006/main" xmlns:r="http://schemas.openxmlformats.org/officeDocument/2006/relationships" xmlns:p="http://schemas.openxmlformats.org/presentationml/2006/main">
  <p:tag name="TIMING" val="|5|5.3|5.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2149</TotalTime>
  <Words>845</Words>
  <Application>Microsoft Office PowerPoint</Application>
  <PresentationFormat>Grand écran</PresentationFormat>
  <Paragraphs>309</Paragraphs>
  <Slides>10</Slides>
  <Notes>10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10</vt:i4>
      </vt:variant>
    </vt:vector>
  </HeadingPairs>
  <TitlesOfParts>
    <vt:vector size="13" baseType="lpstr">
      <vt:lpstr>Arial</vt:lpstr>
      <vt:lpstr>Calibri</vt:lpstr>
      <vt:lpstr>Thème Office</vt:lpstr>
      <vt:lpstr>Présentation PowerPoint</vt:lpstr>
      <vt:lpstr>Présentation PowerPoint</vt:lpstr>
      <vt:lpstr>L’équilibre du monopole n’est pas efficace</vt:lpstr>
      <vt:lpstr>L’équilibre du monopole n’est pas efficace</vt:lpstr>
      <vt:lpstr>Le surplus en situation de concurrence</vt:lpstr>
      <vt:lpstr>L’équilibre du monopole n’est pas efficace</vt:lpstr>
      <vt:lpstr>L’équilibre du monopole n’est pas efficace</vt:lpstr>
      <vt:lpstr>L’équilibre du monopole n’est pas efficace</vt:lpstr>
      <vt:lpstr>Le surplus en situation de monopole</vt:lpstr>
      <vt:lpstr>L’équilibre du monopole n’est pas efficace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François</dc:creator>
  <cp:lastModifiedBy>François Debesson</cp:lastModifiedBy>
  <cp:revision>248</cp:revision>
  <dcterms:created xsi:type="dcterms:W3CDTF">2010-10-25T12:57:40Z</dcterms:created>
  <dcterms:modified xsi:type="dcterms:W3CDTF">2019-09-22T06:09:38Z</dcterms:modified>
</cp:coreProperties>
</file>