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3" r:id="rId4"/>
    <p:sldId id="262" r:id="rId5"/>
    <p:sldId id="264" r:id="rId6"/>
    <p:sldId id="265" r:id="rId7"/>
    <p:sldId id="266" r:id="rId8"/>
    <p:sldId id="267" r:id="rId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752" autoAdjust="0"/>
  </p:normalViewPr>
  <p:slideViewPr>
    <p:cSldViewPr>
      <p:cViewPr varScale="1">
        <p:scale>
          <a:sx n="105" d="100"/>
          <a:sy n="105" d="100"/>
        </p:scale>
        <p:origin x="172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81" d="100"/>
          <a:sy n="81" d="100"/>
        </p:scale>
        <p:origin x="-195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CF7E273F-8DCC-4261-809D-4428CD434F79}" type="datetimeFigureOut">
              <a:rPr lang="fr-FR"/>
              <a:pPr>
                <a:defRPr/>
              </a:pPr>
              <a:t>19/06/2019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C8CADDD-2DB5-48DE-B213-960EFD64B199}" type="slidenum">
              <a:rPr lang="fr-FR"/>
              <a:pPr>
                <a:defRPr/>
              </a:pPr>
              <a:t>‹N°›</a:t>
            </a:fld>
            <a:endParaRPr lang="fr-FR"/>
          </a:p>
        </p:txBody>
      </p:sp>
    </p:spTree>
    <p:extLst>
      <p:ext uri="{BB962C8B-B14F-4D97-AF65-F5344CB8AC3E}">
        <p14:creationId xmlns:p14="http://schemas.microsoft.com/office/powerpoint/2010/main" val="2257534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33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13316" name="Espace réservé du numéro de diapositive 3"/>
          <p:cNvSpPr>
            <a:spLocks noGrp="1"/>
          </p:cNvSpPr>
          <p:nvPr>
            <p:ph type="sldNum" sz="quarter" idx="5"/>
          </p:nvPr>
        </p:nvSpPr>
        <p:spPr bwMode="auto">
          <a:noFill/>
          <a:ln>
            <a:miter lim="800000"/>
            <a:headEnd/>
            <a:tailEnd/>
          </a:ln>
        </p:spPr>
        <p:txBody>
          <a:bodyPr/>
          <a:lstStyle/>
          <a:p>
            <a:fld id="{E59CE86B-3A92-4E7C-896F-C0D9F579A12B}" type="slidenum">
              <a:rPr lang="fr-FR" smtClean="0"/>
              <a:pPr/>
              <a:t>3</a:t>
            </a:fld>
            <a:endParaRPr lang="fr-FR"/>
          </a:p>
        </p:txBody>
      </p:sp>
    </p:spTree>
    <p:extLst>
      <p:ext uri="{BB962C8B-B14F-4D97-AF65-F5344CB8AC3E}">
        <p14:creationId xmlns:p14="http://schemas.microsoft.com/office/powerpoint/2010/main" val="1645137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BC8CADDD-2DB5-48DE-B213-960EFD64B199}" type="slidenum">
              <a:rPr lang="fr-FR" smtClean="0"/>
              <a:pPr>
                <a:defRPr/>
              </a:pPr>
              <a:t>8</a:t>
            </a:fld>
            <a:endParaRPr lang="fr-FR"/>
          </a:p>
        </p:txBody>
      </p:sp>
    </p:spTree>
    <p:extLst>
      <p:ext uri="{BB962C8B-B14F-4D97-AF65-F5344CB8AC3E}">
        <p14:creationId xmlns:p14="http://schemas.microsoft.com/office/powerpoint/2010/main" val="3947513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8"/>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6CBBDC52-B770-4A3C-9ED4-7C89F5A540EF}" type="datetimeFigureOut">
              <a:rPr lang="fr-FR"/>
              <a:pPr>
                <a:defRPr/>
              </a:pPr>
              <a:t>19/06/2019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EA4DDBE-EA94-49C4-8752-65CA75CDB57B}"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8789A5B8-7F42-4370-8344-D2C8094751E0}" type="datetimeFigureOut">
              <a:rPr lang="fr-FR"/>
              <a:pPr>
                <a:defRPr/>
              </a:pPr>
              <a:t>19/06/2019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C3244FC-D791-44FC-8711-D6091D833648}"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383BAC3-D6AE-4E88-A21D-45B0709BC187}" type="datetimeFigureOut">
              <a:rPr lang="fr-FR"/>
              <a:pPr>
                <a:defRPr/>
              </a:pPr>
              <a:t>19/06/2019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15FA118-E1FA-45F6-8B72-370BADE664DC}"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D1AD9BB1-B46F-4818-81B1-ABD17C9D2D70}" type="datetimeFigureOut">
              <a:rPr lang="fr-FR"/>
              <a:pPr>
                <a:defRPr/>
              </a:pPr>
              <a:t>19/06/2019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8EFCECA-869A-412E-99D0-3E73822EFDF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3"/>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45C7853-EEBD-42CE-8B66-161B88403CE0}" type="datetimeFigureOut">
              <a:rPr lang="fr-FR"/>
              <a:pPr>
                <a:defRPr/>
              </a:pPr>
              <a:t>19/06/2019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4A9201-B80A-4E22-A4F6-F53A162B08AF}"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28C6302E-63AF-4EDB-9DD1-A2AF27E6AFB4}" type="datetimeFigureOut">
              <a:rPr lang="fr-FR"/>
              <a:pPr>
                <a:defRPr/>
              </a:pPr>
              <a:t>19/06/2019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8FDEE020-8F7F-4B56-AF55-96C8AA2C941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083DE0E7-9E74-489F-A1EE-D8B0AC6D2DB7}" type="datetimeFigureOut">
              <a:rPr lang="fr-FR"/>
              <a:pPr>
                <a:defRPr/>
              </a:pPr>
              <a:t>19/06/2019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66CDF00-16F9-47E0-B11D-2F00E9C5B07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48F8C29F-1BF3-418D-9DA8-3F4247628C12}" type="datetimeFigureOut">
              <a:rPr lang="fr-FR"/>
              <a:pPr>
                <a:defRPr/>
              </a:pPr>
              <a:t>19/06/2019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87BB2EDC-4449-4CE7-8D2A-71E3C023D5F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9F9CBE4-9B2A-4345-8E06-9933DBD75886}" type="datetimeFigureOut">
              <a:rPr lang="fr-FR"/>
              <a:pPr>
                <a:defRPr/>
              </a:pPr>
              <a:t>19/06/2019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4D4110D-A480-4AB4-8333-92B2DBC8B32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D14303B-88BA-4799-A4A1-C612A5BE4EAC}" type="datetimeFigureOut">
              <a:rPr lang="fr-FR"/>
              <a:pPr>
                <a:defRPr/>
              </a:pPr>
              <a:t>19/06/2019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B3D2693-1802-4FDA-A277-AFBF00226873}"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C67A14A-F5C4-4BB1-817A-90A4775390FC}" type="datetimeFigureOut">
              <a:rPr lang="fr-FR"/>
              <a:pPr>
                <a:defRPr/>
              </a:pPr>
              <a:t>19/06/2019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E716888-5195-4995-958E-F45B187CFBF7}"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297262E8-86B1-4579-A930-6BA98591DDB2}" type="datetimeFigureOut">
              <a:rPr lang="fr-FR"/>
              <a:pPr>
                <a:defRPr/>
              </a:pPr>
              <a:t>19/06/2019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5347A63E-52A8-477C-A93E-AC336C5C272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dirty="0"/>
              <a:t>Comment se forment les prix sur un marché ?</a:t>
            </a:r>
          </a:p>
        </p:txBody>
      </p:sp>
      <p:sp>
        <p:nvSpPr>
          <p:cNvPr id="2051" name="Sous-titre 2"/>
          <p:cNvSpPr>
            <a:spLocks noGrp="1"/>
          </p:cNvSpPr>
          <p:nvPr>
            <p:ph type="subTitle" idx="1"/>
          </p:nvPr>
        </p:nvSpPr>
        <p:spPr>
          <a:xfrm>
            <a:off x="539365" y="1484784"/>
            <a:ext cx="8281107" cy="3744912"/>
          </a:xfrm>
        </p:spPr>
        <p:txBody>
          <a:bodyPr/>
          <a:lstStyle/>
          <a:p>
            <a:pPr algn="just" eaLnBrk="1" hangingPunct="1">
              <a:lnSpc>
                <a:spcPct val="80000"/>
              </a:lnSpc>
              <a:buFont typeface="Wingdings" pitchFamily="2" charset="2"/>
              <a:buChar char="ü"/>
            </a:pPr>
            <a:r>
              <a:rPr lang="fr-FR" sz="4200" b="1" dirty="0">
                <a:solidFill>
                  <a:schemeClr val="tx1"/>
                </a:solidFill>
              </a:rPr>
              <a:t>La droite de demande</a:t>
            </a:r>
          </a:p>
          <a:p>
            <a:pPr algn="just" eaLnBrk="1" hangingPunct="1">
              <a:lnSpc>
                <a:spcPct val="80000"/>
              </a:lnSpc>
              <a:buFont typeface="Wingdings" pitchFamily="2" charset="2"/>
              <a:buChar char="ü"/>
            </a:pPr>
            <a:r>
              <a:rPr lang="fr-FR" sz="4200" b="1" dirty="0">
                <a:solidFill>
                  <a:schemeClr val="tx1"/>
                </a:solidFill>
              </a:rPr>
              <a:t>La droite d’offre</a:t>
            </a:r>
          </a:p>
          <a:p>
            <a:pPr algn="just" eaLnBrk="1" hangingPunct="1">
              <a:lnSpc>
                <a:spcPct val="80000"/>
              </a:lnSpc>
              <a:buFont typeface="Wingdings" pitchFamily="2" charset="2"/>
              <a:buChar char="ü"/>
            </a:pPr>
            <a:r>
              <a:rPr lang="fr-FR" sz="4200" b="1" dirty="0">
                <a:solidFill>
                  <a:schemeClr val="tx1"/>
                </a:solidFill>
              </a:rPr>
              <a:t>La détermination de l’équilibre</a:t>
            </a:r>
          </a:p>
          <a:p>
            <a:pPr marL="446088" indent="-446088" algn="just" eaLnBrk="1" hangingPunct="1">
              <a:lnSpc>
                <a:spcPct val="80000"/>
              </a:lnSpc>
              <a:buFont typeface="Wingdings" pitchFamily="2" charset="2"/>
              <a:buChar char="ü"/>
            </a:pPr>
            <a:r>
              <a:rPr lang="fr-FR" sz="4200" b="1" dirty="0">
                <a:solidFill>
                  <a:schemeClr val="tx1"/>
                </a:solidFill>
              </a:rPr>
              <a:t>Comment les variations de l’offre affectent-elles le niveau des prix ?</a:t>
            </a:r>
          </a:p>
          <a:p>
            <a:pPr algn="just" eaLnBrk="1" hangingPunct="1">
              <a:lnSpc>
                <a:spcPct val="80000"/>
              </a:lnSpc>
            </a:pPr>
            <a:endParaRPr lang="fr-FR" sz="2000" dirty="0">
              <a:solidFill>
                <a:schemeClr val="tx1"/>
              </a:solidFill>
            </a:endParaRPr>
          </a:p>
        </p:txBody>
      </p:sp>
      <p:sp>
        <p:nvSpPr>
          <p:cNvPr id="2052" name="ZoneTexte 3"/>
          <p:cNvSpPr txBox="1">
            <a:spLocks noChangeArrowheads="1"/>
          </p:cNvSpPr>
          <p:nvPr/>
        </p:nvSpPr>
        <p:spPr bwMode="auto">
          <a:xfrm>
            <a:off x="467544" y="5516563"/>
            <a:ext cx="8208912" cy="369332"/>
          </a:xfrm>
          <a:prstGeom prst="rect">
            <a:avLst/>
          </a:prstGeom>
          <a:noFill/>
          <a:ln w="9525">
            <a:noFill/>
            <a:miter lim="800000"/>
            <a:headEnd/>
            <a:tailEnd/>
          </a:ln>
        </p:spPr>
        <p:txBody>
          <a:bodyPr wrap="square">
            <a:spAutoFit/>
          </a:bodyPr>
          <a:lstStyle/>
          <a:p>
            <a:pPr algn="ctr"/>
            <a:r>
              <a:rPr lang="fr-FR" dirty="0">
                <a:latin typeface="Calibri" pitchFamily="34" charset="0"/>
              </a:rPr>
              <a:t>L’exemple retenu ici s’inspire de celui du marché du kiwi utilisé dans le manuel Belin.</a:t>
            </a:r>
          </a:p>
        </p:txBody>
      </p:sp>
      <p:sp>
        <p:nvSpPr>
          <p:cNvPr id="5" name="ZoneTexte 3">
            <a:extLst>
              <a:ext uri="{FF2B5EF4-FFF2-40B4-BE49-F238E27FC236}">
                <a16:creationId xmlns:a16="http://schemas.microsoft.com/office/drawing/2014/main" id="{BC304A8C-D26A-4698-8141-F8C0E3616D53}"/>
              </a:ext>
            </a:extLst>
          </p:cNvPr>
          <p:cNvSpPr txBox="1">
            <a:spLocks noChangeArrowheads="1"/>
          </p:cNvSpPr>
          <p:nvPr/>
        </p:nvSpPr>
        <p:spPr bwMode="auto">
          <a:xfrm>
            <a:off x="6483064" y="6620923"/>
            <a:ext cx="2660936" cy="246221"/>
          </a:xfrm>
          <a:prstGeom prst="rect">
            <a:avLst/>
          </a:prstGeom>
          <a:noFill/>
          <a:ln w="9525">
            <a:noFill/>
            <a:miter lim="800000"/>
            <a:headEnd/>
            <a:tailEnd/>
          </a:ln>
        </p:spPr>
        <p:txBody>
          <a:bodyPr wrap="square">
            <a:spAutoFit/>
          </a:bodyPr>
          <a:lstStyle/>
          <a:p>
            <a:pPr algn="r"/>
            <a:r>
              <a:rPr lang="fr-FR" sz="1000" dirty="0">
                <a:latin typeface="Calibri" pitchFamily="34" charset="0"/>
              </a:rPr>
              <a:t>F. Debesson – Lycée M. de Navarre à Bourges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a:t>La demande de kiwis</a:t>
            </a:r>
          </a:p>
        </p:txBody>
      </p:sp>
      <p:sp>
        <p:nvSpPr>
          <p:cNvPr id="3" name="Sous-titre 2"/>
          <p:cNvSpPr>
            <a:spLocks noGrp="1"/>
          </p:cNvSpPr>
          <p:nvPr>
            <p:ph type="subTitle" idx="1"/>
          </p:nvPr>
        </p:nvSpPr>
        <p:spPr>
          <a:xfrm>
            <a:off x="250825" y="1268413"/>
            <a:ext cx="4249738" cy="5040312"/>
          </a:xfrm>
        </p:spPr>
        <p:txBody>
          <a:bodyPr rtlCol="0">
            <a:normAutofit fontScale="62500" lnSpcReduction="20000"/>
          </a:bodyPr>
          <a:lstStyle/>
          <a:p>
            <a:pPr algn="just" eaLnBrk="1" fontAlgn="auto" hangingPunct="1">
              <a:lnSpc>
                <a:spcPct val="120000"/>
              </a:lnSpc>
              <a:spcAft>
                <a:spcPts val="0"/>
              </a:spcAft>
              <a:buFont typeface="Arial" pitchFamily="34" charset="0"/>
              <a:buNone/>
              <a:defRPr/>
            </a:pPr>
            <a:r>
              <a:rPr lang="fr-FR" b="1" dirty="0">
                <a:solidFill>
                  <a:schemeClr val="tx1"/>
                </a:solidFill>
              </a:rPr>
              <a:t>La droite de demande du marché indique la quantité totale d'un bien ou d'un service qui sera demandée par tous les consommateurs du marché à chaque niveau de prix.</a:t>
            </a:r>
          </a:p>
          <a:p>
            <a:pPr algn="just" eaLnBrk="1" fontAlgn="auto" hangingPunct="1">
              <a:lnSpc>
                <a:spcPct val="120000"/>
              </a:lnSpc>
              <a:spcAft>
                <a:spcPts val="0"/>
              </a:spcAft>
              <a:buFont typeface="Arial" pitchFamily="34" charset="0"/>
              <a:buNone/>
              <a:defRPr/>
            </a:pPr>
            <a:r>
              <a:rPr lang="fr-FR" b="1" dirty="0">
                <a:solidFill>
                  <a:schemeClr val="tx1"/>
                </a:solidFill>
              </a:rPr>
              <a:t>Nous nous intéressons ici au marché du kiwi. La droite de demande de kiwis est le nombre de kilogrammes de kiwis qui seront achetés par l'ensemble des consommateurs pour chaque niveau de prix. Elle s'obtient en additionnant, pour chaque prix, les quantités demandées par chaque consommateur.</a:t>
            </a:r>
          </a:p>
        </p:txBody>
      </p:sp>
      <p:graphicFrame>
        <p:nvGraphicFramePr>
          <p:cNvPr id="5" name="Tableau 4"/>
          <p:cNvGraphicFramePr>
            <a:graphicFrameLocks noGrp="1"/>
          </p:cNvGraphicFramePr>
          <p:nvPr>
            <p:extLst>
              <p:ext uri="{D42A27DB-BD31-4B8C-83A1-F6EECF244321}">
                <p14:modId xmlns:p14="http://schemas.microsoft.com/office/powerpoint/2010/main" val="1847734828"/>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cs typeface="Arial" charset="0"/>
                        </a:rPr>
                        <a:t>Supposons que la demande se répartisse de la manière suivante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Prix de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Quantité demandée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72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78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50" y="1360800"/>
            <a:ext cx="6191250" cy="4933950"/>
          </a:xfrm>
          <a:prstGeom prst="rect">
            <a:avLst/>
          </a:prstGeom>
        </p:spPr>
      </p:pic>
      <p:sp>
        <p:nvSpPr>
          <p:cNvPr id="4098"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dirty="0"/>
              <a:t>La droite de demande de kiwis</a:t>
            </a:r>
          </a:p>
        </p:txBody>
      </p:sp>
      <p:sp>
        <p:nvSpPr>
          <p:cNvPr id="4100" name="ZoneTexte 3"/>
          <p:cNvSpPr txBox="1">
            <a:spLocks noChangeArrowheads="1"/>
          </p:cNvSpPr>
          <p:nvPr/>
        </p:nvSpPr>
        <p:spPr bwMode="auto">
          <a:xfrm>
            <a:off x="108000" y="1268413"/>
            <a:ext cx="2147888" cy="369887"/>
          </a:xfrm>
          <a:prstGeom prst="rect">
            <a:avLst/>
          </a:prstGeom>
          <a:noFill/>
          <a:ln w="9525">
            <a:noFill/>
            <a:miter lim="800000"/>
            <a:headEnd/>
            <a:tailEnd/>
          </a:ln>
        </p:spPr>
        <p:txBody>
          <a:bodyPr wrap="none">
            <a:spAutoFit/>
          </a:bodyPr>
          <a:lstStyle/>
          <a:p>
            <a:r>
              <a:rPr lang="fr-FR" b="1" dirty="0">
                <a:latin typeface="Calibri" pitchFamily="34" charset="0"/>
              </a:rPr>
              <a:t>1. Affichez les points</a:t>
            </a:r>
          </a:p>
        </p:txBody>
      </p:sp>
      <p:sp>
        <p:nvSpPr>
          <p:cNvPr id="4101" name="ZoneTexte 4"/>
          <p:cNvSpPr txBox="1">
            <a:spLocks noChangeArrowheads="1"/>
          </p:cNvSpPr>
          <p:nvPr/>
        </p:nvSpPr>
        <p:spPr bwMode="auto">
          <a:xfrm>
            <a:off x="108000" y="1628775"/>
            <a:ext cx="2033057" cy="369332"/>
          </a:xfrm>
          <a:prstGeom prst="rect">
            <a:avLst/>
          </a:prstGeom>
          <a:noFill/>
          <a:ln w="9525">
            <a:noFill/>
            <a:miter lim="800000"/>
            <a:headEnd/>
            <a:tailEnd/>
          </a:ln>
        </p:spPr>
        <p:txBody>
          <a:bodyPr wrap="none">
            <a:spAutoFit/>
          </a:bodyPr>
          <a:lstStyle/>
          <a:p>
            <a:r>
              <a:rPr lang="fr-FR" b="1" dirty="0">
                <a:latin typeface="Calibri" pitchFamily="34" charset="0"/>
              </a:rPr>
              <a:t>2. Affichez la droite</a:t>
            </a:r>
          </a:p>
        </p:txBody>
      </p:sp>
      <p:sp>
        <p:nvSpPr>
          <p:cNvPr id="7" name="ZoneTexte 6"/>
          <p:cNvSpPr txBox="1">
            <a:spLocks noChangeArrowheads="1"/>
          </p:cNvSpPr>
          <p:nvPr/>
        </p:nvSpPr>
        <p:spPr bwMode="auto">
          <a:xfrm>
            <a:off x="7128000" y="5796000"/>
            <a:ext cx="300038" cy="369888"/>
          </a:xfrm>
          <a:prstGeom prst="rect">
            <a:avLst/>
          </a:prstGeom>
          <a:noFill/>
          <a:ln w="9525">
            <a:noFill/>
            <a:miter lim="800000"/>
            <a:headEnd/>
            <a:tailEnd/>
          </a:ln>
        </p:spPr>
        <p:txBody>
          <a:bodyPr wrap="none">
            <a:spAutoFit/>
          </a:bodyPr>
          <a:lstStyle/>
          <a:p>
            <a:r>
              <a:rPr lang="fr-FR" dirty="0">
                <a:solidFill>
                  <a:srgbClr val="0066FF"/>
                </a:solidFill>
                <a:latin typeface="Calibri" pitchFamily="34" charset="0"/>
              </a:rPr>
              <a:t>+</a:t>
            </a:r>
          </a:p>
        </p:txBody>
      </p:sp>
      <p:sp>
        <p:nvSpPr>
          <p:cNvPr id="8" name="ZoneTexte 7"/>
          <p:cNvSpPr txBox="1">
            <a:spLocks noChangeArrowheads="1"/>
          </p:cNvSpPr>
          <p:nvPr/>
        </p:nvSpPr>
        <p:spPr bwMode="auto">
          <a:xfrm>
            <a:off x="6264000" y="4716000"/>
            <a:ext cx="300037" cy="369888"/>
          </a:xfrm>
          <a:prstGeom prst="rect">
            <a:avLst/>
          </a:prstGeom>
          <a:noFill/>
          <a:ln w="9525">
            <a:noFill/>
            <a:miter lim="800000"/>
            <a:headEnd/>
            <a:tailEnd/>
          </a:ln>
        </p:spPr>
        <p:txBody>
          <a:bodyPr wrap="none">
            <a:spAutoFit/>
          </a:bodyPr>
          <a:lstStyle/>
          <a:p>
            <a:r>
              <a:rPr lang="fr-FR" dirty="0">
                <a:solidFill>
                  <a:srgbClr val="0066FF"/>
                </a:solidFill>
                <a:latin typeface="Calibri" pitchFamily="34" charset="0"/>
              </a:rPr>
              <a:t>+</a:t>
            </a:r>
          </a:p>
        </p:txBody>
      </p:sp>
      <p:sp>
        <p:nvSpPr>
          <p:cNvPr id="9" name="ZoneTexte 8"/>
          <p:cNvSpPr txBox="1">
            <a:spLocks noChangeArrowheads="1"/>
          </p:cNvSpPr>
          <p:nvPr/>
        </p:nvSpPr>
        <p:spPr bwMode="auto">
          <a:xfrm>
            <a:off x="5389200" y="3618000"/>
            <a:ext cx="300038" cy="369888"/>
          </a:xfrm>
          <a:prstGeom prst="rect">
            <a:avLst/>
          </a:prstGeom>
          <a:noFill/>
          <a:ln w="9525">
            <a:noFill/>
            <a:miter lim="800000"/>
            <a:headEnd/>
            <a:tailEnd/>
          </a:ln>
        </p:spPr>
        <p:txBody>
          <a:bodyPr wrap="none">
            <a:spAutoFit/>
          </a:bodyPr>
          <a:lstStyle/>
          <a:p>
            <a:r>
              <a:rPr lang="fr-FR" dirty="0">
                <a:solidFill>
                  <a:srgbClr val="0066FF"/>
                </a:solidFill>
                <a:latin typeface="Calibri" pitchFamily="34" charset="0"/>
              </a:rPr>
              <a:t>+</a:t>
            </a:r>
          </a:p>
        </p:txBody>
      </p:sp>
      <p:sp>
        <p:nvSpPr>
          <p:cNvPr id="10" name="ZoneTexte 9"/>
          <p:cNvSpPr txBox="1">
            <a:spLocks noChangeArrowheads="1"/>
          </p:cNvSpPr>
          <p:nvPr/>
        </p:nvSpPr>
        <p:spPr bwMode="auto">
          <a:xfrm>
            <a:off x="4518000" y="2523331"/>
            <a:ext cx="300037" cy="369887"/>
          </a:xfrm>
          <a:prstGeom prst="rect">
            <a:avLst/>
          </a:prstGeom>
          <a:noFill/>
          <a:ln w="9525">
            <a:noFill/>
            <a:miter lim="800000"/>
            <a:headEnd/>
            <a:tailEnd/>
          </a:ln>
        </p:spPr>
        <p:txBody>
          <a:bodyPr wrap="none">
            <a:spAutoFit/>
          </a:bodyPr>
          <a:lstStyle/>
          <a:p>
            <a:r>
              <a:rPr lang="fr-FR" dirty="0">
                <a:solidFill>
                  <a:srgbClr val="0066FF"/>
                </a:solidFill>
                <a:latin typeface="Calibri" pitchFamily="34" charset="0"/>
              </a:rPr>
              <a:t>+</a:t>
            </a:r>
          </a:p>
        </p:txBody>
      </p:sp>
      <p:sp>
        <p:nvSpPr>
          <p:cNvPr id="11" name="ZoneTexte 10"/>
          <p:cNvSpPr txBox="1">
            <a:spLocks noChangeArrowheads="1"/>
          </p:cNvSpPr>
          <p:nvPr/>
        </p:nvSpPr>
        <p:spPr bwMode="auto">
          <a:xfrm>
            <a:off x="3646800" y="1450800"/>
            <a:ext cx="300038" cy="369888"/>
          </a:xfrm>
          <a:prstGeom prst="rect">
            <a:avLst/>
          </a:prstGeom>
          <a:noFill/>
          <a:ln w="9525">
            <a:noFill/>
            <a:miter lim="800000"/>
            <a:headEnd/>
            <a:tailEnd/>
          </a:ln>
        </p:spPr>
        <p:txBody>
          <a:bodyPr wrap="none">
            <a:spAutoFit/>
          </a:bodyPr>
          <a:lstStyle/>
          <a:p>
            <a:r>
              <a:rPr lang="fr-FR" dirty="0">
                <a:solidFill>
                  <a:srgbClr val="0066FF"/>
                </a:solidFill>
                <a:latin typeface="Calibri" pitchFamily="34" charset="0"/>
              </a:rPr>
              <a:t>+</a:t>
            </a:r>
          </a:p>
        </p:txBody>
      </p:sp>
      <p:cxnSp>
        <p:nvCxnSpPr>
          <p:cNvPr id="17" name="Connecteur droit 16"/>
          <p:cNvCxnSpPr/>
          <p:nvPr/>
        </p:nvCxnSpPr>
        <p:spPr>
          <a:xfrm>
            <a:off x="3780000" y="1634469"/>
            <a:ext cx="3502443" cy="4353582"/>
          </a:xfrm>
          <a:prstGeom prst="straightConnector1">
            <a:avLst/>
          </a:prstGeom>
          <a:ln w="15875">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H="1" flipV="1">
            <a:off x="3204000" y="2725200"/>
            <a:ext cx="14760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a:off x="4667062" y="2713674"/>
            <a:ext cx="0" cy="3276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13" name="ZoneTexte 49"/>
          <p:cNvSpPr txBox="1">
            <a:spLocks noChangeArrowheads="1"/>
          </p:cNvSpPr>
          <p:nvPr/>
        </p:nvSpPr>
        <p:spPr bwMode="auto">
          <a:xfrm>
            <a:off x="108000" y="1989138"/>
            <a:ext cx="1214438" cy="369887"/>
          </a:xfrm>
          <a:prstGeom prst="rect">
            <a:avLst/>
          </a:prstGeom>
          <a:noFill/>
          <a:ln w="9525">
            <a:noFill/>
            <a:miter lim="800000"/>
            <a:headEnd/>
            <a:tailEnd/>
          </a:ln>
        </p:spPr>
        <p:txBody>
          <a:bodyPr wrap="none">
            <a:spAutoFit/>
          </a:bodyPr>
          <a:lstStyle/>
          <a:p>
            <a:r>
              <a:rPr lang="fr-FR" b="1" dirty="0">
                <a:latin typeface="Calibri" pitchFamily="34" charset="0"/>
              </a:rPr>
              <a:t>3. Lectures</a:t>
            </a:r>
          </a:p>
        </p:txBody>
      </p:sp>
      <p:sp>
        <p:nvSpPr>
          <p:cNvPr id="51" name="ZoneTexte 50"/>
          <p:cNvSpPr txBox="1">
            <a:spLocks noChangeArrowheads="1"/>
          </p:cNvSpPr>
          <p:nvPr/>
        </p:nvSpPr>
        <p:spPr bwMode="auto">
          <a:xfrm>
            <a:off x="108000" y="3357563"/>
            <a:ext cx="2556000" cy="1477962"/>
          </a:xfrm>
          <a:prstGeom prst="rect">
            <a:avLst/>
          </a:prstGeom>
          <a:noFill/>
          <a:ln w="9525">
            <a:noFill/>
            <a:miter lim="800000"/>
            <a:headEnd/>
            <a:tailEnd/>
          </a:ln>
        </p:spPr>
        <p:txBody>
          <a:bodyPr>
            <a:spAutoFit/>
          </a:bodyPr>
          <a:lstStyle/>
          <a:p>
            <a:r>
              <a:rPr lang="fr-FR" b="1" dirty="0">
                <a:latin typeface="Calibri" pitchFamily="34" charset="0"/>
              </a:rPr>
              <a:t>Au prix de 2,75 euros, les consommateurs sont disposés à acheter 60 millions de kilos kiwis par an.</a:t>
            </a:r>
          </a:p>
        </p:txBody>
      </p:sp>
      <p:cxnSp>
        <p:nvCxnSpPr>
          <p:cNvPr id="53" name="Connecteur droit avec flèche 52"/>
          <p:cNvCxnSpPr/>
          <p:nvPr/>
        </p:nvCxnSpPr>
        <p:spPr>
          <a:xfrm rot="10800000">
            <a:off x="3204000" y="4917949"/>
            <a:ext cx="3204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Connecteur droit avec flèche 54"/>
          <p:cNvCxnSpPr/>
          <p:nvPr/>
        </p:nvCxnSpPr>
        <p:spPr>
          <a:xfrm rot="16200000" flipH="1">
            <a:off x="5867750" y="5454000"/>
            <a:ext cx="10800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ZoneTexte 55"/>
          <p:cNvSpPr txBox="1">
            <a:spLocks noChangeArrowheads="1"/>
          </p:cNvSpPr>
          <p:nvPr/>
        </p:nvSpPr>
        <p:spPr bwMode="auto">
          <a:xfrm>
            <a:off x="108000" y="4797425"/>
            <a:ext cx="2556000" cy="1477963"/>
          </a:xfrm>
          <a:prstGeom prst="rect">
            <a:avLst/>
          </a:prstGeom>
          <a:noFill/>
          <a:ln w="9525">
            <a:noFill/>
            <a:miter lim="800000"/>
            <a:headEnd/>
            <a:tailEnd/>
          </a:ln>
        </p:spPr>
        <p:txBody>
          <a:bodyPr>
            <a:spAutoFit/>
          </a:bodyPr>
          <a:lstStyle/>
          <a:p>
            <a:r>
              <a:rPr lang="fr-FR" b="1" dirty="0">
                <a:latin typeface="Calibri" pitchFamily="34" charset="0"/>
              </a:rPr>
              <a:t>Au prix de 2,25 euros, les consommateurs sont disposés à acheter 72 millions de kilos kiwis par an.</a:t>
            </a:r>
          </a:p>
        </p:txBody>
      </p:sp>
      <p:sp>
        <p:nvSpPr>
          <p:cNvPr id="57" name="ZoneTexte 56"/>
          <p:cNvSpPr txBox="1">
            <a:spLocks noChangeArrowheads="1"/>
          </p:cNvSpPr>
          <p:nvPr/>
        </p:nvSpPr>
        <p:spPr bwMode="auto">
          <a:xfrm>
            <a:off x="6048375" y="1628775"/>
            <a:ext cx="3095625" cy="2308324"/>
          </a:xfrm>
          <a:prstGeom prst="rect">
            <a:avLst/>
          </a:prstGeom>
          <a:solidFill>
            <a:schemeClr val="bg1">
              <a:alpha val="0"/>
            </a:schemeClr>
          </a:solidFill>
          <a:ln w="9525">
            <a:noFill/>
            <a:miter lim="800000"/>
            <a:headEnd/>
            <a:tailEnd/>
          </a:ln>
        </p:spPr>
        <p:txBody>
          <a:bodyPr wrap="square">
            <a:spAutoFit/>
          </a:bodyPr>
          <a:lstStyle/>
          <a:p>
            <a:r>
              <a:rPr lang="fr-FR" sz="1600" b="1" dirty="0">
                <a:latin typeface="Calibri" pitchFamily="34" charset="0"/>
              </a:rPr>
              <a:t>Un changement de prix se traduit par une modification des quantités demandées. Si le prix passe de 2,75 à 2,25 euros, la quantité demandée augmente puisqu’elle passe de 60 à 72 millions de kilos. On observe un déplacement le long de la droite de demande (point D).</a:t>
            </a:r>
          </a:p>
        </p:txBody>
      </p:sp>
      <p:sp>
        <p:nvSpPr>
          <p:cNvPr id="58" name="ZoneTexte 57"/>
          <p:cNvSpPr txBox="1">
            <a:spLocks noChangeArrowheads="1"/>
          </p:cNvSpPr>
          <p:nvPr/>
        </p:nvSpPr>
        <p:spPr bwMode="auto">
          <a:xfrm>
            <a:off x="4644008" y="2492896"/>
            <a:ext cx="330200" cy="369888"/>
          </a:xfrm>
          <a:prstGeom prst="rect">
            <a:avLst/>
          </a:prstGeom>
          <a:noFill/>
          <a:ln w="9525">
            <a:noFill/>
            <a:miter lim="800000"/>
            <a:headEnd/>
            <a:tailEnd/>
          </a:ln>
        </p:spPr>
        <p:txBody>
          <a:bodyPr wrap="none">
            <a:spAutoFit/>
          </a:bodyPr>
          <a:lstStyle/>
          <a:p>
            <a:r>
              <a:rPr lang="fr-FR" b="1" dirty="0">
                <a:solidFill>
                  <a:srgbClr val="0066FF"/>
                </a:solidFill>
                <a:latin typeface="Calibri" pitchFamily="34" charset="0"/>
              </a:rPr>
              <a:t>D</a:t>
            </a:r>
          </a:p>
        </p:txBody>
      </p:sp>
      <p:sp>
        <p:nvSpPr>
          <p:cNvPr id="4120" name="ZoneTexte 58"/>
          <p:cNvSpPr txBox="1">
            <a:spLocks noChangeArrowheads="1"/>
          </p:cNvSpPr>
          <p:nvPr/>
        </p:nvSpPr>
        <p:spPr bwMode="auto">
          <a:xfrm>
            <a:off x="108000" y="2349500"/>
            <a:ext cx="1714500" cy="369888"/>
          </a:xfrm>
          <a:prstGeom prst="rect">
            <a:avLst/>
          </a:prstGeom>
          <a:noFill/>
          <a:ln w="9525">
            <a:noFill/>
            <a:miter lim="800000"/>
            <a:headEnd/>
            <a:tailEnd/>
          </a:ln>
        </p:spPr>
        <p:txBody>
          <a:bodyPr wrap="none">
            <a:spAutoFit/>
          </a:bodyPr>
          <a:lstStyle/>
          <a:p>
            <a:r>
              <a:rPr lang="fr-FR" b="1" dirty="0">
                <a:latin typeface="Calibri" pitchFamily="34" charset="0"/>
              </a:rPr>
              <a:t>4. Commentaire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1"/>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8"/>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01"/>
                                        </p:tgtEl>
                                        <p:attrNameLst>
                                          <p:attrName>style.visibility</p:attrName>
                                        </p:attrNameLst>
                                      </p:cBhvr>
                                      <p:to>
                                        <p:strVal val="visible"/>
                                      </p:to>
                                    </p:set>
                                  </p:childTnLst>
                                </p:cTn>
                              </p:par>
                              <p:par>
                                <p:cTn id="26" presetID="1" presetClass="entr" presetSubtype="0" fill="hold" nodeType="withEffect">
                                  <p:stCondLst>
                                    <p:cond delay="100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11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51"/>
                                        </p:tgtEl>
                                        <p:attrNameLst>
                                          <p:attrName>style.visibility</p:attrName>
                                        </p:attrNameLst>
                                      </p:cBhvr>
                                      <p:to>
                                        <p:strVal val="visible"/>
                                      </p:to>
                                    </p:set>
                                  </p:childTnLst>
                                </p:cTn>
                              </p:par>
                              <p:par>
                                <p:cTn id="34" presetID="22" presetClass="entr" presetSubtype="2" fill="hold" nodeType="withEffect">
                                  <p:stCondLst>
                                    <p:cond delay="0"/>
                                  </p:stCondLst>
                                  <p:childTnLst>
                                    <p:set>
                                      <p:cBhvr>
                                        <p:cTn id="35" dur="1" fill="hold">
                                          <p:stCondLst>
                                            <p:cond delay="0"/>
                                          </p:stCondLst>
                                        </p:cTn>
                                        <p:tgtEl>
                                          <p:spTgt spid="45"/>
                                        </p:tgtEl>
                                        <p:attrNameLst>
                                          <p:attrName>style.visibility</p:attrName>
                                        </p:attrNameLst>
                                      </p:cBhvr>
                                      <p:to>
                                        <p:strVal val="visible"/>
                                      </p:to>
                                    </p:set>
                                    <p:animEffect transition="in" filter="wipe(right)">
                                      <p:cBhvr>
                                        <p:cTn id="36" dur="2000"/>
                                        <p:tgtEl>
                                          <p:spTgt spid="45"/>
                                        </p:tgtEl>
                                      </p:cBhvr>
                                    </p:animEffect>
                                  </p:childTnLst>
                                </p:cTn>
                              </p:par>
                              <p:par>
                                <p:cTn id="37" presetID="22" presetClass="entr" presetSubtype="1" fill="hold" nodeType="with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wipe(up)">
                                      <p:cBhvr>
                                        <p:cTn id="39" dur="2000"/>
                                        <p:tgtEl>
                                          <p:spTgt spid="4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childTnLst>
                                </p:cTn>
                              </p:par>
                              <p:par>
                                <p:cTn id="44" presetID="22" presetClass="entr" presetSubtype="2" fill="hold" nodeType="withEffect">
                                  <p:stCondLst>
                                    <p:cond delay="200"/>
                                  </p:stCondLst>
                                  <p:childTnLst>
                                    <p:set>
                                      <p:cBhvr>
                                        <p:cTn id="45" dur="1" fill="hold">
                                          <p:stCondLst>
                                            <p:cond delay="0"/>
                                          </p:stCondLst>
                                        </p:cTn>
                                        <p:tgtEl>
                                          <p:spTgt spid="53"/>
                                        </p:tgtEl>
                                        <p:attrNameLst>
                                          <p:attrName>style.visibility</p:attrName>
                                        </p:attrNameLst>
                                      </p:cBhvr>
                                      <p:to>
                                        <p:strVal val="visible"/>
                                      </p:to>
                                    </p:set>
                                    <p:animEffect transition="in" filter="wipe(right)">
                                      <p:cBhvr>
                                        <p:cTn id="46" dur="2000"/>
                                        <p:tgtEl>
                                          <p:spTgt spid="53"/>
                                        </p:tgtEl>
                                      </p:cBhvr>
                                    </p:animEffect>
                                  </p:childTnLst>
                                </p:cTn>
                              </p:par>
                              <p:par>
                                <p:cTn id="47" presetID="22" presetClass="entr" presetSubtype="1" fill="hold" nodeType="withEffect">
                                  <p:stCondLst>
                                    <p:cond delay="200"/>
                                  </p:stCondLst>
                                  <p:childTnLst>
                                    <p:set>
                                      <p:cBhvr>
                                        <p:cTn id="48" dur="1" fill="hold">
                                          <p:stCondLst>
                                            <p:cond delay="0"/>
                                          </p:stCondLst>
                                        </p:cTn>
                                        <p:tgtEl>
                                          <p:spTgt spid="55"/>
                                        </p:tgtEl>
                                        <p:attrNameLst>
                                          <p:attrName>style.visibility</p:attrName>
                                        </p:attrNameLst>
                                      </p:cBhvr>
                                      <p:to>
                                        <p:strVal val="visible"/>
                                      </p:to>
                                    </p:set>
                                    <p:animEffect transition="in" filter="wipe(up)">
                                      <p:cBhvr>
                                        <p:cTn id="49" dur="20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12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8"/>
                                        </p:tgtEl>
                                        <p:attrNameLst>
                                          <p:attrName>style.visibility</p:attrName>
                                        </p:attrNameLst>
                                      </p:cBhvr>
                                      <p:to>
                                        <p:strVal val="visible"/>
                                      </p:to>
                                    </p:set>
                                  </p:childTnLst>
                                </p:cTn>
                              </p:par>
                            </p:childTnLst>
                          </p:cTn>
                        </p:par>
                        <p:par>
                          <p:cTn id="58" fill="hold">
                            <p:stCondLst>
                              <p:cond delay="0"/>
                            </p:stCondLst>
                            <p:childTnLst>
                              <p:par>
                                <p:cTn id="59" presetID="49" presetClass="path" presetSubtype="0" accel="50000" decel="50000" fill="hold" grpId="1" nodeType="afterEffect">
                                  <p:stCondLst>
                                    <p:cond delay="500"/>
                                  </p:stCondLst>
                                  <p:childTnLst>
                                    <p:animMotion origin="layout" path="M 1.94444E-6 2.22222E-6 L 0.18854 0.30208 " pathEditMode="relative" rAng="0" ptsTypes="AA">
                                      <p:cBhvr>
                                        <p:cTn id="60" dur="2000" fill="hold"/>
                                        <p:tgtEl>
                                          <p:spTgt spid="58"/>
                                        </p:tgtEl>
                                        <p:attrNameLst>
                                          <p:attrName>ppt_x</p:attrName>
                                          <p:attrName>ppt_y</p:attrName>
                                        </p:attrNameLst>
                                      </p:cBhvr>
                                      <p:rCtr x="9427" y="15093"/>
                                    </p:animMotion>
                                  </p:childTnLst>
                                </p:cTn>
                              </p:par>
                              <p:par>
                                <p:cTn id="61" presetID="1" presetClass="entr" presetSubtype="0"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7" grpId="0"/>
      <p:bldP spid="8" grpId="0"/>
      <p:bldP spid="9" grpId="0"/>
      <p:bldP spid="10" grpId="0"/>
      <p:bldP spid="11" grpId="0"/>
      <p:bldP spid="4113" grpId="0"/>
      <p:bldP spid="51" grpId="0"/>
      <p:bldP spid="56" grpId="0"/>
      <p:bldP spid="57" grpId="0" animBg="1"/>
      <p:bldP spid="58" grpId="0"/>
      <p:bldP spid="58" grpId="1"/>
      <p:bldP spid="41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a:t>L’offre de kiwis</a:t>
            </a:r>
          </a:p>
        </p:txBody>
      </p:sp>
      <p:sp>
        <p:nvSpPr>
          <p:cNvPr id="5123" name="Sous-titre 2"/>
          <p:cNvSpPr>
            <a:spLocks noGrp="1"/>
          </p:cNvSpPr>
          <p:nvPr>
            <p:ph type="subTitle" idx="1"/>
          </p:nvPr>
        </p:nvSpPr>
        <p:spPr>
          <a:xfrm>
            <a:off x="250825" y="1268413"/>
            <a:ext cx="4249738" cy="5040312"/>
          </a:xfrm>
        </p:spPr>
        <p:txBody>
          <a:bodyPr/>
          <a:lstStyle/>
          <a:p>
            <a:pPr algn="just" eaLnBrk="1" hangingPunct="1">
              <a:lnSpc>
                <a:spcPct val="80000"/>
              </a:lnSpc>
            </a:pPr>
            <a:r>
              <a:rPr lang="fr-FR" sz="2000" b="1" dirty="0">
                <a:solidFill>
                  <a:schemeClr val="tx1"/>
                </a:solidFill>
              </a:rPr>
              <a:t>La droite d'offre de marché représente la quantité d'un bien que toutes les entreprises présentes sur le marché sont disposées à offrir à chaque niveau de prix</a:t>
            </a:r>
          </a:p>
          <a:p>
            <a:pPr algn="just" eaLnBrk="1" hangingPunct="1">
              <a:lnSpc>
                <a:spcPct val="80000"/>
              </a:lnSpc>
            </a:pPr>
            <a:r>
              <a:rPr lang="fr-FR" sz="2000" b="1" dirty="0">
                <a:solidFill>
                  <a:schemeClr val="tx1"/>
                </a:solidFill>
              </a:rPr>
              <a:t>La droite d'offre de kiwis est le nombre de kilogrammes de kiwis qui seront proposés à la vente par les producteurs de ce fruit pour chaque niveau de prix. La droite d'offre est normalement croissante, c'est-à-dire que plus le prix est élevé, plus les entreprises offrent une quantité d'un bien ou service importante. Cela tient à ce que des prix plus élevés augmentent les profits de l'entreprise, ce qui l'incite à produire davantage</a:t>
            </a:r>
            <a:r>
              <a:rPr lang="fr-FR" sz="2000" dirty="0">
                <a:solidFill>
                  <a:schemeClr val="tx1"/>
                </a:solidFill>
              </a:rPr>
              <a:t>.</a:t>
            </a:r>
            <a:endParaRPr lang="fr-FR" sz="2000" b="1" dirty="0">
              <a:solidFill>
                <a:schemeClr val="tx1"/>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612483218"/>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8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cs typeface="Arial" charset="0"/>
                        </a:rPr>
                        <a:t>L'offre de kiwis se répartit de la façon suivante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Prix de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Quantité demandée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54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000" y="1360800"/>
            <a:ext cx="6191250" cy="4933950"/>
          </a:xfrm>
          <a:prstGeom prst="rect">
            <a:avLst/>
          </a:prstGeom>
        </p:spPr>
      </p:pic>
      <p:sp>
        <p:nvSpPr>
          <p:cNvPr id="6146"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dirty="0"/>
              <a:t>La droite d’offre de kiwis</a:t>
            </a:r>
          </a:p>
        </p:txBody>
      </p:sp>
      <p:sp>
        <p:nvSpPr>
          <p:cNvPr id="16" name="ZoneTexte 15"/>
          <p:cNvSpPr txBox="1">
            <a:spLocks noChangeArrowheads="1"/>
          </p:cNvSpPr>
          <p:nvPr/>
        </p:nvSpPr>
        <p:spPr bwMode="auto">
          <a:xfrm>
            <a:off x="7128000" y="1447200"/>
            <a:ext cx="300037" cy="369887"/>
          </a:xfrm>
          <a:prstGeom prst="rect">
            <a:avLst/>
          </a:prstGeom>
          <a:noFill/>
          <a:ln w="9525">
            <a:noFill/>
            <a:miter lim="800000"/>
            <a:headEnd/>
            <a:tailEnd/>
          </a:ln>
        </p:spPr>
        <p:txBody>
          <a:bodyPr wrap="none">
            <a:spAutoFit/>
          </a:bodyPr>
          <a:lstStyle/>
          <a:p>
            <a:r>
              <a:rPr lang="fr-FR" dirty="0">
                <a:solidFill>
                  <a:srgbClr val="FF0000"/>
                </a:solidFill>
                <a:latin typeface="Calibri" pitchFamily="34" charset="0"/>
              </a:rPr>
              <a:t>+</a:t>
            </a:r>
          </a:p>
        </p:txBody>
      </p:sp>
      <p:sp>
        <p:nvSpPr>
          <p:cNvPr id="18" name="ZoneTexte 17"/>
          <p:cNvSpPr txBox="1">
            <a:spLocks noChangeArrowheads="1"/>
          </p:cNvSpPr>
          <p:nvPr/>
        </p:nvSpPr>
        <p:spPr bwMode="auto">
          <a:xfrm>
            <a:off x="6260400" y="2538000"/>
            <a:ext cx="300038" cy="369887"/>
          </a:xfrm>
          <a:prstGeom prst="rect">
            <a:avLst/>
          </a:prstGeom>
          <a:noFill/>
          <a:ln w="9525">
            <a:noFill/>
            <a:miter lim="800000"/>
            <a:headEnd/>
            <a:tailEnd/>
          </a:ln>
        </p:spPr>
        <p:txBody>
          <a:bodyPr wrap="none">
            <a:spAutoFit/>
          </a:bodyPr>
          <a:lstStyle/>
          <a:p>
            <a:r>
              <a:rPr lang="fr-FR" dirty="0">
                <a:solidFill>
                  <a:srgbClr val="FF0000"/>
                </a:solidFill>
                <a:latin typeface="Calibri" pitchFamily="34" charset="0"/>
              </a:rPr>
              <a:t>+</a:t>
            </a:r>
          </a:p>
        </p:txBody>
      </p:sp>
      <p:sp>
        <p:nvSpPr>
          <p:cNvPr id="20" name="ZoneTexte 19"/>
          <p:cNvSpPr txBox="1">
            <a:spLocks noChangeArrowheads="1"/>
          </p:cNvSpPr>
          <p:nvPr/>
        </p:nvSpPr>
        <p:spPr bwMode="auto">
          <a:xfrm>
            <a:off x="5389200" y="3618000"/>
            <a:ext cx="300038" cy="369888"/>
          </a:xfrm>
          <a:prstGeom prst="rect">
            <a:avLst/>
          </a:prstGeom>
          <a:noFill/>
          <a:ln w="9525">
            <a:noFill/>
            <a:miter lim="800000"/>
            <a:headEnd/>
            <a:tailEnd/>
          </a:ln>
        </p:spPr>
        <p:txBody>
          <a:bodyPr wrap="none">
            <a:spAutoFit/>
          </a:bodyPr>
          <a:lstStyle/>
          <a:p>
            <a:r>
              <a:rPr lang="fr-FR" dirty="0">
                <a:solidFill>
                  <a:srgbClr val="FF0000"/>
                </a:solidFill>
                <a:latin typeface="Calibri" pitchFamily="34" charset="0"/>
              </a:rPr>
              <a:t>+</a:t>
            </a:r>
          </a:p>
        </p:txBody>
      </p:sp>
      <p:sp>
        <p:nvSpPr>
          <p:cNvPr id="21" name="ZoneTexte 20"/>
          <p:cNvSpPr txBox="1">
            <a:spLocks noChangeArrowheads="1"/>
          </p:cNvSpPr>
          <p:nvPr/>
        </p:nvSpPr>
        <p:spPr bwMode="auto">
          <a:xfrm>
            <a:off x="4518000" y="4723200"/>
            <a:ext cx="300038" cy="369887"/>
          </a:xfrm>
          <a:prstGeom prst="rect">
            <a:avLst/>
          </a:prstGeom>
          <a:noFill/>
          <a:ln w="9525">
            <a:noFill/>
            <a:miter lim="800000"/>
            <a:headEnd/>
            <a:tailEnd/>
          </a:ln>
        </p:spPr>
        <p:txBody>
          <a:bodyPr wrap="none">
            <a:spAutoFit/>
          </a:bodyPr>
          <a:lstStyle/>
          <a:p>
            <a:r>
              <a:rPr lang="fr-FR" dirty="0">
                <a:solidFill>
                  <a:srgbClr val="FF0000"/>
                </a:solidFill>
                <a:latin typeface="Calibri" pitchFamily="34" charset="0"/>
              </a:rPr>
              <a:t>+</a:t>
            </a:r>
          </a:p>
        </p:txBody>
      </p:sp>
      <p:sp>
        <p:nvSpPr>
          <p:cNvPr id="22" name="ZoneTexte 21"/>
          <p:cNvSpPr txBox="1">
            <a:spLocks noChangeArrowheads="1"/>
          </p:cNvSpPr>
          <p:nvPr/>
        </p:nvSpPr>
        <p:spPr bwMode="auto">
          <a:xfrm>
            <a:off x="3650400" y="5796000"/>
            <a:ext cx="300038" cy="369888"/>
          </a:xfrm>
          <a:prstGeom prst="rect">
            <a:avLst/>
          </a:prstGeom>
          <a:noFill/>
          <a:ln w="9525">
            <a:noFill/>
            <a:miter lim="800000"/>
            <a:headEnd/>
            <a:tailEnd/>
          </a:ln>
        </p:spPr>
        <p:txBody>
          <a:bodyPr wrap="none">
            <a:spAutoFit/>
          </a:bodyPr>
          <a:lstStyle/>
          <a:p>
            <a:r>
              <a:rPr lang="fr-FR" dirty="0">
                <a:solidFill>
                  <a:srgbClr val="FF0000"/>
                </a:solidFill>
                <a:latin typeface="Calibri" pitchFamily="34" charset="0"/>
              </a:rPr>
              <a:t>+</a:t>
            </a:r>
          </a:p>
        </p:txBody>
      </p:sp>
      <p:cxnSp>
        <p:nvCxnSpPr>
          <p:cNvPr id="33" name="Connecteur droit 32"/>
          <p:cNvCxnSpPr/>
          <p:nvPr/>
        </p:nvCxnSpPr>
        <p:spPr>
          <a:xfrm flipH="1">
            <a:off x="3805200" y="1638300"/>
            <a:ext cx="3478780" cy="435927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6157" name="ZoneTexte 3"/>
          <p:cNvSpPr txBox="1">
            <a:spLocks noChangeArrowheads="1"/>
          </p:cNvSpPr>
          <p:nvPr/>
        </p:nvSpPr>
        <p:spPr bwMode="auto">
          <a:xfrm>
            <a:off x="108000" y="1268413"/>
            <a:ext cx="2147888" cy="369887"/>
          </a:xfrm>
          <a:prstGeom prst="rect">
            <a:avLst/>
          </a:prstGeom>
          <a:noFill/>
          <a:ln w="9525">
            <a:noFill/>
            <a:miter lim="800000"/>
            <a:headEnd/>
            <a:tailEnd/>
          </a:ln>
        </p:spPr>
        <p:txBody>
          <a:bodyPr wrap="none">
            <a:spAutoFit/>
          </a:bodyPr>
          <a:lstStyle/>
          <a:p>
            <a:r>
              <a:rPr lang="fr-FR" b="1" dirty="0">
                <a:latin typeface="Calibri" pitchFamily="34" charset="0"/>
              </a:rPr>
              <a:t>1. Affichez les points</a:t>
            </a:r>
          </a:p>
        </p:txBody>
      </p:sp>
      <p:sp>
        <p:nvSpPr>
          <p:cNvPr id="6158" name="ZoneTexte 4"/>
          <p:cNvSpPr txBox="1">
            <a:spLocks noChangeArrowheads="1"/>
          </p:cNvSpPr>
          <p:nvPr/>
        </p:nvSpPr>
        <p:spPr bwMode="auto">
          <a:xfrm>
            <a:off x="108000" y="1628775"/>
            <a:ext cx="2033057" cy="369332"/>
          </a:xfrm>
          <a:prstGeom prst="rect">
            <a:avLst/>
          </a:prstGeom>
          <a:noFill/>
          <a:ln w="9525">
            <a:noFill/>
            <a:miter lim="800000"/>
            <a:headEnd/>
            <a:tailEnd/>
          </a:ln>
        </p:spPr>
        <p:txBody>
          <a:bodyPr wrap="none">
            <a:spAutoFit/>
          </a:bodyPr>
          <a:lstStyle/>
          <a:p>
            <a:r>
              <a:rPr lang="fr-FR" b="1" dirty="0">
                <a:latin typeface="Calibri" pitchFamily="34" charset="0"/>
              </a:rPr>
              <a:t>2. Affichez la droite</a:t>
            </a:r>
          </a:p>
        </p:txBody>
      </p:sp>
      <p:sp>
        <p:nvSpPr>
          <p:cNvPr id="6159" name="ZoneTexte 49"/>
          <p:cNvSpPr txBox="1">
            <a:spLocks noChangeArrowheads="1"/>
          </p:cNvSpPr>
          <p:nvPr/>
        </p:nvSpPr>
        <p:spPr bwMode="auto">
          <a:xfrm>
            <a:off x="108000" y="1989138"/>
            <a:ext cx="1214438" cy="369887"/>
          </a:xfrm>
          <a:prstGeom prst="rect">
            <a:avLst/>
          </a:prstGeom>
          <a:noFill/>
          <a:ln w="9525">
            <a:noFill/>
            <a:miter lim="800000"/>
            <a:headEnd/>
            <a:tailEnd/>
          </a:ln>
        </p:spPr>
        <p:txBody>
          <a:bodyPr wrap="none">
            <a:spAutoFit/>
          </a:bodyPr>
          <a:lstStyle/>
          <a:p>
            <a:r>
              <a:rPr lang="fr-FR" b="1" dirty="0">
                <a:latin typeface="Calibri" pitchFamily="34" charset="0"/>
              </a:rPr>
              <a:t>3. Lectures</a:t>
            </a:r>
          </a:p>
        </p:txBody>
      </p:sp>
      <p:sp>
        <p:nvSpPr>
          <p:cNvPr id="25" name="ZoneTexte 24"/>
          <p:cNvSpPr txBox="1">
            <a:spLocks noChangeArrowheads="1"/>
          </p:cNvSpPr>
          <p:nvPr/>
        </p:nvSpPr>
        <p:spPr bwMode="auto">
          <a:xfrm>
            <a:off x="108000" y="3357563"/>
            <a:ext cx="2556000" cy="1200150"/>
          </a:xfrm>
          <a:prstGeom prst="rect">
            <a:avLst/>
          </a:prstGeom>
          <a:noFill/>
          <a:ln w="9525">
            <a:noFill/>
            <a:miter lim="800000"/>
            <a:headEnd/>
            <a:tailEnd/>
          </a:ln>
        </p:spPr>
        <p:txBody>
          <a:bodyPr>
            <a:spAutoFit/>
          </a:bodyPr>
          <a:lstStyle/>
          <a:p>
            <a:r>
              <a:rPr lang="fr-FR" b="1" dirty="0">
                <a:latin typeface="Calibri" pitchFamily="34" charset="0"/>
              </a:rPr>
              <a:t>Au prix de 2,75 euros, les producteurs sont prêts à vendre 72 millions de kilos kiwis par an.</a:t>
            </a:r>
          </a:p>
        </p:txBody>
      </p:sp>
      <p:sp>
        <p:nvSpPr>
          <p:cNvPr id="27" name="ZoneTexte 26"/>
          <p:cNvSpPr txBox="1">
            <a:spLocks noChangeArrowheads="1"/>
          </p:cNvSpPr>
          <p:nvPr/>
        </p:nvSpPr>
        <p:spPr bwMode="auto">
          <a:xfrm>
            <a:off x="108000" y="4797425"/>
            <a:ext cx="2556000" cy="1200150"/>
          </a:xfrm>
          <a:prstGeom prst="rect">
            <a:avLst/>
          </a:prstGeom>
          <a:noFill/>
          <a:ln w="9525">
            <a:noFill/>
            <a:miter lim="800000"/>
            <a:headEnd/>
            <a:tailEnd/>
          </a:ln>
        </p:spPr>
        <p:txBody>
          <a:bodyPr>
            <a:spAutoFit/>
          </a:bodyPr>
          <a:lstStyle/>
          <a:p>
            <a:r>
              <a:rPr lang="fr-FR" b="1" dirty="0">
                <a:latin typeface="Calibri" pitchFamily="34" charset="0"/>
              </a:rPr>
              <a:t>Au prix de 2,25 euros, les consommateurs  sont prêts à vendre 60 millions de kilos kiwis par an.</a:t>
            </a:r>
          </a:p>
        </p:txBody>
      </p:sp>
      <p:sp>
        <p:nvSpPr>
          <p:cNvPr id="6162" name="ZoneTexte 58"/>
          <p:cNvSpPr txBox="1">
            <a:spLocks noChangeArrowheads="1"/>
          </p:cNvSpPr>
          <p:nvPr/>
        </p:nvSpPr>
        <p:spPr bwMode="auto">
          <a:xfrm>
            <a:off x="108000" y="2349500"/>
            <a:ext cx="1714500" cy="369888"/>
          </a:xfrm>
          <a:prstGeom prst="rect">
            <a:avLst/>
          </a:prstGeom>
          <a:noFill/>
          <a:ln w="9525">
            <a:noFill/>
            <a:miter lim="800000"/>
            <a:headEnd/>
            <a:tailEnd/>
          </a:ln>
        </p:spPr>
        <p:txBody>
          <a:bodyPr wrap="none">
            <a:spAutoFit/>
          </a:bodyPr>
          <a:lstStyle/>
          <a:p>
            <a:r>
              <a:rPr lang="fr-FR" b="1" dirty="0">
                <a:latin typeface="Calibri" pitchFamily="34" charset="0"/>
              </a:rPr>
              <a:t>4. Commentaire</a:t>
            </a:r>
          </a:p>
        </p:txBody>
      </p:sp>
      <p:cxnSp>
        <p:nvCxnSpPr>
          <p:cNvPr id="30" name="Connecteur droit avec flèche 29"/>
          <p:cNvCxnSpPr/>
          <p:nvPr/>
        </p:nvCxnSpPr>
        <p:spPr>
          <a:xfrm flipH="1" flipV="1">
            <a:off x="3204000" y="2736000"/>
            <a:ext cx="3210019" cy="15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rot="5400000">
            <a:off x="4770043" y="4362945"/>
            <a:ext cx="32760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flipH="1">
            <a:off x="3222000" y="4917600"/>
            <a:ext cx="14508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rot="5400000">
            <a:off x="4122006" y="5454000"/>
            <a:ext cx="1080000" cy="31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ZoneTexte 38"/>
          <p:cNvSpPr txBox="1">
            <a:spLocks noChangeArrowheads="1"/>
          </p:cNvSpPr>
          <p:nvPr/>
        </p:nvSpPr>
        <p:spPr bwMode="auto">
          <a:xfrm>
            <a:off x="6594019" y="2672820"/>
            <a:ext cx="2549981" cy="2800767"/>
          </a:xfrm>
          <a:prstGeom prst="rect">
            <a:avLst/>
          </a:prstGeom>
          <a:solidFill>
            <a:schemeClr val="bg1">
              <a:alpha val="0"/>
            </a:schemeClr>
          </a:solidFill>
          <a:ln w="9525">
            <a:noFill/>
            <a:miter lim="800000"/>
            <a:headEnd/>
            <a:tailEnd/>
          </a:ln>
        </p:spPr>
        <p:txBody>
          <a:bodyPr wrap="square">
            <a:spAutoFit/>
          </a:bodyPr>
          <a:lstStyle/>
          <a:p>
            <a:r>
              <a:rPr lang="fr-FR" sz="1600" b="1" dirty="0">
                <a:latin typeface="Calibri" pitchFamily="34" charset="0"/>
              </a:rPr>
              <a:t>Un changement de prix se traduit par une modification des quantités offertes. Si le prix passe de 2,25 à 2,75 euros, la quantité offerte augmente puisqu’elle passe de 60 à 72 millions de kilos. On observe un déplacement le long de la droite d’offre (point O).</a:t>
            </a:r>
          </a:p>
        </p:txBody>
      </p:sp>
      <p:sp>
        <p:nvSpPr>
          <p:cNvPr id="40" name="ZoneTexte 39"/>
          <p:cNvSpPr txBox="1">
            <a:spLocks noChangeArrowheads="1"/>
          </p:cNvSpPr>
          <p:nvPr/>
        </p:nvSpPr>
        <p:spPr bwMode="auto">
          <a:xfrm>
            <a:off x="4560972" y="4612481"/>
            <a:ext cx="363537" cy="369888"/>
          </a:xfrm>
          <a:prstGeom prst="rect">
            <a:avLst/>
          </a:prstGeom>
          <a:noFill/>
          <a:ln w="9525">
            <a:noFill/>
            <a:miter lim="800000"/>
            <a:headEnd/>
            <a:tailEnd/>
          </a:ln>
        </p:spPr>
        <p:txBody>
          <a:bodyPr wrap="none">
            <a:spAutoFit/>
          </a:bodyPr>
          <a:lstStyle/>
          <a:p>
            <a:r>
              <a:rPr lang="fr-FR" b="1" dirty="0">
                <a:solidFill>
                  <a:srgbClr val="FF0000"/>
                </a:solidFill>
              </a:rPr>
              <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7"/>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6"/>
                                        </p:tgtEl>
                                        <p:attrNameLst>
                                          <p:attrName>style.visibility</p:attrName>
                                        </p:attrNameLst>
                                      </p:cBhvr>
                                      <p:to>
                                        <p:strVal val="visible"/>
                                      </p:to>
                                    </p:set>
                                  </p:childTnLst>
                                </p:cTn>
                              </p:par>
                            </p:childTnLst>
                          </p:cTn>
                        </p:par>
                        <p:par>
                          <p:cTn id="9" fill="hold">
                            <p:stCondLst>
                              <p:cond delay="1000"/>
                            </p:stCondLst>
                            <p:childTnLst>
                              <p:par>
                                <p:cTn id="10" presetID="1" presetClass="entr" presetSubtype="0" fill="hold" grpId="0" nodeType="afterEffect">
                                  <p:stCondLst>
                                    <p:cond delay="500"/>
                                  </p:stCondLst>
                                  <p:childTnLst>
                                    <p:set>
                                      <p:cBhvr>
                                        <p:cTn id="11" dur="1" fill="hold">
                                          <p:stCondLst>
                                            <p:cond delay="0"/>
                                          </p:stCondLst>
                                        </p:cTn>
                                        <p:tgtEl>
                                          <p:spTgt spid="18"/>
                                        </p:tgtEl>
                                        <p:attrNameLst>
                                          <p:attrName>style.visibility</p:attrName>
                                        </p:attrNameLst>
                                      </p:cBhvr>
                                      <p:to>
                                        <p:strVal val="visible"/>
                                      </p:to>
                                    </p:set>
                                  </p:childTnLst>
                                </p:cTn>
                              </p:par>
                            </p:childTnLst>
                          </p:cTn>
                        </p:par>
                        <p:par>
                          <p:cTn id="12" fill="hold">
                            <p:stCondLst>
                              <p:cond delay="1500"/>
                            </p:stCondLst>
                            <p:childTnLst>
                              <p:par>
                                <p:cTn id="13" presetID="1" presetClass="entr" presetSubtype="0" fill="hold" grpId="0" nodeType="afterEffect">
                                  <p:stCondLst>
                                    <p:cond delay="500"/>
                                  </p:stCondLst>
                                  <p:childTnLst>
                                    <p:set>
                                      <p:cBhvr>
                                        <p:cTn id="14" dur="1" fill="hold">
                                          <p:stCondLst>
                                            <p:cond delay="0"/>
                                          </p:stCondLst>
                                        </p:cTn>
                                        <p:tgtEl>
                                          <p:spTgt spid="20"/>
                                        </p:tgtEl>
                                        <p:attrNameLst>
                                          <p:attrName>style.visibility</p:attrName>
                                        </p:attrNameLst>
                                      </p:cBhvr>
                                      <p:to>
                                        <p:strVal val="visible"/>
                                      </p:to>
                                    </p:set>
                                  </p:childTnLst>
                                </p:cTn>
                              </p:par>
                            </p:childTnLst>
                          </p:cTn>
                        </p:par>
                        <p:par>
                          <p:cTn id="15" fill="hold">
                            <p:stCondLst>
                              <p:cond delay="2000"/>
                            </p:stCondLst>
                            <p:childTnLst>
                              <p:par>
                                <p:cTn id="16" presetID="1" presetClass="entr" presetSubtype="0" fill="hold" grpId="0" nodeType="afterEffect">
                                  <p:stCondLst>
                                    <p:cond delay="500"/>
                                  </p:stCondLst>
                                  <p:childTnLst>
                                    <p:set>
                                      <p:cBhvr>
                                        <p:cTn id="17" dur="1" fill="hold">
                                          <p:stCondLst>
                                            <p:cond delay="0"/>
                                          </p:stCondLst>
                                        </p:cTn>
                                        <p:tgtEl>
                                          <p:spTgt spid="21"/>
                                        </p:tgtEl>
                                        <p:attrNameLst>
                                          <p:attrName>style.visibility</p:attrName>
                                        </p:attrNameLst>
                                      </p:cBhvr>
                                      <p:to>
                                        <p:strVal val="visible"/>
                                      </p:to>
                                    </p:set>
                                  </p:childTnLst>
                                </p:cTn>
                              </p:par>
                            </p:childTnLst>
                          </p:cTn>
                        </p:par>
                        <p:par>
                          <p:cTn id="18" fill="hold">
                            <p:stCondLst>
                              <p:cond delay="2500"/>
                            </p:stCondLst>
                            <p:childTnLst>
                              <p:par>
                                <p:cTn id="19" presetID="1" presetClass="entr" presetSubtype="0" fill="hold" grpId="0" nodeType="afterEffect">
                                  <p:stCondLst>
                                    <p:cond delay="50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58"/>
                                        </p:tgtEl>
                                        <p:attrNameLst>
                                          <p:attrName>style.visibility</p:attrName>
                                        </p:attrNameLst>
                                      </p:cBhvr>
                                      <p:to>
                                        <p:strVal val="visible"/>
                                      </p:to>
                                    </p:set>
                                  </p:childTnLst>
                                </p:cTn>
                              </p:par>
                              <p:par>
                                <p:cTn id="25" presetID="1" presetClass="entr" presetSubtype="0" fill="hold" nodeType="withEffect">
                                  <p:stCondLst>
                                    <p:cond delay="50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22" presetClass="entr" presetSubtype="2"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right)">
                                      <p:cBhvr>
                                        <p:cTn id="35" dur="2000"/>
                                        <p:tgtEl>
                                          <p:spTgt spid="30"/>
                                        </p:tgtEl>
                                      </p:cBhvr>
                                    </p:animEffect>
                                  </p:childTnLst>
                                </p:cTn>
                              </p:par>
                              <p:par>
                                <p:cTn id="36" presetID="22" presetClass="entr" presetSubtype="1" fill="hold"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up)">
                                      <p:cBhvr>
                                        <p:cTn id="38" dur="20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22" presetClass="entr" presetSubtype="2" fill="hold" nodeType="withEffect">
                                  <p:stCondLst>
                                    <p:cond delay="1000"/>
                                  </p:stCondLst>
                                  <p:childTnLst>
                                    <p:set>
                                      <p:cBhvr>
                                        <p:cTn id="44" dur="1" fill="hold">
                                          <p:stCondLst>
                                            <p:cond delay="0"/>
                                          </p:stCondLst>
                                        </p:cTn>
                                        <p:tgtEl>
                                          <p:spTgt spid="36"/>
                                        </p:tgtEl>
                                        <p:attrNameLst>
                                          <p:attrName>style.visibility</p:attrName>
                                        </p:attrNameLst>
                                      </p:cBhvr>
                                      <p:to>
                                        <p:strVal val="visible"/>
                                      </p:to>
                                    </p:set>
                                    <p:animEffect transition="in" filter="wipe(right)">
                                      <p:cBhvr>
                                        <p:cTn id="45" dur="2000"/>
                                        <p:tgtEl>
                                          <p:spTgt spid="36"/>
                                        </p:tgtEl>
                                      </p:cBhvr>
                                    </p:animEffect>
                                  </p:childTnLst>
                                </p:cTn>
                              </p:par>
                              <p:par>
                                <p:cTn id="46" presetID="22" presetClass="entr" presetSubtype="1" fill="hold"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up)">
                                      <p:cBhvr>
                                        <p:cTn id="48" dur="20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1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1000"/>
                                  </p:stCondLst>
                                  <p:childTnLst>
                                    <p:set>
                                      <p:cBhvr>
                                        <p:cTn id="57" dur="1" fill="hold">
                                          <p:stCondLst>
                                            <p:cond delay="0"/>
                                          </p:stCondLst>
                                        </p:cTn>
                                        <p:tgtEl>
                                          <p:spTgt spid="40"/>
                                        </p:tgtEl>
                                        <p:attrNameLst>
                                          <p:attrName>style.visibility</p:attrName>
                                        </p:attrNameLst>
                                      </p:cBhvr>
                                      <p:to>
                                        <p:strVal val="visible"/>
                                      </p:to>
                                    </p:set>
                                  </p:childTnLst>
                                </p:cTn>
                              </p:par>
                              <p:par>
                                <p:cTn id="58" presetID="56" presetClass="path" presetSubtype="0" accel="50000" decel="50000" fill="hold" grpId="1" nodeType="withEffect">
                                  <p:stCondLst>
                                    <p:cond delay="1000"/>
                                  </p:stCondLst>
                                  <p:childTnLst>
                                    <p:animMotion origin="layout" path="M -0.00278 -1.58455E-6 L 0.18698 -0.31483 " pathEditMode="relative" rAng="0" ptsTypes="AA">
                                      <p:cBhvr>
                                        <p:cTn id="59" dur="5000" fill="hold"/>
                                        <p:tgtEl>
                                          <p:spTgt spid="40"/>
                                        </p:tgtEl>
                                        <p:attrNameLst>
                                          <p:attrName>ppt_x</p:attrName>
                                          <p:attrName>ppt_y</p:attrName>
                                        </p:attrNameLst>
                                      </p:cBhvr>
                                      <p:rCtr x="9479" y="-1575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0" grpId="0"/>
      <p:bldP spid="21" grpId="0"/>
      <p:bldP spid="22" grpId="0"/>
      <p:bldP spid="6157" grpId="0"/>
      <p:bldP spid="6158" grpId="0"/>
      <p:bldP spid="6159" grpId="0"/>
      <p:bldP spid="25" grpId="0"/>
      <p:bldP spid="27" grpId="0"/>
      <p:bldP spid="6162" grpId="0"/>
      <p:bldP spid="39" grpId="0" animBg="1"/>
      <p:bldP spid="40" grpId="0"/>
      <p:bldP spid="4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2000" y="1360800"/>
            <a:ext cx="6181725" cy="4943475"/>
          </a:xfrm>
          <a:prstGeom prst="rect">
            <a:avLst/>
          </a:prstGeom>
        </p:spPr>
      </p:pic>
      <p:sp>
        <p:nvSpPr>
          <p:cNvPr id="7170"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a:t>L’équilibre de marché</a:t>
            </a:r>
          </a:p>
        </p:txBody>
      </p:sp>
      <p:cxnSp>
        <p:nvCxnSpPr>
          <p:cNvPr id="18" name="Connecteur droit avec flèche 17"/>
          <p:cNvCxnSpPr/>
          <p:nvPr/>
        </p:nvCxnSpPr>
        <p:spPr>
          <a:xfrm flipH="1" flipV="1">
            <a:off x="3204000" y="3816001"/>
            <a:ext cx="2340000" cy="457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rot="5400000">
            <a:off x="4438800" y="4888800"/>
            <a:ext cx="21960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a:spLocks noChangeArrowheads="1"/>
          </p:cNvSpPr>
          <p:nvPr/>
        </p:nvSpPr>
        <p:spPr bwMode="auto">
          <a:xfrm>
            <a:off x="108000" y="3644900"/>
            <a:ext cx="2794000" cy="338138"/>
          </a:xfrm>
          <a:prstGeom prst="rect">
            <a:avLst/>
          </a:prstGeom>
          <a:noFill/>
          <a:ln w="9525">
            <a:noFill/>
            <a:miter lim="800000"/>
            <a:headEnd/>
            <a:tailEnd/>
          </a:ln>
        </p:spPr>
        <p:txBody>
          <a:bodyPr wrap="none">
            <a:spAutoFit/>
          </a:bodyPr>
          <a:lstStyle/>
          <a:p>
            <a:r>
              <a:rPr lang="fr-FR" sz="1600" b="1" dirty="0"/>
              <a:t>2,5 euros = prix d’équilibre</a:t>
            </a:r>
          </a:p>
        </p:txBody>
      </p:sp>
      <p:sp>
        <p:nvSpPr>
          <p:cNvPr id="25" name="ZoneTexte 24"/>
          <p:cNvSpPr txBox="1">
            <a:spLocks noChangeArrowheads="1"/>
          </p:cNvSpPr>
          <p:nvPr/>
        </p:nvSpPr>
        <p:spPr bwMode="auto">
          <a:xfrm>
            <a:off x="3456000" y="6381750"/>
            <a:ext cx="4200525" cy="338138"/>
          </a:xfrm>
          <a:prstGeom prst="rect">
            <a:avLst/>
          </a:prstGeom>
          <a:noFill/>
          <a:ln w="9525">
            <a:noFill/>
            <a:miter lim="800000"/>
            <a:headEnd/>
            <a:tailEnd/>
          </a:ln>
        </p:spPr>
        <p:txBody>
          <a:bodyPr wrap="none">
            <a:spAutoFit/>
          </a:bodyPr>
          <a:lstStyle/>
          <a:p>
            <a:r>
              <a:rPr lang="fr-FR" sz="1600" b="1" dirty="0"/>
              <a:t>66 millions de kilos = quantité d’équilibre</a:t>
            </a:r>
          </a:p>
        </p:txBody>
      </p:sp>
      <p:cxnSp>
        <p:nvCxnSpPr>
          <p:cNvPr id="20" name="Connecteur droit 16"/>
          <p:cNvCxnSpPr/>
          <p:nvPr/>
        </p:nvCxnSpPr>
        <p:spPr>
          <a:xfrm>
            <a:off x="3780000" y="1634469"/>
            <a:ext cx="3502443" cy="4353582"/>
          </a:xfrm>
          <a:prstGeom prst="straightConnector1">
            <a:avLst/>
          </a:prstGeom>
          <a:ln w="15875">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H="1">
            <a:off x="3798000" y="1638300"/>
            <a:ext cx="3478780" cy="435927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ZoneTexte 3"/>
          <p:cNvSpPr txBox="1"/>
          <p:nvPr/>
        </p:nvSpPr>
        <p:spPr>
          <a:xfrm>
            <a:off x="7200000" y="1548000"/>
            <a:ext cx="792088" cy="369332"/>
          </a:xfrm>
          <a:prstGeom prst="rect">
            <a:avLst/>
          </a:prstGeom>
          <a:noFill/>
        </p:spPr>
        <p:txBody>
          <a:bodyPr wrap="square" rtlCol="0">
            <a:spAutoFit/>
          </a:bodyPr>
          <a:lstStyle/>
          <a:p>
            <a:r>
              <a:rPr lang="fr-FR" b="1" dirty="0">
                <a:solidFill>
                  <a:srgbClr val="FF0000"/>
                </a:solidFill>
              </a:rPr>
              <a:t>Offre</a:t>
            </a:r>
          </a:p>
        </p:txBody>
      </p:sp>
      <p:sp>
        <p:nvSpPr>
          <p:cNvPr id="16" name="ZoneTexte 15"/>
          <p:cNvSpPr txBox="1"/>
          <p:nvPr/>
        </p:nvSpPr>
        <p:spPr>
          <a:xfrm>
            <a:off x="7056000" y="5544000"/>
            <a:ext cx="1322006" cy="369332"/>
          </a:xfrm>
          <a:prstGeom prst="rect">
            <a:avLst/>
          </a:prstGeom>
          <a:noFill/>
        </p:spPr>
        <p:txBody>
          <a:bodyPr wrap="square" rtlCol="0">
            <a:spAutoFit/>
          </a:bodyPr>
          <a:lstStyle/>
          <a:p>
            <a:r>
              <a:rPr lang="fr-FR" b="1" dirty="0">
                <a:solidFill>
                  <a:srgbClr val="0066FF"/>
                </a:solidFill>
              </a:rPr>
              <a:t>Demande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right)">
                                      <p:cBhvr>
                                        <p:cTn id="13" dur="2000"/>
                                        <p:tgtEl>
                                          <p:spTgt spid="18"/>
                                        </p:tgtEl>
                                      </p:cBhvr>
                                    </p:animEffect>
                                  </p:childTnLst>
                                </p:cTn>
                              </p:par>
                              <p:par>
                                <p:cTn id="14" presetID="22" presetClass="entr" presetSubtype="1"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up)">
                                      <p:cBhvr>
                                        <p:cTn id="16" dur="2000"/>
                                        <p:tgtEl>
                                          <p:spTgt spid="21"/>
                                        </p:tgtEl>
                                      </p:cBhvr>
                                    </p:animEffect>
                                  </p:childTnLst>
                                </p:cTn>
                              </p:par>
                            </p:childTnLst>
                          </p:cTn>
                        </p:par>
                        <p:par>
                          <p:cTn id="17" fill="hold">
                            <p:stCondLst>
                              <p:cond delay="2000"/>
                            </p:stCondLst>
                            <p:childTnLst>
                              <p:par>
                                <p:cTn id="18" presetID="1" presetClass="entr" presetSubtype="0" fill="hold" grpId="0" nodeType="afterEffect">
                                  <p:stCondLst>
                                    <p:cond delay="500"/>
                                  </p:stCondLst>
                                  <p:childTnLst>
                                    <p:set>
                                      <p:cBhvr>
                                        <p:cTn id="19" dur="1" fill="hold">
                                          <p:stCondLst>
                                            <p:cond delay="0"/>
                                          </p:stCondLst>
                                        </p:cTn>
                                        <p:tgtEl>
                                          <p:spTgt spid="24"/>
                                        </p:tgtEl>
                                        <p:attrNameLst>
                                          <p:attrName>style.visibility</p:attrName>
                                        </p:attrNameLst>
                                      </p:cBhvr>
                                      <p:to>
                                        <p:strVal val="visible"/>
                                      </p:to>
                                    </p:set>
                                  </p:childTnLst>
                                </p:cTn>
                              </p:par>
                            </p:childTnLst>
                          </p:cTn>
                        </p:par>
                        <p:par>
                          <p:cTn id="20" fill="hold">
                            <p:stCondLst>
                              <p:cond delay="2500"/>
                            </p:stCondLst>
                            <p:childTnLst>
                              <p:par>
                                <p:cTn id="21" presetID="1"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a:t>Les variations de l’offre de kiwis</a:t>
            </a:r>
          </a:p>
        </p:txBody>
      </p:sp>
      <p:sp>
        <p:nvSpPr>
          <p:cNvPr id="8195" name="Sous-titre 2"/>
          <p:cNvSpPr>
            <a:spLocks noGrp="1"/>
          </p:cNvSpPr>
          <p:nvPr>
            <p:ph type="subTitle" idx="1"/>
          </p:nvPr>
        </p:nvSpPr>
        <p:spPr>
          <a:xfrm>
            <a:off x="250825" y="1268413"/>
            <a:ext cx="4249738" cy="5040312"/>
          </a:xfrm>
        </p:spPr>
        <p:txBody>
          <a:bodyPr/>
          <a:lstStyle/>
          <a:p>
            <a:pPr algn="just" eaLnBrk="1" hangingPunct="1">
              <a:lnSpc>
                <a:spcPct val="80000"/>
              </a:lnSpc>
            </a:pPr>
            <a:r>
              <a:rPr lang="fr-FR" sz="2000" b="1">
                <a:solidFill>
                  <a:schemeClr val="tx1"/>
                </a:solidFill>
              </a:rPr>
              <a:t>Un quart de la production française est produite dans la vallée de l'Adour, dans le sud-ouest de la France. La France est désormais le cinquième producteur mondial.</a:t>
            </a:r>
          </a:p>
          <a:p>
            <a:pPr algn="just" eaLnBrk="1" hangingPunct="1">
              <a:lnSpc>
                <a:spcPct val="80000"/>
              </a:lnSpc>
            </a:pPr>
            <a:r>
              <a:rPr lang="fr-FR" sz="2000" b="1">
                <a:solidFill>
                  <a:schemeClr val="tx1"/>
                </a:solidFill>
              </a:rPr>
              <a:t>La culture du kiwi exige des spécificités climatiques expliquant que sa production est très concentrée. Imaginons que le climat devienne de plus en plus propice à la production de kiwis en France. En 2020, l'offre de kiwis français proposée aux consommateurs français se répartirait alors selon les données du tableau. (Notez qu'une partie de la production française reste destinée à l'exportation).</a:t>
            </a:r>
          </a:p>
        </p:txBody>
      </p:sp>
      <p:graphicFrame>
        <p:nvGraphicFramePr>
          <p:cNvPr id="4" name="Tableau 3"/>
          <p:cNvGraphicFramePr>
            <a:graphicFrameLocks noGrp="1"/>
          </p:cNvGraphicFramePr>
          <p:nvPr>
            <p:extLst>
              <p:ext uri="{D42A27DB-BD31-4B8C-83A1-F6EECF244321}">
                <p14:modId xmlns:p14="http://schemas.microsoft.com/office/powerpoint/2010/main" val="2701807859"/>
              </p:ext>
            </p:extLst>
          </p:nvPr>
        </p:nvGraphicFramePr>
        <p:xfrm>
          <a:off x="4643438" y="1268413"/>
          <a:ext cx="4271962" cy="5045075"/>
        </p:xfrm>
        <a:graphic>
          <a:graphicData uri="http://schemas.openxmlformats.org/drawingml/2006/table">
            <a:tbl>
              <a:tblPr/>
              <a:tblGrid>
                <a:gridCol w="2136775">
                  <a:extLst>
                    <a:ext uri="{9D8B030D-6E8A-4147-A177-3AD203B41FA5}">
                      <a16:colId xmlns:a16="http://schemas.microsoft.com/office/drawing/2014/main" val="20000"/>
                    </a:ext>
                  </a:extLst>
                </a:gridCol>
                <a:gridCol w="2135187">
                  <a:extLst>
                    <a:ext uri="{9D8B030D-6E8A-4147-A177-3AD203B41FA5}">
                      <a16:colId xmlns:a16="http://schemas.microsoft.com/office/drawing/2014/main" val="20001"/>
                    </a:ext>
                  </a:extLst>
                </a:gridCol>
              </a:tblGrid>
              <a:tr h="7207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cs typeface="Arial" charset="0"/>
                        </a:rPr>
                        <a:t>La répartition de l’offre selon le prix en 2020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extLst>
                  <a:ext uri="{0D108BD9-81ED-4DB2-BD59-A6C34878D82A}">
                    <a16:rowId xmlns:a16="http://schemas.microsoft.com/office/drawing/2014/main" val="10000"/>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Prix de kilogramme de kiwi</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(en euros)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Quantité demandée 1</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(en millions de kilos/an)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84</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2,75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72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2,25</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66</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a:ln>
                            <a:noFill/>
                          </a:ln>
                          <a:solidFill>
                            <a:srgbClr val="000000"/>
                          </a:solidFill>
                          <a:effectLst/>
                          <a:latin typeface="Arial" charset="0"/>
                          <a:ea typeface="Calibri" pitchFamily="34" charset="0"/>
                          <a:cs typeface="Times New Roman" pitchFamily="18" charset="0"/>
                        </a:rPr>
                        <a:t>2</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a:ln>
                            <a:noFill/>
                          </a:ln>
                          <a:solidFill>
                            <a:srgbClr val="000000"/>
                          </a:solidFill>
                          <a:effectLst/>
                          <a:latin typeface="Arial" charset="0"/>
                          <a:ea typeface="Calibri" pitchFamily="34" charset="0"/>
                          <a:cs typeface="Times New Roman" pitchFamily="18" charset="0"/>
                        </a:rPr>
                        <a:t>60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000" y="1332000"/>
            <a:ext cx="6181725" cy="4943475"/>
          </a:xfrm>
          <a:prstGeom prst="rect">
            <a:avLst/>
          </a:prstGeom>
        </p:spPr>
      </p:pic>
      <p:sp>
        <p:nvSpPr>
          <p:cNvPr id="9218" name="Titre 1"/>
          <p:cNvSpPr>
            <a:spLocks noGrp="1"/>
          </p:cNvSpPr>
          <p:nvPr>
            <p:ph type="ctrTitle"/>
          </p:nvPr>
        </p:nvSpPr>
        <p:spPr>
          <a:xfrm>
            <a:off x="0" y="0"/>
            <a:ext cx="9144000" cy="908050"/>
          </a:xfrm>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13500000"/>
          </a:gradFill>
        </p:spPr>
        <p:txBody>
          <a:bodyPr/>
          <a:lstStyle/>
          <a:p>
            <a:pPr eaLnBrk="1" hangingPunct="1"/>
            <a:r>
              <a:rPr lang="fr-FR" sz="3600" b="1" dirty="0"/>
              <a:t>Le déplacement de la droite d’offre</a:t>
            </a:r>
          </a:p>
        </p:txBody>
      </p:sp>
      <p:sp>
        <p:nvSpPr>
          <p:cNvPr id="9225" name="ZoneTexte 13"/>
          <p:cNvSpPr txBox="1">
            <a:spLocks noChangeArrowheads="1"/>
          </p:cNvSpPr>
          <p:nvPr/>
        </p:nvSpPr>
        <p:spPr bwMode="auto">
          <a:xfrm>
            <a:off x="6847610" y="1512000"/>
            <a:ext cx="392112" cy="307975"/>
          </a:xfrm>
          <a:prstGeom prst="rect">
            <a:avLst/>
          </a:prstGeom>
          <a:noFill/>
          <a:ln w="9525">
            <a:noFill/>
            <a:miter lim="800000"/>
            <a:headEnd/>
            <a:tailEnd/>
          </a:ln>
        </p:spPr>
        <p:txBody>
          <a:bodyPr wrap="none">
            <a:spAutoFit/>
          </a:bodyPr>
          <a:lstStyle/>
          <a:p>
            <a:pPr algn="ctr"/>
            <a:r>
              <a:rPr lang="fr-FR" sz="1400" b="1" dirty="0">
                <a:solidFill>
                  <a:srgbClr val="FF0000"/>
                </a:solidFill>
              </a:rPr>
              <a:t>O</a:t>
            </a:r>
            <a:r>
              <a:rPr lang="fr-FR" sz="1400" b="1" baseline="-25000" dirty="0">
                <a:solidFill>
                  <a:srgbClr val="FF0000"/>
                </a:solidFill>
              </a:rPr>
              <a:t>0</a:t>
            </a:r>
          </a:p>
        </p:txBody>
      </p:sp>
      <p:sp>
        <p:nvSpPr>
          <p:cNvPr id="9226" name="ZoneTexte 14"/>
          <p:cNvSpPr txBox="1">
            <a:spLocks noChangeArrowheads="1"/>
          </p:cNvSpPr>
          <p:nvPr/>
        </p:nvSpPr>
        <p:spPr bwMode="auto">
          <a:xfrm>
            <a:off x="7128000" y="5661025"/>
            <a:ext cx="314325" cy="307975"/>
          </a:xfrm>
          <a:prstGeom prst="rect">
            <a:avLst/>
          </a:prstGeom>
          <a:noFill/>
          <a:ln w="9525">
            <a:noFill/>
            <a:miter lim="800000"/>
            <a:headEnd/>
            <a:tailEnd/>
          </a:ln>
        </p:spPr>
        <p:txBody>
          <a:bodyPr wrap="none">
            <a:spAutoFit/>
          </a:bodyPr>
          <a:lstStyle/>
          <a:p>
            <a:pPr algn="ctr"/>
            <a:r>
              <a:rPr lang="fr-FR" sz="1400" b="1" dirty="0">
                <a:solidFill>
                  <a:srgbClr val="0066FF"/>
                </a:solidFill>
              </a:rPr>
              <a:t>D</a:t>
            </a:r>
          </a:p>
        </p:txBody>
      </p:sp>
      <p:sp>
        <p:nvSpPr>
          <p:cNvPr id="9228" name="ZoneTexte 32"/>
          <p:cNvSpPr txBox="1">
            <a:spLocks noChangeArrowheads="1"/>
          </p:cNvSpPr>
          <p:nvPr/>
        </p:nvSpPr>
        <p:spPr bwMode="auto">
          <a:xfrm>
            <a:off x="7740000" y="1512000"/>
            <a:ext cx="392112" cy="307975"/>
          </a:xfrm>
          <a:prstGeom prst="rect">
            <a:avLst/>
          </a:prstGeom>
          <a:noFill/>
          <a:ln w="9525">
            <a:noFill/>
            <a:miter lim="800000"/>
            <a:headEnd/>
            <a:tailEnd/>
          </a:ln>
        </p:spPr>
        <p:txBody>
          <a:bodyPr wrap="none">
            <a:spAutoFit/>
          </a:bodyPr>
          <a:lstStyle/>
          <a:p>
            <a:pPr algn="ctr"/>
            <a:r>
              <a:rPr lang="fr-FR" sz="1400" b="1" dirty="0">
                <a:solidFill>
                  <a:srgbClr val="FF0000"/>
                </a:solidFill>
              </a:rPr>
              <a:t>O</a:t>
            </a:r>
            <a:r>
              <a:rPr lang="fr-FR" sz="1400" b="1" baseline="-25000" dirty="0">
                <a:solidFill>
                  <a:srgbClr val="FF0000"/>
                </a:solidFill>
              </a:rPr>
              <a:t>1</a:t>
            </a:r>
          </a:p>
        </p:txBody>
      </p:sp>
      <p:cxnSp>
        <p:nvCxnSpPr>
          <p:cNvPr id="37" name="Connecteur droit avec flèche 36"/>
          <p:cNvCxnSpPr/>
          <p:nvPr/>
        </p:nvCxnSpPr>
        <p:spPr>
          <a:xfrm>
            <a:off x="6912000" y="2062163"/>
            <a:ext cx="90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p:nvPr/>
        </p:nvCxnSpPr>
        <p:spPr>
          <a:xfrm>
            <a:off x="5904000" y="3356992"/>
            <a:ext cx="9000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a:off x="4859999" y="4654724"/>
            <a:ext cx="90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4176000" y="5517232"/>
            <a:ext cx="900000" cy="31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ZoneTexte 43"/>
          <p:cNvSpPr txBox="1">
            <a:spLocks noChangeArrowheads="1"/>
          </p:cNvSpPr>
          <p:nvPr/>
        </p:nvSpPr>
        <p:spPr bwMode="auto">
          <a:xfrm>
            <a:off x="1" y="1268413"/>
            <a:ext cx="2808000" cy="2862322"/>
          </a:xfrm>
          <a:prstGeom prst="rect">
            <a:avLst/>
          </a:prstGeom>
          <a:noFill/>
          <a:ln w="9525">
            <a:noFill/>
            <a:miter lim="800000"/>
            <a:headEnd/>
            <a:tailEnd/>
          </a:ln>
        </p:spPr>
        <p:txBody>
          <a:bodyPr wrap="square">
            <a:spAutoFit/>
          </a:bodyPr>
          <a:lstStyle/>
          <a:p>
            <a:pPr algn="just"/>
            <a:r>
              <a:rPr lang="fr-FR" b="1" dirty="0">
                <a:latin typeface="Calibri" pitchFamily="34" charset="0"/>
              </a:rPr>
              <a:t>Les conditions climatiques étant plus favorables, les producteurs de kiwi seront prêts à offrir une plus grande quantité pour tous les prix donnés. L’augmentation de la production conduit à un déplacement de la droite d’offre vers la droite.</a:t>
            </a:r>
          </a:p>
        </p:txBody>
      </p:sp>
      <p:cxnSp>
        <p:nvCxnSpPr>
          <p:cNvPr id="46" name="Connecteur droit avec flèche 45"/>
          <p:cNvCxnSpPr/>
          <p:nvPr/>
        </p:nvCxnSpPr>
        <p:spPr>
          <a:xfrm rot="5400000">
            <a:off x="5166000" y="5166000"/>
            <a:ext cx="162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rot="10800000">
            <a:off x="3211200" y="4356000"/>
            <a:ext cx="277200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ZoneTexte 48"/>
          <p:cNvSpPr txBox="1">
            <a:spLocks noChangeArrowheads="1"/>
          </p:cNvSpPr>
          <p:nvPr/>
        </p:nvSpPr>
        <p:spPr bwMode="auto">
          <a:xfrm>
            <a:off x="0" y="4645025"/>
            <a:ext cx="2808000" cy="2032000"/>
          </a:xfrm>
          <a:prstGeom prst="rect">
            <a:avLst/>
          </a:prstGeom>
          <a:noFill/>
          <a:ln w="9525">
            <a:noFill/>
            <a:miter lim="800000"/>
            <a:headEnd/>
            <a:tailEnd/>
          </a:ln>
        </p:spPr>
        <p:txBody>
          <a:bodyPr wrap="square">
            <a:spAutoFit/>
          </a:bodyPr>
          <a:lstStyle/>
          <a:p>
            <a:pPr algn="just"/>
            <a:r>
              <a:rPr lang="fr-FR" b="1" dirty="0">
                <a:latin typeface="Calibri" pitchFamily="34" charset="0"/>
              </a:rPr>
              <a:t>Ce déplacement de la droite d’offre change le point d’intersection entre l’offre et la demande. Il y a à la fois une diminution du prix et une augmentation de la quantité échangée.</a:t>
            </a:r>
          </a:p>
        </p:txBody>
      </p:sp>
      <p:cxnSp>
        <p:nvCxnSpPr>
          <p:cNvPr id="52" name="Connecteur droit avec flèche 51"/>
          <p:cNvCxnSpPr/>
          <p:nvPr/>
        </p:nvCxnSpPr>
        <p:spPr>
          <a:xfrm flipH="1" flipV="1">
            <a:off x="3204000" y="3790800"/>
            <a:ext cx="2340000" cy="0"/>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rot="5400000">
            <a:off x="4446000" y="4878000"/>
            <a:ext cx="2195512" cy="1588"/>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a:off x="7019925" y="3789363"/>
            <a:ext cx="360363" cy="1587"/>
          </a:xfrm>
          <a:prstGeom prst="straightConnector1">
            <a:avLst/>
          </a:prstGeom>
          <a:ln w="1905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a:off x="7019925" y="4221163"/>
            <a:ext cx="360363"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ZoneTexte 59"/>
          <p:cNvSpPr txBox="1">
            <a:spLocks noChangeArrowheads="1"/>
          </p:cNvSpPr>
          <p:nvPr/>
        </p:nvSpPr>
        <p:spPr bwMode="auto">
          <a:xfrm>
            <a:off x="7308850" y="3600450"/>
            <a:ext cx="1458913" cy="307975"/>
          </a:xfrm>
          <a:prstGeom prst="rect">
            <a:avLst/>
          </a:prstGeom>
          <a:noFill/>
          <a:ln w="9525">
            <a:noFill/>
            <a:miter lim="800000"/>
            <a:headEnd/>
            <a:tailEnd/>
          </a:ln>
        </p:spPr>
        <p:txBody>
          <a:bodyPr wrap="none">
            <a:spAutoFit/>
          </a:bodyPr>
          <a:lstStyle/>
          <a:p>
            <a:r>
              <a:rPr lang="fr-FR" sz="1400" dirty="0"/>
              <a:t>Ancien équilibre</a:t>
            </a:r>
          </a:p>
        </p:txBody>
      </p:sp>
      <p:sp>
        <p:nvSpPr>
          <p:cNvPr id="61" name="ZoneTexte 60"/>
          <p:cNvSpPr txBox="1">
            <a:spLocks noChangeArrowheads="1"/>
          </p:cNvSpPr>
          <p:nvPr/>
        </p:nvSpPr>
        <p:spPr bwMode="auto">
          <a:xfrm>
            <a:off x="7308850" y="4032250"/>
            <a:ext cx="1468438" cy="307975"/>
          </a:xfrm>
          <a:prstGeom prst="rect">
            <a:avLst/>
          </a:prstGeom>
          <a:noFill/>
          <a:ln w="9525">
            <a:noFill/>
            <a:miter lim="800000"/>
            <a:headEnd/>
            <a:tailEnd/>
          </a:ln>
        </p:spPr>
        <p:txBody>
          <a:bodyPr wrap="none">
            <a:spAutoFit/>
          </a:bodyPr>
          <a:lstStyle/>
          <a:p>
            <a:r>
              <a:rPr lang="fr-FR" sz="1400" dirty="0"/>
              <a:t>Nouvel équilibre</a:t>
            </a:r>
          </a:p>
        </p:txBody>
      </p:sp>
      <p:cxnSp>
        <p:nvCxnSpPr>
          <p:cNvPr id="36" name="Connecteur droit 16"/>
          <p:cNvCxnSpPr/>
          <p:nvPr/>
        </p:nvCxnSpPr>
        <p:spPr>
          <a:xfrm>
            <a:off x="3780000" y="1634469"/>
            <a:ext cx="3502443" cy="4353582"/>
          </a:xfrm>
          <a:prstGeom prst="straightConnector1">
            <a:avLst/>
          </a:prstGeom>
          <a:ln w="15875">
            <a:solidFill>
              <a:srgbClr val="0066FF"/>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flipH="1">
            <a:off x="3805200" y="1609725"/>
            <a:ext cx="3478780" cy="435927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H="1">
            <a:off x="3805200" y="1609200"/>
            <a:ext cx="3478780" cy="4359275"/>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ZoneTexte 28"/>
          <p:cNvSpPr txBox="1">
            <a:spLocks noChangeArrowheads="1"/>
          </p:cNvSpPr>
          <p:nvPr/>
        </p:nvSpPr>
        <p:spPr bwMode="auto">
          <a:xfrm>
            <a:off x="76608" y="4176000"/>
            <a:ext cx="2908168" cy="338554"/>
          </a:xfrm>
          <a:prstGeom prst="rect">
            <a:avLst/>
          </a:prstGeom>
          <a:noFill/>
          <a:ln w="9525">
            <a:noFill/>
            <a:miter lim="800000"/>
            <a:headEnd/>
            <a:tailEnd/>
          </a:ln>
        </p:spPr>
        <p:txBody>
          <a:bodyPr wrap="none">
            <a:spAutoFit/>
          </a:bodyPr>
          <a:lstStyle/>
          <a:p>
            <a:r>
              <a:rPr lang="fr-FR" sz="1600" b="1" dirty="0"/>
              <a:t>2,37 euros = prix d’équilibre</a:t>
            </a:r>
          </a:p>
        </p:txBody>
      </p:sp>
      <p:sp>
        <p:nvSpPr>
          <p:cNvPr id="30" name="ZoneTexte 29"/>
          <p:cNvSpPr txBox="1">
            <a:spLocks noChangeArrowheads="1"/>
          </p:cNvSpPr>
          <p:nvPr/>
        </p:nvSpPr>
        <p:spPr bwMode="auto">
          <a:xfrm>
            <a:off x="3902090" y="6404264"/>
            <a:ext cx="4200525" cy="338138"/>
          </a:xfrm>
          <a:prstGeom prst="rect">
            <a:avLst/>
          </a:prstGeom>
          <a:noFill/>
          <a:ln w="9525">
            <a:noFill/>
            <a:miter lim="800000"/>
            <a:headEnd/>
            <a:tailEnd/>
          </a:ln>
        </p:spPr>
        <p:txBody>
          <a:bodyPr wrap="none">
            <a:spAutoFit/>
          </a:bodyPr>
          <a:lstStyle/>
          <a:p>
            <a:r>
              <a:rPr lang="fr-FR" sz="1600" b="1" dirty="0"/>
              <a:t>69 millions de kilos = quantité d’équilibre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63" presetClass="path" presetSubtype="0" accel="50000" decel="50000" fill="hold" nodeType="withEffect">
                                  <p:stCondLst>
                                    <p:cond delay="0"/>
                                  </p:stCondLst>
                                  <p:childTnLst>
                                    <p:animMotion origin="layout" path="M 0 3.7037E-6 L 0.09844 3.7037E-6 " pathEditMode="relative" rAng="0" ptsTypes="AA">
                                      <p:cBhvr>
                                        <p:cTn id="24" dur="3000" fill="hold"/>
                                        <p:tgtEl>
                                          <p:spTgt spid="24"/>
                                        </p:tgtEl>
                                        <p:attrNameLst>
                                          <p:attrName>ppt_x</p:attrName>
                                          <p:attrName>ppt_y</p:attrName>
                                        </p:attrNameLst>
                                      </p:cBhvr>
                                      <p:rCtr x="4913" y="0"/>
                                    </p:animMotion>
                                  </p:childTnLst>
                                </p:cTn>
                              </p:par>
                              <p:par>
                                <p:cTn id="25" presetID="22" presetClass="entr" presetSubtype="8" fill="hold"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wipe(left)">
                                      <p:cBhvr>
                                        <p:cTn id="27" dur="2000"/>
                                        <p:tgtEl>
                                          <p:spTgt spid="37"/>
                                        </p:tgtEl>
                                      </p:cBhvr>
                                    </p:animEffect>
                                  </p:childTnLst>
                                </p:cTn>
                              </p:par>
                              <p:par>
                                <p:cTn id="28" presetID="22" presetClass="entr" presetSubtype="8" fill="hold" nodeType="withEffect">
                                  <p:stCondLst>
                                    <p:cond delay="500"/>
                                  </p:stCondLst>
                                  <p:childTnLst>
                                    <p:set>
                                      <p:cBhvr>
                                        <p:cTn id="29" dur="1" fill="hold">
                                          <p:stCondLst>
                                            <p:cond delay="0"/>
                                          </p:stCondLst>
                                        </p:cTn>
                                        <p:tgtEl>
                                          <p:spTgt spid="38"/>
                                        </p:tgtEl>
                                        <p:attrNameLst>
                                          <p:attrName>style.visibility</p:attrName>
                                        </p:attrNameLst>
                                      </p:cBhvr>
                                      <p:to>
                                        <p:strVal val="visible"/>
                                      </p:to>
                                    </p:set>
                                    <p:animEffect transition="in" filter="wipe(left)">
                                      <p:cBhvr>
                                        <p:cTn id="30" dur="2000"/>
                                        <p:tgtEl>
                                          <p:spTgt spid="38"/>
                                        </p:tgtEl>
                                      </p:cBhvr>
                                    </p:animEffect>
                                  </p:childTnLst>
                                </p:cTn>
                              </p:par>
                              <p:par>
                                <p:cTn id="31" presetID="22" presetClass="entr" presetSubtype="8" fill="hold" nodeType="withEffect">
                                  <p:stCondLst>
                                    <p:cond delay="500"/>
                                  </p:stCondLst>
                                  <p:childTnLst>
                                    <p:set>
                                      <p:cBhvr>
                                        <p:cTn id="32" dur="1" fill="hold">
                                          <p:stCondLst>
                                            <p:cond delay="0"/>
                                          </p:stCondLst>
                                        </p:cTn>
                                        <p:tgtEl>
                                          <p:spTgt spid="39"/>
                                        </p:tgtEl>
                                        <p:attrNameLst>
                                          <p:attrName>style.visibility</p:attrName>
                                        </p:attrNameLst>
                                      </p:cBhvr>
                                      <p:to>
                                        <p:strVal val="visible"/>
                                      </p:to>
                                    </p:set>
                                    <p:animEffect transition="in" filter="wipe(left)">
                                      <p:cBhvr>
                                        <p:cTn id="33" dur="2000"/>
                                        <p:tgtEl>
                                          <p:spTgt spid="39"/>
                                        </p:tgtEl>
                                      </p:cBhvr>
                                    </p:animEffect>
                                  </p:childTnLst>
                                </p:cTn>
                              </p:par>
                              <p:par>
                                <p:cTn id="34" presetID="22" presetClass="entr" presetSubtype="4" fill="hold" nodeType="withEffect">
                                  <p:stCondLst>
                                    <p:cond delay="500"/>
                                  </p:stCondLst>
                                  <p:childTnLst>
                                    <p:set>
                                      <p:cBhvr>
                                        <p:cTn id="35" dur="1" fill="hold">
                                          <p:stCondLst>
                                            <p:cond delay="0"/>
                                          </p:stCondLst>
                                        </p:cTn>
                                        <p:tgtEl>
                                          <p:spTgt spid="40"/>
                                        </p:tgtEl>
                                        <p:attrNameLst>
                                          <p:attrName>style.visibility</p:attrName>
                                        </p:attrNameLst>
                                      </p:cBhvr>
                                      <p:to>
                                        <p:strVal val="visible"/>
                                      </p:to>
                                    </p:set>
                                    <p:animEffect transition="in" filter="wipe(down)">
                                      <p:cBhvr>
                                        <p:cTn id="36" dur="2000"/>
                                        <p:tgtEl>
                                          <p:spTgt spid="40"/>
                                        </p:tgtEl>
                                      </p:cBhvr>
                                    </p:animEffect>
                                  </p:childTnLst>
                                </p:cTn>
                              </p:par>
                            </p:childTnLst>
                          </p:cTn>
                        </p:par>
                        <p:par>
                          <p:cTn id="37" fill="hold">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922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9"/>
                                        </p:tgtEl>
                                        <p:attrNameLst>
                                          <p:attrName>style.visibility</p:attrName>
                                        </p:attrNameLst>
                                      </p:cBhvr>
                                      <p:to>
                                        <p:strVal val="visible"/>
                                      </p:to>
                                    </p:set>
                                  </p:childTnLst>
                                </p:cTn>
                              </p:par>
                              <p:par>
                                <p:cTn id="44" presetID="22" presetClass="entr" presetSubtype="2" fill="hold" nodeType="withEffect">
                                  <p:stCondLst>
                                    <p:cond delay="0"/>
                                  </p:stCondLst>
                                  <p:childTnLst>
                                    <p:set>
                                      <p:cBhvr>
                                        <p:cTn id="45" dur="1" fill="hold">
                                          <p:stCondLst>
                                            <p:cond delay="0"/>
                                          </p:stCondLst>
                                        </p:cTn>
                                        <p:tgtEl>
                                          <p:spTgt spid="48"/>
                                        </p:tgtEl>
                                        <p:attrNameLst>
                                          <p:attrName>style.visibility</p:attrName>
                                        </p:attrNameLst>
                                      </p:cBhvr>
                                      <p:to>
                                        <p:strVal val="visible"/>
                                      </p:to>
                                    </p:set>
                                    <p:animEffect transition="in" filter="wipe(right)">
                                      <p:cBhvr>
                                        <p:cTn id="46" dur="2000"/>
                                        <p:tgtEl>
                                          <p:spTgt spid="48"/>
                                        </p:tgtEl>
                                      </p:cBhvr>
                                    </p:animEffect>
                                  </p:childTnLst>
                                </p:cTn>
                              </p:par>
                              <p:par>
                                <p:cTn id="47" presetID="22" presetClass="entr" presetSubtype="1"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ipe(up)">
                                      <p:cBhvr>
                                        <p:cTn id="49" dur="2000"/>
                                        <p:tgtEl>
                                          <p:spTgt spid="46"/>
                                        </p:tgtEl>
                                      </p:cBhvr>
                                    </p:animEffect>
                                  </p:childTnLst>
                                </p:cTn>
                              </p:par>
                              <p:par>
                                <p:cTn id="50" presetID="6" presetClass="entr" presetSubtype="16" fill="hold" nodeType="with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circle(in)">
                                      <p:cBhvr>
                                        <p:cTn id="52" dur="2000"/>
                                        <p:tgtEl>
                                          <p:spTgt spid="57"/>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60"/>
                                        </p:tgtEl>
                                        <p:attrNameLst>
                                          <p:attrName>style.visibility</p:attrName>
                                        </p:attrNameLst>
                                      </p:cBhvr>
                                      <p:to>
                                        <p:strVal val="visible"/>
                                      </p:to>
                                    </p:set>
                                    <p:animEffect transition="in" filter="circle(in)">
                                      <p:cBhvr>
                                        <p:cTn id="55" dur="2000"/>
                                        <p:tgtEl>
                                          <p:spTgt spid="60"/>
                                        </p:tgtEl>
                                      </p:cBhvr>
                                    </p:animEffect>
                                  </p:childTnLst>
                                </p:cTn>
                              </p:par>
                              <p:par>
                                <p:cTn id="56" presetID="6" presetClass="entr" presetSubtype="16" fill="hold" nodeType="with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circle(in)">
                                      <p:cBhvr>
                                        <p:cTn id="58" dur="2000"/>
                                        <p:tgtEl>
                                          <p:spTgt spid="59"/>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circle(in)">
                                      <p:cBhvr>
                                        <p:cTn id="61" dur="2000"/>
                                        <p:tgtEl>
                                          <p:spTgt spid="61"/>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nodeType="clickEffect">
                                  <p:stCondLst>
                                    <p:cond delay="0"/>
                                  </p:stCondLst>
                                  <p:childTnLst>
                                    <p:set>
                                      <p:cBhvr>
                                        <p:cTn id="65" dur="1" fill="hold">
                                          <p:stCondLst>
                                            <p:cond delay="0"/>
                                          </p:stCondLst>
                                        </p:cTn>
                                        <p:tgtEl>
                                          <p:spTgt spid="41"/>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52"/>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54"/>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57"/>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60"/>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59"/>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61"/>
                                        </p:tgtEl>
                                        <p:attrNameLst>
                                          <p:attrName>style.visibility</p:attrName>
                                        </p:attrNameLst>
                                      </p:cBhvr>
                                      <p:to>
                                        <p:strVal val="hidden"/>
                                      </p:to>
                                    </p:set>
                                  </p:childTnLst>
                                </p:cTn>
                              </p:par>
                              <p:par>
                                <p:cTn id="78" presetID="22" presetClass="exit" presetSubtype="4" fill="hold" grpId="1" nodeType="withEffect">
                                  <p:stCondLst>
                                    <p:cond delay="0"/>
                                  </p:stCondLst>
                                  <p:childTnLst>
                                    <p:animEffect transition="out" filter="wipe(down)">
                                      <p:cBhvr>
                                        <p:cTn id="79" dur="500"/>
                                        <p:tgtEl>
                                          <p:spTgt spid="44"/>
                                        </p:tgtEl>
                                      </p:cBhvr>
                                    </p:animEffect>
                                    <p:set>
                                      <p:cBhvr>
                                        <p:cTn id="80" dur="1" fill="hold">
                                          <p:stCondLst>
                                            <p:cond delay="499"/>
                                          </p:stCondLst>
                                        </p:cTn>
                                        <p:tgtEl>
                                          <p:spTgt spid="44"/>
                                        </p:tgtEl>
                                        <p:attrNameLst>
                                          <p:attrName>style.visibility</p:attrName>
                                        </p:attrNameLst>
                                      </p:cBhvr>
                                      <p:to>
                                        <p:strVal val="hidden"/>
                                      </p:to>
                                    </p:set>
                                  </p:childTnLst>
                                </p:cTn>
                              </p:par>
                              <p:par>
                                <p:cTn id="81" presetID="22" presetClass="exit" presetSubtype="4" fill="hold" grpId="1" nodeType="withEffect">
                                  <p:stCondLst>
                                    <p:cond delay="0"/>
                                  </p:stCondLst>
                                  <p:childTnLst>
                                    <p:animEffect transition="out" filter="wipe(down)">
                                      <p:cBhvr>
                                        <p:cTn id="82" dur="500"/>
                                        <p:tgtEl>
                                          <p:spTgt spid="49"/>
                                        </p:tgtEl>
                                      </p:cBhvr>
                                    </p:animEffect>
                                    <p:set>
                                      <p:cBhvr>
                                        <p:cTn id="83" dur="1" fill="hold">
                                          <p:stCondLst>
                                            <p:cond delay="499"/>
                                          </p:stCondLst>
                                        </p:cTn>
                                        <p:tgtEl>
                                          <p:spTgt spid="49"/>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9225"/>
                                        </p:tgtEl>
                                        <p:attrNameLst>
                                          <p:attrName>style.visibility</p:attrName>
                                        </p:attrNameLst>
                                      </p:cBhvr>
                                      <p:to>
                                        <p:strVal val="hidden"/>
                                      </p:to>
                                    </p:set>
                                  </p:childTnLst>
                                </p:cTn>
                              </p:par>
                              <p:par>
                                <p:cTn id="86" presetID="1" presetClass="exit" presetSubtype="0" fill="hold" nodeType="withEffect">
                                  <p:stCondLst>
                                    <p:cond delay="0"/>
                                  </p:stCondLst>
                                  <p:childTnLst>
                                    <p:set>
                                      <p:cBhvr>
                                        <p:cTn id="87" dur="1" fill="hold">
                                          <p:stCondLst>
                                            <p:cond delay="0"/>
                                          </p:stCondLst>
                                        </p:cTn>
                                        <p:tgtEl>
                                          <p:spTgt spid="37"/>
                                        </p:tgtEl>
                                        <p:attrNameLst>
                                          <p:attrName>style.visibility</p:attrName>
                                        </p:attrNameLst>
                                      </p:cBhvr>
                                      <p:to>
                                        <p:strVal val="hidden"/>
                                      </p:to>
                                    </p:set>
                                  </p:childTnLst>
                                </p:cTn>
                              </p:par>
                            </p:childTnLst>
                          </p:cTn>
                        </p:par>
                        <p:par>
                          <p:cTn id="88" fill="hold">
                            <p:stCondLst>
                              <p:cond delay="500"/>
                            </p:stCondLst>
                            <p:childTnLst>
                              <p:par>
                                <p:cTn id="89" presetID="1" presetClass="exit" presetSubtype="0" fill="hold" nodeType="afterEffect">
                                  <p:stCondLst>
                                    <p:cond delay="0"/>
                                  </p:stCondLst>
                                  <p:childTnLst>
                                    <p:set>
                                      <p:cBhvr>
                                        <p:cTn id="90" dur="1" fill="hold">
                                          <p:stCondLst>
                                            <p:cond delay="0"/>
                                          </p:stCondLst>
                                        </p:cTn>
                                        <p:tgtEl>
                                          <p:spTgt spid="38"/>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39"/>
                                        </p:tgtEl>
                                        <p:attrNameLst>
                                          <p:attrName>style.visibility</p:attrName>
                                        </p:attrNameLst>
                                      </p:cBhvr>
                                      <p:to>
                                        <p:strVal val="hidden"/>
                                      </p:to>
                                    </p:set>
                                  </p:childTnLst>
                                </p:cTn>
                              </p:par>
                              <p:par>
                                <p:cTn id="93" presetID="1" presetClass="exit" presetSubtype="0" fill="hold" nodeType="withEffect">
                                  <p:stCondLst>
                                    <p:cond delay="0"/>
                                  </p:stCondLst>
                                  <p:childTnLst>
                                    <p:set>
                                      <p:cBhvr>
                                        <p:cTn id="94" dur="1" fill="hold">
                                          <p:stCondLst>
                                            <p:cond delay="0"/>
                                          </p:stCondLst>
                                        </p:cTn>
                                        <p:tgtEl>
                                          <p:spTgt spid="40"/>
                                        </p:tgtEl>
                                        <p:attrNameLst>
                                          <p:attrName>style.visibility</p:attrName>
                                        </p:attrNameLst>
                                      </p:cBhvr>
                                      <p:to>
                                        <p:strVal val="hidden"/>
                                      </p:to>
                                    </p:set>
                                  </p:childTnLst>
                                </p:cTn>
                              </p:par>
                            </p:childTnLst>
                          </p:cTn>
                        </p:par>
                        <p:par>
                          <p:cTn id="95" fill="hold">
                            <p:stCondLst>
                              <p:cond delay="500"/>
                            </p:stCondLst>
                            <p:childTnLst>
                              <p:par>
                                <p:cTn id="96" presetID="1" presetClass="entr" presetSubtype="0" fill="hold" grpId="0" nodeType="afterEffect">
                                  <p:stCondLst>
                                    <p:cond delay="500"/>
                                  </p:stCondLst>
                                  <p:childTnLst>
                                    <p:set>
                                      <p:cBhvr>
                                        <p:cTn id="97" dur="1" fill="hold">
                                          <p:stCondLst>
                                            <p:cond delay="0"/>
                                          </p:stCondLst>
                                        </p:cTn>
                                        <p:tgtEl>
                                          <p:spTgt spid="29"/>
                                        </p:tgtEl>
                                        <p:attrNameLst>
                                          <p:attrName>style.visibility</p:attrName>
                                        </p:attrNameLst>
                                      </p:cBhvr>
                                      <p:to>
                                        <p:strVal val="visible"/>
                                      </p:to>
                                    </p:set>
                                  </p:childTnLst>
                                </p:cTn>
                              </p:par>
                            </p:childTnLst>
                          </p:cTn>
                        </p:par>
                        <p:par>
                          <p:cTn id="98" fill="hold">
                            <p:stCondLst>
                              <p:cond delay="1000"/>
                            </p:stCondLst>
                            <p:childTnLst>
                              <p:par>
                                <p:cTn id="99" presetID="1"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5" grpId="1"/>
      <p:bldP spid="9226" grpId="0"/>
      <p:bldP spid="9228" grpId="0"/>
      <p:bldP spid="44" grpId="0"/>
      <p:bldP spid="44" grpId="1"/>
      <p:bldP spid="49" grpId="0"/>
      <p:bldP spid="49" grpId="1"/>
      <p:bldP spid="60" grpId="0"/>
      <p:bldP spid="60" grpId="1"/>
      <p:bldP spid="61" grpId="0"/>
      <p:bldP spid="61" grpId="1"/>
      <p:bldP spid="29" grpId="0"/>
      <p:bldP spid="30"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832</Words>
  <Application>Microsoft Office PowerPoint</Application>
  <PresentationFormat>Affichage à l'écran (4:3)</PresentationFormat>
  <Paragraphs>106</Paragraphs>
  <Slides>8</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Wingdings</vt:lpstr>
      <vt:lpstr>Thème Office</vt:lpstr>
      <vt:lpstr>Comment se forment les prix sur un marché ?</vt:lpstr>
      <vt:lpstr>La demande de kiwis</vt:lpstr>
      <vt:lpstr>La droite de demande de kiwis</vt:lpstr>
      <vt:lpstr>L’offre de kiwis</vt:lpstr>
      <vt:lpstr>La droite d’offre de kiwis</vt:lpstr>
      <vt:lpstr>L’équilibre de marché</vt:lpstr>
      <vt:lpstr>Les variations de l’offre de kiwis</vt:lpstr>
      <vt:lpstr>Le déplacement de la droite d’offre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François</dc:creator>
  <cp:lastModifiedBy>François</cp:lastModifiedBy>
  <cp:revision>157</cp:revision>
  <dcterms:created xsi:type="dcterms:W3CDTF">2010-10-25T12:57:40Z</dcterms:created>
  <dcterms:modified xsi:type="dcterms:W3CDTF">2019-06-19T07:27:15Z</dcterms:modified>
</cp:coreProperties>
</file>