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4"/>
  </p:notesMasterIdLst>
  <p:handoutMasterIdLst>
    <p:handoutMasterId r:id="rId15"/>
  </p:handoutMasterIdLst>
  <p:sldIdLst>
    <p:sldId id="256" r:id="rId5"/>
    <p:sldId id="287" r:id="rId6"/>
    <p:sldId id="286" r:id="rId7"/>
    <p:sldId id="288" r:id="rId8"/>
    <p:sldId id="289" r:id="rId9"/>
    <p:sldId id="258" r:id="rId10"/>
    <p:sldId id="290" r:id="rId11"/>
    <p:sldId id="292" r:id="rId12"/>
    <p:sldId id="29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4660"/>
  </p:normalViewPr>
  <p:slideViewPr>
    <p:cSldViewPr snapToGrid="0">
      <p:cViewPr varScale="1">
        <p:scale>
          <a:sx n="111" d="100"/>
          <a:sy n="111" d="100"/>
        </p:scale>
        <p:origin x="456" y="102"/>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pPr/>
              <a:t>10/17/2019</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pPr/>
              <a:t>‹N°›</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pPr/>
              <a:t>10/17/2019</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pPr/>
              <a:t>‹N°›</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fr-FR" noProof="0"/>
              <a:t>Cliquez pour modifier le style des sous-titres du masque</a:t>
            </a:r>
            <a:endParaRPr lang="en-US" noProof="0"/>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eux contenus">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US" noProof="0"/>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US" noProof="0"/>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fr-FR" noProof="0"/>
              <a:t>Cliquez sur l'icône pour ajouter une image</a:t>
            </a:r>
            <a:endParaRPr lang="en-US" noProof="0"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fr-FR" noProof="0"/>
              <a:t>Cliquez sur l'icône pour ajouter une image</a:t>
            </a:r>
            <a:endParaRPr lang="en-US" noProof="0"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fr-FR" noProof="0"/>
              <a:t>Cliquez sur l'icône pour ajouter une image</a:t>
            </a:r>
            <a:endParaRPr lang="en-US" noProof="0"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fr-FR" noProof="0"/>
              <a:t>Cliquez sur l'icône pour ajouter une image</a:t>
            </a:r>
            <a:endParaRPr lang="en-US" noProof="0"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fr-FR" noProof="0"/>
              <a:t>Cliquez sur l'icône pour ajouter une image</a:t>
            </a:r>
            <a:endParaRPr lang="en-US" noProof="0"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avec légende">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noProof="0"/>
              <a:t>Cliquez sur l'icône pour ajouter une image</a:t>
            </a:r>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noProof="0"/>
              <a:t>Cliquez pour modifier les styles du texte du masque</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u avec légende">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noProof="0"/>
              <a:t>Cliquez pour modifier les styles du texte du masque</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US" noProof="0"/>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fr-FR" noProof="0"/>
              <a:t>Cliquez pour modifier les styles du texte du masque</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fr-FR" noProof="0"/>
              <a:t>Cliquez pour modifier les styles du texte du masque</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fr-FR" noProof="0"/>
              <a:t>Cliquez pour modifier les styles du texte du masque</a:t>
            </a:r>
          </a:p>
          <a:p>
            <a:pPr lvl="1"/>
            <a:r>
              <a:rPr lang="fr-FR" noProof="0"/>
              <a:t>Deuxième niveau</a:t>
            </a:r>
          </a:p>
          <a:p>
            <a:pPr lvl="2"/>
            <a:r>
              <a:rPr lang="fr-FR" noProof="0"/>
              <a:t>Troisième niveau</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fr-FR" noProof="0"/>
              <a:t>Cliquez pour modifier les styles du texte du masque</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contenu">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US" noProof="0"/>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a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fr-FR" noProof="0"/>
              <a:t>Cliquez pour modifier le style du titre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‹N°›</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noProof="0"/>
              <a:t>Cliquez pour modifier les styles du texte du masque</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noProof="0"/>
              <a:t>Cliquez pour modifier les styles du texte du masque</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US" noProof="0"/>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US" noProof="0"/>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fr-FR" noProof="0"/>
              <a:t>Cliquez pour modifier le style du titre</a:t>
            </a:r>
            <a:endParaRPr lang="en-US" noProof="0"/>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US" noProof="0"/>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pPr/>
              <a:t>‹N°›</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‹N°›</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2761487" y="2395728"/>
            <a:ext cx="8106537" cy="1243584"/>
          </a:xfrm>
        </p:spPr>
        <p:txBody>
          <a:bodyPr/>
          <a:lstStyle/>
          <a:p>
            <a:r>
              <a:rPr lang="en-US" dirty="0"/>
              <a:t>e3c – 1ère </a:t>
            </a:r>
            <a:r>
              <a:rPr lang="en-US" dirty="0" err="1"/>
              <a:t>partie</a:t>
            </a:r>
            <a:endParaRPr lang="en-US" dirty="0"/>
          </a:p>
        </p:txBody>
      </p:sp>
      <p:sp>
        <p:nvSpPr>
          <p:cNvPr id="3" name="Subtitle 2">
            <a:extLst>
              <a:ext uri="{FF2B5EF4-FFF2-40B4-BE49-F238E27FC236}">
                <a16:creationId xmlns:a16="http://schemas.microsoft.com/office/drawing/2014/main" id="{0D537F64-4C96-4AA8-BB21-E8053A3186DD}"/>
              </a:ext>
            </a:extLst>
          </p:cNvPr>
          <p:cNvSpPr>
            <a:spLocks noGrp="1"/>
          </p:cNvSpPr>
          <p:nvPr>
            <p:ph type="subTitle" idx="1"/>
          </p:nvPr>
        </p:nvSpPr>
        <p:spPr>
          <a:xfrm>
            <a:off x="3051393" y="3721608"/>
            <a:ext cx="6089214" cy="401818"/>
          </a:xfrm>
        </p:spPr>
        <p:txBody>
          <a:bodyPr>
            <a:noAutofit/>
          </a:bodyPr>
          <a:lstStyle/>
          <a:p>
            <a:pPr marL="0" indent="0" algn="ctr">
              <a:buNone/>
            </a:pPr>
            <a:r>
              <a:rPr lang="en-US" sz="3200" b="1" dirty="0" err="1"/>
              <a:t>Élaboration</a:t>
            </a:r>
            <a:r>
              <a:rPr lang="en-US" sz="3200" b="1" dirty="0"/>
              <a:t> </a:t>
            </a:r>
            <a:r>
              <a:rPr lang="en-US" sz="3200" b="1" dirty="0" err="1"/>
              <a:t>d’une</a:t>
            </a:r>
            <a:r>
              <a:rPr lang="en-US" sz="3200" b="1" dirty="0"/>
              <a:t> grille </a:t>
            </a:r>
            <a:r>
              <a:rPr lang="en-US" sz="3200" b="1" dirty="0" err="1"/>
              <a:t>d’évaluation</a:t>
            </a:r>
            <a:endParaRPr lang="en-US" sz="3200" b="1" dirty="0"/>
          </a:p>
        </p:txBody>
      </p:sp>
      <p:sp>
        <p:nvSpPr>
          <p:cNvPr id="4" name="Explosion 1 3"/>
          <p:cNvSpPr/>
          <p:nvPr/>
        </p:nvSpPr>
        <p:spPr>
          <a:xfrm>
            <a:off x="8652681" y="450376"/>
            <a:ext cx="3539319" cy="207446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Formation</a:t>
            </a:r>
            <a:r>
              <a:rPr lang="fr-FR" dirty="0"/>
              <a:t> </a:t>
            </a:r>
          </a:p>
          <a:p>
            <a:pPr algn="ctr"/>
            <a:r>
              <a:rPr lang="fr-FR" sz="1400" dirty="0"/>
              <a:t>Vendredi 18 octobre</a:t>
            </a:r>
          </a:p>
        </p:txBody>
      </p:sp>
    </p:spTree>
    <p:extLst>
      <p:ext uri="{BB962C8B-B14F-4D97-AF65-F5344CB8AC3E}">
        <p14:creationId xmlns:p14="http://schemas.microsoft.com/office/powerpoint/2010/main" val="394693459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1F4B134-FF88-4955-8032-3D9DC2EBA2AF}"/>
              </a:ext>
            </a:extLst>
          </p:cNvPr>
          <p:cNvSpPr/>
          <p:nvPr/>
        </p:nvSpPr>
        <p:spPr>
          <a:xfrm>
            <a:off x="533400" y="1170496"/>
            <a:ext cx="11172151" cy="5321650"/>
          </a:xfrm>
          <a:prstGeom prst="rect">
            <a:avLst/>
          </a:prstGeom>
          <a:solidFill>
            <a:schemeClr val="bg1"/>
          </a:solidFill>
        </p:spPr>
        <p:txBody>
          <a:bodyPr wrap="square">
            <a:spAutoFit/>
          </a:bodyPr>
          <a:lstStyle/>
          <a:p>
            <a:pPr marL="1670685" marR="1670685" algn="ctr">
              <a:lnSpc>
                <a:spcPts val="1375"/>
              </a:lnSpc>
              <a:spcBef>
                <a:spcPts val="335"/>
              </a:spcBef>
              <a:spcAft>
                <a:spcPts val="0"/>
              </a:spcAft>
            </a:pPr>
            <a:r>
              <a:rPr lang="fr-FR" b="1" kern="0" dirty="0">
                <a:latin typeface="Arial" panose="020B0604020202020204" pitchFamily="34" charset="0"/>
                <a:ea typeface="Arial" panose="020B0604020202020204" pitchFamily="34" charset="0"/>
              </a:rPr>
              <a:t>Épreuve commune de contrôle continu</a:t>
            </a:r>
          </a:p>
          <a:p>
            <a:pPr marL="1670685" marR="1670685" algn="ctr">
              <a:lnSpc>
                <a:spcPts val="1375"/>
              </a:lnSpc>
              <a:spcBef>
                <a:spcPts val="10"/>
              </a:spcBef>
              <a:spcAft>
                <a:spcPts val="0"/>
              </a:spcAft>
            </a:pPr>
            <a:r>
              <a:rPr lang="fr-FR" b="1" dirty="0">
                <a:latin typeface="Arial" panose="020B0604020202020204" pitchFamily="34" charset="0"/>
                <a:ea typeface="Arial" panose="020B0604020202020204" pitchFamily="34" charset="0"/>
              </a:rPr>
              <a:t>------</a:t>
            </a:r>
            <a:endParaRPr lang="fr-FR" sz="1600" dirty="0">
              <a:latin typeface="Arial" panose="020B0604020202020204" pitchFamily="34" charset="0"/>
              <a:ea typeface="Arial" panose="020B0604020202020204" pitchFamily="34" charset="0"/>
            </a:endParaRPr>
          </a:p>
          <a:p>
            <a:pPr marL="1670685" marR="1670685" algn="ctr">
              <a:lnSpc>
                <a:spcPts val="1375"/>
              </a:lnSpc>
              <a:spcAft>
                <a:spcPts val="0"/>
              </a:spcAft>
            </a:pPr>
            <a:r>
              <a:rPr lang="fr-FR" b="1" dirty="0">
                <a:latin typeface="Arial" panose="020B0604020202020204" pitchFamily="34" charset="0"/>
                <a:ea typeface="Arial" panose="020B0604020202020204" pitchFamily="34" charset="0"/>
              </a:rPr>
              <a:t>Sciences économiques et sociales</a:t>
            </a:r>
            <a:endParaRPr lang="fr-FR" sz="1600" dirty="0">
              <a:latin typeface="Arial" panose="020B0604020202020204" pitchFamily="34" charset="0"/>
              <a:ea typeface="Arial" panose="020B0604020202020204" pitchFamily="34" charset="0"/>
            </a:endParaRPr>
          </a:p>
          <a:p>
            <a:pPr algn="ctr">
              <a:spcBef>
                <a:spcPts val="40"/>
              </a:spcBef>
              <a:spcAft>
                <a:spcPts val="0"/>
              </a:spcAft>
            </a:pPr>
            <a:r>
              <a:rPr lang="fr-FR" sz="1600" b="1" dirty="0">
                <a:latin typeface="Arial" panose="020B0604020202020204" pitchFamily="34" charset="0"/>
                <a:ea typeface="Arial" panose="020B0604020202020204" pitchFamily="34" charset="0"/>
              </a:rPr>
              <a:t> </a:t>
            </a:r>
            <a:r>
              <a:rPr lang="fr-FR" sz="1400" i="1" dirty="0">
                <a:latin typeface="Arial" panose="020B0604020202020204" pitchFamily="34" charset="0"/>
                <a:ea typeface="Arial" panose="020B0604020202020204" pitchFamily="34" charset="0"/>
              </a:rPr>
              <a:t>L’usage de la calculatrice est strictement interdit.</a:t>
            </a:r>
          </a:p>
          <a:p>
            <a:pPr algn="ctr">
              <a:spcBef>
                <a:spcPts val="40"/>
              </a:spcBef>
              <a:spcAft>
                <a:spcPts val="0"/>
              </a:spcAft>
            </a:pPr>
            <a:endParaRPr lang="fr-FR" sz="1400" i="1" dirty="0">
              <a:latin typeface="Arial" panose="020B0604020202020204" pitchFamily="34" charset="0"/>
              <a:ea typeface="Arial" panose="020B0604020202020204" pitchFamily="34" charset="0"/>
            </a:endParaRPr>
          </a:p>
          <a:p>
            <a:pPr algn="ctr">
              <a:spcBef>
                <a:spcPts val="40"/>
              </a:spcBef>
              <a:spcAft>
                <a:spcPts val="0"/>
              </a:spcAft>
            </a:pPr>
            <a:endParaRPr lang="fr-FR" sz="1400" i="1" dirty="0">
              <a:latin typeface="Arial" panose="020B0604020202020204" pitchFamily="34" charset="0"/>
              <a:ea typeface="Arial" panose="020B0604020202020204" pitchFamily="34" charset="0"/>
            </a:endParaRPr>
          </a:p>
          <a:p>
            <a:pPr algn="ctr">
              <a:spcBef>
                <a:spcPts val="40"/>
              </a:spcBef>
              <a:spcAft>
                <a:spcPts val="0"/>
              </a:spcAft>
            </a:pPr>
            <a:endParaRPr lang="fr-FR" sz="1400" i="1" dirty="0">
              <a:latin typeface="Arial" panose="020B0604020202020204" pitchFamily="34" charset="0"/>
              <a:ea typeface="Arial" panose="020B0604020202020204" pitchFamily="34" charset="0"/>
            </a:endParaRPr>
          </a:p>
          <a:p>
            <a:pPr algn="just">
              <a:lnSpc>
                <a:spcPct val="150000"/>
              </a:lnSpc>
              <a:spcBef>
                <a:spcPts val="40"/>
              </a:spcBef>
              <a:spcAft>
                <a:spcPts val="0"/>
              </a:spcAft>
            </a:pPr>
            <a:r>
              <a:rPr lang="fr-FR" sz="2800" dirty="0"/>
              <a:t>Première partie (Mobilisation de connaissances et traitement de l’information), il est demandé au candidat de répondre aux questions en mobilisant les connaissances acquises dans le cadre du programme, en adoptant une démarche méthodologique rigoureuse de collecte et d’exploitation de données quantitatives, et en ayant recours le cas échéant à des résolutions graphiques.</a:t>
            </a:r>
          </a:p>
        </p:txBody>
      </p:sp>
      <p:sp>
        <p:nvSpPr>
          <p:cNvPr id="9" name="Titre 8"/>
          <p:cNvSpPr>
            <a:spLocks noGrp="1"/>
          </p:cNvSpPr>
          <p:nvPr>
            <p:ph type="title"/>
          </p:nvPr>
        </p:nvSpPr>
        <p:spPr/>
        <p:txBody>
          <a:bodyPr/>
          <a:lstStyle/>
          <a:p>
            <a:r>
              <a:rPr lang="fr-FR" dirty="0"/>
              <a:t>Les consignes sur chaque sujet zéro </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solidFill>
                  <a:srgbClr val="FFFFFF"/>
                </a:solidFill>
              </a:rPr>
              <a:pPr/>
              <a:t>2</a:t>
            </a:fld>
            <a:endParaRPr lang="en-US" dirty="0">
              <a:solidFill>
                <a:srgbClr val="FFFFFF"/>
              </a:solidFill>
            </a:endParaRPr>
          </a:p>
        </p:txBody>
      </p:sp>
      <p:cxnSp>
        <p:nvCxnSpPr>
          <p:cNvPr id="11" name="Connecteur droit avec flèche 10"/>
          <p:cNvCxnSpPr>
            <a:cxnSpLocks/>
          </p:cNvCxnSpPr>
          <p:nvPr/>
        </p:nvCxnSpPr>
        <p:spPr>
          <a:xfrm>
            <a:off x="1533525" y="2757017"/>
            <a:ext cx="799300" cy="1345065"/>
          </a:xfrm>
          <a:prstGeom prst="straightConnector1">
            <a:avLst/>
          </a:prstGeom>
          <a:ln>
            <a:solidFill>
              <a:srgbClr val="0070C0"/>
            </a:solidFill>
            <a:tailEnd type="arrow"/>
          </a:ln>
        </p:spPr>
        <p:style>
          <a:lnRef idx="3">
            <a:schemeClr val="accent6"/>
          </a:lnRef>
          <a:fillRef idx="0">
            <a:schemeClr val="accent6"/>
          </a:fillRef>
          <a:effectRef idx="2">
            <a:schemeClr val="accent6"/>
          </a:effectRef>
          <a:fontRef idx="minor">
            <a:schemeClr val="tx1"/>
          </a:fontRef>
        </p:style>
      </p:cxnSp>
      <p:sp>
        <p:nvSpPr>
          <p:cNvPr id="12" name="Ellipse 11"/>
          <p:cNvSpPr/>
          <p:nvPr/>
        </p:nvSpPr>
        <p:spPr>
          <a:xfrm>
            <a:off x="1132761" y="5277922"/>
            <a:ext cx="8306514" cy="590006"/>
          </a:xfrm>
          <a:prstGeom prst="ellips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70C0"/>
              </a:solidFill>
            </a:endParaRPr>
          </a:p>
        </p:txBody>
      </p:sp>
      <p:sp>
        <p:nvSpPr>
          <p:cNvPr id="13" name="Ellipse 12"/>
          <p:cNvSpPr/>
          <p:nvPr/>
        </p:nvSpPr>
        <p:spPr>
          <a:xfrm>
            <a:off x="5248275" y="6000750"/>
            <a:ext cx="3657600" cy="491395"/>
          </a:xfrm>
          <a:prstGeom prst="ellips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sp>
        <p:nvSpPr>
          <p:cNvPr id="5" name="ZoneTexte 4"/>
          <p:cNvSpPr txBox="1"/>
          <p:nvPr/>
        </p:nvSpPr>
        <p:spPr>
          <a:xfrm>
            <a:off x="350576" y="1802910"/>
            <a:ext cx="3147269" cy="954107"/>
          </a:xfrm>
          <a:prstGeom prst="rect">
            <a:avLst/>
          </a:prstGeom>
          <a:solidFill>
            <a:schemeClr val="bg1"/>
          </a:solidFill>
          <a:ln w="19050">
            <a:solidFill>
              <a:srgbClr val="0070C0"/>
            </a:solidFill>
          </a:ln>
        </p:spPr>
        <p:txBody>
          <a:bodyPr wrap="square" rtlCol="0">
            <a:spAutoFit/>
          </a:bodyPr>
          <a:lstStyle/>
          <a:p>
            <a:r>
              <a:rPr lang="fr-FR" sz="1400" b="1" dirty="0">
                <a:solidFill>
                  <a:srgbClr val="0070C0"/>
                </a:solidFill>
              </a:rPr>
              <a:t>2</a:t>
            </a:r>
            <a:r>
              <a:rPr lang="fr-FR" sz="1400" b="1" baseline="30000" dirty="0">
                <a:solidFill>
                  <a:srgbClr val="0070C0"/>
                </a:solidFill>
              </a:rPr>
              <a:t>ème</a:t>
            </a:r>
            <a:r>
              <a:rPr lang="fr-FR" sz="1400" b="1" dirty="0">
                <a:solidFill>
                  <a:srgbClr val="0070C0"/>
                </a:solidFill>
              </a:rPr>
              <a:t> compétence testée : Mobiliser les connaissances (notions et mécanismes) concernant l’objectif d’apprentissage</a:t>
            </a:r>
          </a:p>
        </p:txBody>
      </p:sp>
      <p:sp>
        <p:nvSpPr>
          <p:cNvPr id="14" name="Ellipse 13"/>
          <p:cNvSpPr/>
          <p:nvPr/>
        </p:nvSpPr>
        <p:spPr>
          <a:xfrm>
            <a:off x="7777781" y="3353337"/>
            <a:ext cx="3880819" cy="590006"/>
          </a:xfrm>
          <a:prstGeom prst="ellips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sp>
        <p:nvSpPr>
          <p:cNvPr id="18" name="ZoneTexte 17"/>
          <p:cNvSpPr txBox="1"/>
          <p:nvPr/>
        </p:nvSpPr>
        <p:spPr>
          <a:xfrm>
            <a:off x="6094218" y="2044664"/>
            <a:ext cx="2352451" cy="738664"/>
          </a:xfrm>
          <a:prstGeom prst="rect">
            <a:avLst/>
          </a:prstGeom>
          <a:noFill/>
          <a:ln w="19050">
            <a:solidFill>
              <a:srgbClr val="0070C0"/>
            </a:solidFill>
          </a:ln>
        </p:spPr>
        <p:txBody>
          <a:bodyPr wrap="square" rtlCol="0">
            <a:spAutoFit/>
          </a:bodyPr>
          <a:lstStyle/>
          <a:p>
            <a:r>
              <a:rPr lang="fr-FR" sz="1400" b="1" dirty="0">
                <a:solidFill>
                  <a:srgbClr val="0070C0"/>
                </a:solidFill>
              </a:rPr>
              <a:t>3</a:t>
            </a:r>
            <a:r>
              <a:rPr lang="fr-FR" sz="1400" b="1" baseline="30000" dirty="0">
                <a:solidFill>
                  <a:srgbClr val="0070C0"/>
                </a:solidFill>
              </a:rPr>
              <a:t>ème</a:t>
            </a:r>
            <a:r>
              <a:rPr lang="fr-FR" sz="1400" b="1" dirty="0">
                <a:solidFill>
                  <a:srgbClr val="0070C0"/>
                </a:solidFill>
              </a:rPr>
              <a:t> compétence  testée :</a:t>
            </a:r>
          </a:p>
          <a:p>
            <a:r>
              <a:rPr lang="fr-FR" sz="1400" b="1" dirty="0">
                <a:solidFill>
                  <a:srgbClr val="0070C0"/>
                </a:solidFill>
              </a:rPr>
              <a:t>Maîtriser des savoir-faire statistiques</a:t>
            </a:r>
          </a:p>
        </p:txBody>
      </p:sp>
      <p:cxnSp>
        <p:nvCxnSpPr>
          <p:cNvPr id="22" name="Connecteur droit avec flèche 21"/>
          <p:cNvCxnSpPr>
            <a:cxnSpLocks/>
            <a:stCxn id="19" idx="2"/>
          </p:cNvCxnSpPr>
          <p:nvPr/>
        </p:nvCxnSpPr>
        <p:spPr>
          <a:xfrm flipH="1">
            <a:off x="10202307" y="2467738"/>
            <a:ext cx="62618" cy="885599"/>
          </a:xfrm>
          <a:prstGeom prst="straightConnector1">
            <a:avLst/>
          </a:prstGeom>
          <a:ln>
            <a:solidFill>
              <a:srgbClr val="0070C0"/>
            </a:solidFill>
            <a:tailEnd type="arrow"/>
          </a:ln>
        </p:spPr>
        <p:style>
          <a:lnRef idx="3">
            <a:schemeClr val="accent6"/>
          </a:lnRef>
          <a:fillRef idx="0">
            <a:schemeClr val="accent6"/>
          </a:fillRef>
          <a:effectRef idx="2">
            <a:schemeClr val="accent6"/>
          </a:effectRef>
          <a:fontRef idx="minor">
            <a:schemeClr val="tx1"/>
          </a:fontRef>
        </p:style>
      </p:cxnSp>
      <p:sp>
        <p:nvSpPr>
          <p:cNvPr id="21" name="ZoneTexte 20"/>
          <p:cNvSpPr txBox="1"/>
          <p:nvPr/>
        </p:nvSpPr>
        <p:spPr>
          <a:xfrm>
            <a:off x="9718190" y="5895821"/>
            <a:ext cx="2112235" cy="523220"/>
          </a:xfrm>
          <a:prstGeom prst="rect">
            <a:avLst/>
          </a:prstGeom>
          <a:solidFill>
            <a:schemeClr val="bg1"/>
          </a:solidFill>
          <a:ln w="19050">
            <a:solidFill>
              <a:srgbClr val="0070C0"/>
            </a:solidFill>
          </a:ln>
        </p:spPr>
        <p:txBody>
          <a:bodyPr wrap="square" rtlCol="0">
            <a:spAutoFit/>
          </a:bodyPr>
          <a:lstStyle/>
          <a:p>
            <a:r>
              <a:rPr lang="fr-FR" sz="1400" b="1" dirty="0">
                <a:solidFill>
                  <a:srgbClr val="0070C0"/>
                </a:solidFill>
              </a:rPr>
              <a:t>4</a:t>
            </a:r>
            <a:r>
              <a:rPr lang="fr-FR" sz="1400" b="1" baseline="30000" dirty="0">
                <a:solidFill>
                  <a:srgbClr val="0070C0"/>
                </a:solidFill>
              </a:rPr>
              <a:t>ème</a:t>
            </a:r>
            <a:r>
              <a:rPr lang="fr-FR" sz="1400" b="1" dirty="0">
                <a:solidFill>
                  <a:srgbClr val="0070C0"/>
                </a:solidFill>
              </a:rPr>
              <a:t> compétence  pouvant être testée</a:t>
            </a:r>
          </a:p>
        </p:txBody>
      </p:sp>
      <p:sp>
        <p:nvSpPr>
          <p:cNvPr id="17" name="Ellipse 16">
            <a:extLst>
              <a:ext uri="{FF2B5EF4-FFF2-40B4-BE49-F238E27FC236}">
                <a16:creationId xmlns:a16="http://schemas.microsoft.com/office/drawing/2014/main" id="{59749187-9367-44A6-B127-2D9BAE2AC03A}"/>
              </a:ext>
            </a:extLst>
          </p:cNvPr>
          <p:cNvSpPr/>
          <p:nvPr/>
        </p:nvSpPr>
        <p:spPr>
          <a:xfrm>
            <a:off x="1214103" y="4092557"/>
            <a:ext cx="5224797" cy="406660"/>
          </a:xfrm>
          <a:prstGeom prst="ellips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sp>
        <p:nvSpPr>
          <p:cNvPr id="19" name="ZoneTexte 18">
            <a:extLst>
              <a:ext uri="{FF2B5EF4-FFF2-40B4-BE49-F238E27FC236}">
                <a16:creationId xmlns:a16="http://schemas.microsoft.com/office/drawing/2014/main" id="{C20EB93C-F61E-46A1-942D-F0F69DD3770B}"/>
              </a:ext>
            </a:extLst>
          </p:cNvPr>
          <p:cNvSpPr txBox="1"/>
          <p:nvPr/>
        </p:nvSpPr>
        <p:spPr>
          <a:xfrm>
            <a:off x="9088699" y="1913740"/>
            <a:ext cx="2352451" cy="553998"/>
          </a:xfrm>
          <a:prstGeom prst="rect">
            <a:avLst/>
          </a:prstGeom>
          <a:solidFill>
            <a:schemeClr val="bg1"/>
          </a:solidFill>
          <a:ln w="19050">
            <a:solidFill>
              <a:srgbClr val="0070C0"/>
            </a:solidFill>
          </a:ln>
        </p:spPr>
        <p:txBody>
          <a:bodyPr wrap="square" rtlCol="0">
            <a:spAutoFit/>
          </a:bodyPr>
          <a:lstStyle/>
          <a:p>
            <a:r>
              <a:rPr lang="fr-FR" sz="1600" b="1" dirty="0">
                <a:solidFill>
                  <a:srgbClr val="0070C0"/>
                </a:solidFill>
              </a:rPr>
              <a:t>1</a:t>
            </a:r>
            <a:r>
              <a:rPr lang="fr-FR" sz="1600" b="1" baseline="30000" dirty="0">
                <a:solidFill>
                  <a:srgbClr val="0070C0"/>
                </a:solidFill>
              </a:rPr>
              <a:t>ère</a:t>
            </a:r>
            <a:r>
              <a:rPr lang="fr-FR" sz="1600" b="1" dirty="0">
                <a:solidFill>
                  <a:srgbClr val="0070C0"/>
                </a:solidFill>
              </a:rPr>
              <a:t> </a:t>
            </a:r>
            <a:r>
              <a:rPr lang="fr-FR" sz="1400" b="1" dirty="0">
                <a:solidFill>
                  <a:srgbClr val="0070C0"/>
                </a:solidFill>
              </a:rPr>
              <a:t>compétence</a:t>
            </a:r>
            <a:r>
              <a:rPr lang="fr-FR" sz="1600" b="1" dirty="0">
                <a:solidFill>
                  <a:srgbClr val="0070C0"/>
                </a:solidFill>
              </a:rPr>
              <a:t> </a:t>
            </a:r>
            <a:r>
              <a:rPr lang="fr-FR" sz="1400" b="1" dirty="0">
                <a:solidFill>
                  <a:srgbClr val="0070C0"/>
                </a:solidFill>
              </a:rPr>
              <a:t>testée : Répondre à la consigne</a:t>
            </a:r>
          </a:p>
        </p:txBody>
      </p:sp>
      <p:cxnSp>
        <p:nvCxnSpPr>
          <p:cNvPr id="23" name="Connecteur droit avec flèche 22">
            <a:extLst>
              <a:ext uri="{FF2B5EF4-FFF2-40B4-BE49-F238E27FC236}">
                <a16:creationId xmlns:a16="http://schemas.microsoft.com/office/drawing/2014/main" id="{7FD571E9-93AD-4794-BC8D-7CE51BC2B12E}"/>
              </a:ext>
            </a:extLst>
          </p:cNvPr>
          <p:cNvCxnSpPr>
            <a:cxnSpLocks/>
            <a:stCxn id="18" idx="2"/>
          </p:cNvCxnSpPr>
          <p:nvPr/>
        </p:nvCxnSpPr>
        <p:spPr>
          <a:xfrm>
            <a:off x="7270444" y="2783328"/>
            <a:ext cx="169705" cy="2494594"/>
          </a:xfrm>
          <a:prstGeom prst="straightConnector1">
            <a:avLst/>
          </a:prstGeom>
          <a:ln>
            <a:solidFill>
              <a:srgbClr val="0070C0"/>
            </a:solidFill>
            <a:tailEnd type="arrow"/>
          </a:ln>
        </p:spPr>
        <p:style>
          <a:lnRef idx="3">
            <a:schemeClr val="accent6"/>
          </a:lnRef>
          <a:fillRef idx="0">
            <a:schemeClr val="accent6"/>
          </a:fillRef>
          <a:effectRef idx="2">
            <a:schemeClr val="accent6"/>
          </a:effectRef>
          <a:fontRef idx="minor">
            <a:schemeClr val="tx1"/>
          </a:fontRef>
        </p:style>
      </p:cxnSp>
      <p:cxnSp>
        <p:nvCxnSpPr>
          <p:cNvPr id="29" name="Connecteur droit avec flèche 28">
            <a:extLst>
              <a:ext uri="{FF2B5EF4-FFF2-40B4-BE49-F238E27FC236}">
                <a16:creationId xmlns:a16="http://schemas.microsoft.com/office/drawing/2014/main" id="{32D19D8F-A0D8-4377-BC6E-FEE4B9274584}"/>
              </a:ext>
            </a:extLst>
          </p:cNvPr>
          <p:cNvCxnSpPr>
            <a:cxnSpLocks/>
          </p:cNvCxnSpPr>
          <p:nvPr/>
        </p:nvCxnSpPr>
        <p:spPr>
          <a:xfrm flipH="1">
            <a:off x="8905875" y="6157431"/>
            <a:ext cx="812316" cy="71369"/>
          </a:xfrm>
          <a:prstGeom prst="straightConnector1">
            <a:avLst/>
          </a:prstGeom>
          <a:ln>
            <a:solidFill>
              <a:srgbClr val="0070C0"/>
            </a:solidFill>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279111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par>
                                <p:cTn id="30" presetID="10" presetClass="entr" presetSubtype="0" fill="hold"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par>
                                <p:cTn id="41" presetID="10"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5" grpId="0" animBg="1"/>
      <p:bldP spid="14" grpId="0" animBg="1"/>
      <p:bldP spid="18" grpId="0" animBg="1"/>
      <p:bldP spid="21" grpId="0" animBg="1"/>
      <p:bldP spid="17"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00" y="542925"/>
            <a:ext cx="11214100" cy="1200329"/>
          </a:xfrm>
        </p:spPr>
        <p:txBody>
          <a:bodyPr/>
          <a:lstStyle/>
          <a:p>
            <a:r>
              <a:rPr lang="fr-FR" sz="4000" dirty="0"/>
              <a:t>Si on analyse les sujets zéro disponibles…</a:t>
            </a:r>
            <a:br>
              <a:rPr lang="fr-FR" sz="4000" dirty="0"/>
            </a:br>
            <a:r>
              <a:rPr lang="fr-FR" sz="4000" dirty="0"/>
              <a:t>Question 1</a:t>
            </a:r>
          </a:p>
        </p:txBody>
      </p:sp>
      <p:sp>
        <p:nvSpPr>
          <p:cNvPr id="3" name="Espace réservé du numéro de diapositive 2"/>
          <p:cNvSpPr>
            <a:spLocks noGrp="1"/>
          </p:cNvSpPr>
          <p:nvPr>
            <p:ph type="sldNum" sz="quarter" idx="12"/>
          </p:nvPr>
        </p:nvSpPr>
        <p:spPr/>
        <p:txBody>
          <a:bodyPr/>
          <a:lstStyle/>
          <a:p>
            <a:fld id="{C263D6C4-4840-40CC-AC84-17E24B3B7BDE}" type="slidenum">
              <a:rPr lang="en-US" noProof="0" smtClean="0"/>
              <a:pPr/>
              <a:t>3</a:t>
            </a:fld>
            <a:endParaRPr lang="en-US" noProof="0" dirty="0"/>
          </a:p>
        </p:txBody>
      </p:sp>
      <p:sp>
        <p:nvSpPr>
          <p:cNvPr id="4" name="ZoneTexte 3"/>
          <p:cNvSpPr txBox="1"/>
          <p:nvPr/>
        </p:nvSpPr>
        <p:spPr>
          <a:xfrm>
            <a:off x="477671" y="4356079"/>
            <a:ext cx="10222173"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3600" dirty="0"/>
              <a:t>Ces questions sont orientées vers la mobilisation des connaissances </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2891" y="1920710"/>
            <a:ext cx="5153025"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5631" y="2415795"/>
            <a:ext cx="6562725" cy="27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2891" y="2895600"/>
            <a:ext cx="4410075" cy="26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5631" y="3392481"/>
            <a:ext cx="6781800"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Ellipse 7"/>
          <p:cNvSpPr/>
          <p:nvPr/>
        </p:nvSpPr>
        <p:spPr>
          <a:xfrm>
            <a:off x="5332021" y="1781299"/>
            <a:ext cx="997527" cy="546265"/>
          </a:xfrm>
          <a:prstGeom prst="ellipse">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p:nvSpPr>
        <p:spPr>
          <a:xfrm>
            <a:off x="8096993" y="2280774"/>
            <a:ext cx="997527" cy="546265"/>
          </a:xfrm>
          <a:prstGeom prst="ellipse">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4591230" y="2750038"/>
            <a:ext cx="997527" cy="546265"/>
          </a:xfrm>
          <a:prstGeom prst="ellipse">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p:cNvSpPr/>
          <p:nvPr/>
        </p:nvSpPr>
        <p:spPr>
          <a:xfrm>
            <a:off x="8283039" y="3276510"/>
            <a:ext cx="997527" cy="546265"/>
          </a:xfrm>
          <a:prstGeom prst="ellipse">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8907" y="269970"/>
            <a:ext cx="11214100" cy="1200329"/>
          </a:xfrm>
        </p:spPr>
        <p:txBody>
          <a:bodyPr/>
          <a:lstStyle/>
          <a:p>
            <a:r>
              <a:rPr lang="fr-FR" sz="4000" dirty="0"/>
              <a:t>Si on analyse les sujets zéro disponibles…</a:t>
            </a:r>
            <a:br>
              <a:rPr lang="fr-FR" sz="4000" dirty="0"/>
            </a:br>
            <a:r>
              <a:rPr lang="fr-FR" sz="4000" dirty="0"/>
              <a:t>Question 2</a:t>
            </a:r>
          </a:p>
        </p:txBody>
      </p:sp>
      <p:sp>
        <p:nvSpPr>
          <p:cNvPr id="3" name="Espace réservé du numéro de diapositive 2"/>
          <p:cNvSpPr>
            <a:spLocks noGrp="1"/>
          </p:cNvSpPr>
          <p:nvPr>
            <p:ph type="sldNum" sz="quarter" idx="12"/>
          </p:nvPr>
        </p:nvSpPr>
        <p:spPr/>
        <p:txBody>
          <a:bodyPr/>
          <a:lstStyle/>
          <a:p>
            <a:fld id="{C263D6C4-4840-40CC-AC84-17E24B3B7BDE}" type="slidenum">
              <a:rPr lang="en-US" noProof="0" smtClean="0"/>
              <a:pPr/>
              <a:t>4</a:t>
            </a:fld>
            <a:endParaRPr lang="en-US" noProof="0" dirty="0"/>
          </a:p>
        </p:txBody>
      </p:sp>
      <p:sp>
        <p:nvSpPr>
          <p:cNvPr id="4" name="ZoneTexte 3"/>
          <p:cNvSpPr txBox="1"/>
          <p:nvPr/>
        </p:nvSpPr>
        <p:spPr>
          <a:xfrm>
            <a:off x="477669" y="3529074"/>
            <a:ext cx="11136576" cy="304698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3200" dirty="0"/>
              <a:t>Ces questions nécessitent la mobilisation de savoir-faire : proportions, tableaux à double entrée, graphiques, représentation graphique du marché. </a:t>
            </a:r>
          </a:p>
          <a:p>
            <a:r>
              <a:rPr lang="fr-FR" sz="3200" dirty="0"/>
              <a:t>Des objectifs d’apprentissage doivent être atteints pour être capable de comprendre certaines questions (variables contextuelles, équilibre du marché…)</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0353" y="1084142"/>
            <a:ext cx="76295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2403" y="1682087"/>
            <a:ext cx="7372350"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0352" y="2293111"/>
            <a:ext cx="76295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2403" y="2844703"/>
            <a:ext cx="7915275" cy="54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Ellipse 12"/>
          <p:cNvSpPr/>
          <p:nvPr/>
        </p:nvSpPr>
        <p:spPr>
          <a:xfrm>
            <a:off x="4833258" y="1288025"/>
            <a:ext cx="859620" cy="323719"/>
          </a:xfrm>
          <a:prstGeom prst="ellipse">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a:extLst>
              <a:ext uri="{FF2B5EF4-FFF2-40B4-BE49-F238E27FC236}">
                <a16:creationId xmlns:a16="http://schemas.microsoft.com/office/drawing/2014/main" id="{F52EBBA5-E74C-40EB-B8C1-609D310294B4}"/>
              </a:ext>
            </a:extLst>
          </p:cNvPr>
          <p:cNvSpPr/>
          <p:nvPr/>
        </p:nvSpPr>
        <p:spPr>
          <a:xfrm>
            <a:off x="6627645" y="1854665"/>
            <a:ext cx="859620" cy="323719"/>
          </a:xfrm>
          <a:prstGeom prst="ellipse">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5465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8907" y="269970"/>
            <a:ext cx="11214100" cy="1200329"/>
          </a:xfrm>
        </p:spPr>
        <p:txBody>
          <a:bodyPr/>
          <a:lstStyle/>
          <a:p>
            <a:r>
              <a:rPr lang="fr-FR" sz="4000" dirty="0"/>
              <a:t>Si on analyse les sujets zéro disponibles…</a:t>
            </a:r>
            <a:br>
              <a:rPr lang="fr-FR" sz="4000" dirty="0"/>
            </a:br>
            <a:r>
              <a:rPr lang="fr-FR" sz="4000" dirty="0"/>
              <a:t>Question 3</a:t>
            </a:r>
          </a:p>
        </p:txBody>
      </p:sp>
      <p:sp>
        <p:nvSpPr>
          <p:cNvPr id="3" name="Espace réservé du numéro de diapositive 2"/>
          <p:cNvSpPr>
            <a:spLocks noGrp="1"/>
          </p:cNvSpPr>
          <p:nvPr>
            <p:ph type="sldNum" sz="quarter" idx="12"/>
          </p:nvPr>
        </p:nvSpPr>
        <p:spPr/>
        <p:txBody>
          <a:bodyPr/>
          <a:lstStyle/>
          <a:p>
            <a:fld id="{C263D6C4-4840-40CC-AC84-17E24B3B7BDE}" type="slidenum">
              <a:rPr lang="en-US" noProof="0" smtClean="0"/>
              <a:pPr/>
              <a:t>5</a:t>
            </a:fld>
            <a:endParaRPr lang="en-US" noProof="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7091" y="998561"/>
            <a:ext cx="66675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7258" y="1638513"/>
            <a:ext cx="723900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7091" y="2273516"/>
            <a:ext cx="7667625"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7258" y="3238066"/>
            <a:ext cx="7886700" cy="466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ZoneTexte 13"/>
          <p:cNvSpPr txBox="1"/>
          <p:nvPr/>
        </p:nvSpPr>
        <p:spPr>
          <a:xfrm>
            <a:off x="477669" y="3811012"/>
            <a:ext cx="11136576" cy="304698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3200" dirty="0"/>
              <a:t>Ces questions nécessitent la mobilisation de savoir-faire : proportions, tableaux à double entrée, graphiques, représentation graphique du marché. </a:t>
            </a:r>
          </a:p>
          <a:p>
            <a:r>
              <a:rPr lang="fr-FR" sz="3200" dirty="0"/>
              <a:t>Des objectifs d’apprentissage doivent être atteints pour être capable de comprendre certaines questions (déplacement des courbes, mesure de la délinquance…)</a:t>
            </a:r>
          </a:p>
        </p:txBody>
      </p:sp>
      <p:sp>
        <p:nvSpPr>
          <p:cNvPr id="11" name="Ellipse 10">
            <a:extLst>
              <a:ext uri="{FF2B5EF4-FFF2-40B4-BE49-F238E27FC236}">
                <a16:creationId xmlns:a16="http://schemas.microsoft.com/office/drawing/2014/main" id="{129FFC47-A95E-4282-A0FE-F3BF2FDBBB44}"/>
              </a:ext>
            </a:extLst>
          </p:cNvPr>
          <p:cNvSpPr/>
          <p:nvPr/>
        </p:nvSpPr>
        <p:spPr>
          <a:xfrm>
            <a:off x="4109358" y="1826826"/>
            <a:ext cx="859620" cy="323719"/>
          </a:xfrm>
          <a:prstGeom prst="ellipse">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a:extLst>
              <a:ext uri="{FF2B5EF4-FFF2-40B4-BE49-F238E27FC236}">
                <a16:creationId xmlns:a16="http://schemas.microsoft.com/office/drawing/2014/main" id="{9B56E9E5-0F6E-4245-94E7-5BEED9BE958A}"/>
              </a:ext>
            </a:extLst>
          </p:cNvPr>
          <p:cNvSpPr/>
          <p:nvPr/>
        </p:nvSpPr>
        <p:spPr>
          <a:xfrm>
            <a:off x="3385458" y="1183052"/>
            <a:ext cx="859620" cy="323719"/>
          </a:xfrm>
          <a:prstGeom prst="ellipse">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1206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380808" y="426159"/>
            <a:ext cx="11214100" cy="535531"/>
          </a:xfrm>
        </p:spPr>
        <p:txBody>
          <a:bodyPr/>
          <a:lstStyle/>
          <a:p>
            <a:r>
              <a:rPr lang="en-US" sz="2800" dirty="0"/>
              <a:t>Question 1 : </a:t>
            </a:r>
            <a:r>
              <a:rPr lang="fr-FR" sz="2800" dirty="0"/>
              <a:t>Présentez deux formes de la volatilité électorale</a:t>
            </a:r>
            <a:r>
              <a:rPr lang="fr-FR" dirty="0"/>
              <a:t>.</a:t>
            </a:r>
            <a:r>
              <a:rPr lang="en-US" dirty="0"/>
              <a:t> </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6</a:t>
            </a:fld>
            <a:endParaRPr lang="en-US" dirty="0"/>
          </a:p>
        </p:txBody>
      </p:sp>
      <p:sp>
        <p:nvSpPr>
          <p:cNvPr id="5" name="Espace réservé du texte 4"/>
          <p:cNvSpPr>
            <a:spLocks noGrp="1"/>
          </p:cNvSpPr>
          <p:nvPr>
            <p:ph type="body" sz="quarter" idx="13"/>
          </p:nvPr>
        </p:nvSpPr>
        <p:spPr>
          <a:xfrm>
            <a:off x="626473" y="928055"/>
            <a:ext cx="6718300" cy="576746"/>
          </a:xfrm>
        </p:spPr>
        <p:txBody>
          <a:bodyPr/>
          <a:lstStyle/>
          <a:p>
            <a:r>
              <a:rPr lang="fr-FR" dirty="0"/>
              <a:t>Quelles sont les connaissances à mobiliser ?</a:t>
            </a:r>
          </a:p>
        </p:txBody>
      </p:sp>
      <p:sp>
        <p:nvSpPr>
          <p:cNvPr id="6" name="Title 6">
            <a:extLst>
              <a:ext uri="{FF2B5EF4-FFF2-40B4-BE49-F238E27FC236}">
                <a16:creationId xmlns:a16="http://schemas.microsoft.com/office/drawing/2014/main" id="{7875C19A-1AAE-476A-A316-A2CF92D763D3}"/>
              </a:ext>
            </a:extLst>
          </p:cNvPr>
          <p:cNvSpPr txBox="1">
            <a:spLocks/>
          </p:cNvSpPr>
          <p:nvPr/>
        </p:nvSpPr>
        <p:spPr>
          <a:xfrm>
            <a:off x="392184" y="1820961"/>
            <a:ext cx="10164980" cy="923330"/>
          </a:xfrm>
          <a:prstGeom prst="rect">
            <a:avLst/>
          </a:prstGeom>
        </p:spPr>
        <p:txBody>
          <a:bodyPr vert="horz" wrap="square" lIns="91440" tIns="45720" rIns="91440" bIns="45720" rtlCol="0" anchor="t">
            <a:spAutoFit/>
          </a:bodyPr>
          <a:lstStyle/>
          <a:p>
            <a:pPr lvl="0">
              <a:lnSpc>
                <a:spcPct val="90000"/>
              </a:lnSpc>
              <a:spcBef>
                <a:spcPct val="0"/>
              </a:spcBef>
              <a:defRPr/>
            </a:pPr>
            <a:r>
              <a:rPr kumimoji="0" lang="en-US" sz="2800" b="1" i="0" u="none" strike="noStrike" kern="1200" cap="none" spc="-70" normalizeH="0" baseline="0" noProof="0" dirty="0">
                <a:ln>
                  <a:noFill/>
                </a:ln>
                <a:solidFill>
                  <a:schemeClr val="bg1"/>
                </a:solidFill>
                <a:effectLst/>
                <a:uLnTx/>
                <a:uFillTx/>
                <a:latin typeface="+mj-lt"/>
                <a:ea typeface="+mj-ea"/>
                <a:cs typeface="+mj-cs"/>
              </a:rPr>
              <a:t>Question 2 : </a:t>
            </a:r>
            <a:r>
              <a:rPr lang="fr-FR" sz="2800" b="1" spc="-70" dirty="0">
                <a:solidFill>
                  <a:schemeClr val="bg1"/>
                </a:solidFill>
                <a:latin typeface="+mj-lt"/>
                <a:ea typeface="+mj-ea"/>
                <a:cs typeface="+mj-cs"/>
              </a:rPr>
              <a:t>À l’aide du document, montrez que la participation électorale est liée à des variables contextuelles</a:t>
            </a:r>
            <a:r>
              <a:rPr lang="fr-FR" sz="3200" b="1" spc="-70" dirty="0">
                <a:solidFill>
                  <a:schemeClr val="bg1"/>
                </a:solidFill>
                <a:latin typeface="+mj-lt"/>
                <a:ea typeface="+mj-ea"/>
                <a:cs typeface="+mj-cs"/>
              </a:rPr>
              <a:t>. </a:t>
            </a:r>
            <a:r>
              <a:rPr kumimoji="0" lang="en-US" sz="3200" b="1" i="0" u="none" strike="noStrike" kern="1200" cap="none" spc="-70" normalizeH="0" baseline="0" noProof="0" dirty="0">
                <a:ln>
                  <a:noFill/>
                </a:ln>
                <a:solidFill>
                  <a:schemeClr val="bg1"/>
                </a:solidFill>
                <a:effectLst/>
                <a:uLnTx/>
                <a:uFillTx/>
                <a:latin typeface="+mj-lt"/>
                <a:ea typeface="+mj-ea"/>
                <a:cs typeface="+mj-cs"/>
              </a:rPr>
              <a:t>  </a:t>
            </a:r>
          </a:p>
        </p:txBody>
      </p:sp>
      <p:sp>
        <p:nvSpPr>
          <p:cNvPr id="9" name="Title 6">
            <a:extLst>
              <a:ext uri="{FF2B5EF4-FFF2-40B4-BE49-F238E27FC236}">
                <a16:creationId xmlns:a16="http://schemas.microsoft.com/office/drawing/2014/main" id="{7875C19A-1AAE-476A-A316-A2CF92D763D3}"/>
              </a:ext>
            </a:extLst>
          </p:cNvPr>
          <p:cNvSpPr txBox="1">
            <a:spLocks/>
          </p:cNvSpPr>
          <p:nvPr/>
        </p:nvSpPr>
        <p:spPr>
          <a:xfrm>
            <a:off x="380808" y="3978773"/>
            <a:ext cx="11799816" cy="867930"/>
          </a:xfrm>
          <a:prstGeom prst="rect">
            <a:avLst/>
          </a:prstGeom>
        </p:spPr>
        <p:txBody>
          <a:bodyPr vert="horz" wrap="square" lIns="91440" tIns="45720" rIns="91440" bIns="45720" rtlCol="0" anchor="t">
            <a:spAutoFit/>
          </a:bodyPr>
          <a:lstStyle/>
          <a:p>
            <a:pPr lvl="0">
              <a:lnSpc>
                <a:spcPct val="90000"/>
              </a:lnSpc>
              <a:spcBef>
                <a:spcPct val="0"/>
              </a:spcBef>
              <a:defRPr/>
            </a:pPr>
            <a:r>
              <a:rPr lang="en-US" sz="2800" b="1" spc="-70" dirty="0">
                <a:solidFill>
                  <a:schemeClr val="bg1"/>
                </a:solidFill>
                <a:latin typeface="+mj-lt"/>
                <a:ea typeface="+mj-ea"/>
                <a:cs typeface="+mj-cs"/>
              </a:rPr>
              <a:t>Question 3 : </a:t>
            </a:r>
            <a:r>
              <a:rPr lang="fr-FR" sz="2800" b="1" spc="-70" dirty="0">
                <a:solidFill>
                  <a:schemeClr val="bg1"/>
                </a:solidFill>
                <a:latin typeface="+mj-lt"/>
                <a:ea typeface="+mj-ea"/>
                <a:cs typeface="+mj-cs"/>
              </a:rPr>
              <a:t>À l’aide du document, vous caractériserez l’évolution de l’abstention électorale.</a:t>
            </a:r>
            <a:r>
              <a:rPr lang="en-US" sz="2800" b="1" spc="-70" dirty="0">
                <a:solidFill>
                  <a:schemeClr val="bg1"/>
                </a:solidFill>
                <a:latin typeface="+mj-lt"/>
                <a:ea typeface="+mj-ea"/>
                <a:cs typeface="+mj-cs"/>
              </a:rPr>
              <a:t> </a:t>
            </a:r>
            <a:endParaRPr kumimoji="0" lang="en-US" sz="2800" b="1" i="0" u="none" strike="noStrike" kern="1200" cap="none" spc="-70" normalizeH="0" baseline="0" noProof="0" dirty="0">
              <a:ln>
                <a:noFill/>
              </a:ln>
              <a:solidFill>
                <a:schemeClr val="bg1"/>
              </a:solidFill>
              <a:effectLst/>
              <a:uLnTx/>
              <a:uFillTx/>
              <a:latin typeface="+mj-lt"/>
              <a:ea typeface="+mj-ea"/>
              <a:cs typeface="+mj-cs"/>
            </a:endParaRPr>
          </a:p>
        </p:txBody>
      </p:sp>
      <p:sp>
        <p:nvSpPr>
          <p:cNvPr id="13" name="Pensées 12"/>
          <p:cNvSpPr/>
          <p:nvPr/>
        </p:nvSpPr>
        <p:spPr>
          <a:xfrm>
            <a:off x="8930244" y="961690"/>
            <a:ext cx="3081720" cy="96211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Quelles sont nos exigences ?</a:t>
            </a:r>
          </a:p>
        </p:txBody>
      </p:sp>
      <p:sp>
        <p:nvSpPr>
          <p:cNvPr id="14" name="Espace réservé du texte 4"/>
          <p:cNvSpPr txBox="1">
            <a:spLocks/>
          </p:cNvSpPr>
          <p:nvPr/>
        </p:nvSpPr>
        <p:spPr>
          <a:xfrm>
            <a:off x="626474" y="2765424"/>
            <a:ext cx="7324484" cy="1213349"/>
          </a:xfrm>
          <a:prstGeom prst="rect">
            <a:avLst/>
          </a:prstGeom>
        </p:spPr>
        <p:txBody>
          <a:bodyPr vert="horz" lIns="91440" tIns="45720" rIns="91440" bIns="45720" rtlCol="0">
            <a:noAutofit/>
          </a:bodyPr>
          <a:lstStyle/>
          <a:p>
            <a:pPr marL="228600" marR="0" lvl="0" indent="-228600" algn="l" defTabSz="914400" rtl="0" eaLnBrk="1" fontAlgn="auto" latinLnBrk="0" hangingPunct="1">
              <a:lnSpc>
                <a:spcPct val="100000"/>
              </a:lnSpc>
              <a:spcBef>
                <a:spcPts val="600"/>
              </a:spcBef>
              <a:spcAft>
                <a:spcPts val="400"/>
              </a:spcAft>
              <a:buClr>
                <a:schemeClr val="accent2"/>
              </a:buClr>
              <a:buSzTx/>
              <a:buFont typeface="Arial" panose="020B0604020202020204" pitchFamily="34" charset="0"/>
              <a:buChar char="•"/>
              <a:tabLst/>
              <a:defRPr/>
            </a:pPr>
            <a:r>
              <a:rPr kumimoji="0" lang="fr-FR" sz="1600" b="0" i="0" u="none" strike="noStrike" kern="1200" cap="none" spc="0" normalizeH="0" baseline="0" noProof="0" dirty="0">
                <a:ln>
                  <a:noFill/>
                </a:ln>
                <a:solidFill>
                  <a:schemeClr val="bg1"/>
                </a:solidFill>
                <a:effectLst/>
                <a:uLnTx/>
                <a:uFillTx/>
                <a:latin typeface="+mn-lt"/>
                <a:ea typeface="+mn-ea"/>
                <a:cs typeface="Arial" panose="020B0604020202020204" pitchFamily="34" charset="0"/>
              </a:rPr>
              <a:t>Quels sont les savoir-faire</a:t>
            </a:r>
            <a:r>
              <a:rPr kumimoji="0" lang="fr-FR" sz="1600" b="0" i="0" u="none" strike="noStrike" kern="1200" cap="none" spc="0" normalizeH="0" noProof="0" dirty="0">
                <a:ln>
                  <a:noFill/>
                </a:ln>
                <a:solidFill>
                  <a:schemeClr val="bg1"/>
                </a:solidFill>
                <a:effectLst/>
                <a:uLnTx/>
                <a:uFillTx/>
                <a:latin typeface="+mn-lt"/>
                <a:ea typeface="+mn-ea"/>
                <a:cs typeface="Arial" panose="020B0604020202020204" pitchFamily="34" charset="0"/>
              </a:rPr>
              <a:t> à mobiliser ?</a:t>
            </a:r>
          </a:p>
          <a:p>
            <a:pPr marL="228600" marR="0" lvl="0" indent="-228600" algn="l" defTabSz="914400" rtl="0" eaLnBrk="1" fontAlgn="auto" latinLnBrk="0" hangingPunct="1">
              <a:lnSpc>
                <a:spcPct val="100000"/>
              </a:lnSpc>
              <a:spcBef>
                <a:spcPts val="600"/>
              </a:spcBef>
              <a:spcAft>
                <a:spcPts val="400"/>
              </a:spcAft>
              <a:buClr>
                <a:schemeClr val="accent2"/>
              </a:buClr>
              <a:buSzTx/>
              <a:buFont typeface="Arial" panose="020B0604020202020204" pitchFamily="34" charset="0"/>
              <a:buChar char="•"/>
              <a:tabLst/>
              <a:defRPr/>
            </a:pPr>
            <a:r>
              <a:rPr lang="fr-FR" sz="1600" baseline="0" dirty="0">
                <a:solidFill>
                  <a:schemeClr val="bg1"/>
                </a:solidFill>
                <a:cs typeface="Arial" panose="020B0604020202020204" pitchFamily="34" charset="0"/>
              </a:rPr>
              <a:t>Quelles</a:t>
            </a:r>
            <a:r>
              <a:rPr lang="fr-FR" sz="1600" dirty="0">
                <a:solidFill>
                  <a:schemeClr val="bg1"/>
                </a:solidFill>
                <a:cs typeface="Arial" panose="020B0604020202020204" pitchFamily="34" charset="0"/>
              </a:rPr>
              <a:t> sont les données à mobiliser ? </a:t>
            </a:r>
          </a:p>
          <a:p>
            <a:pPr marL="228600" marR="0" lvl="0" indent="-228600" algn="l" defTabSz="914400" rtl="0" eaLnBrk="1" fontAlgn="auto" latinLnBrk="0" hangingPunct="1">
              <a:lnSpc>
                <a:spcPct val="100000"/>
              </a:lnSpc>
              <a:spcBef>
                <a:spcPts val="600"/>
              </a:spcBef>
              <a:spcAft>
                <a:spcPts val="400"/>
              </a:spcAft>
              <a:buClr>
                <a:schemeClr val="accent2"/>
              </a:buClr>
              <a:buSzTx/>
              <a:buFont typeface="Arial" panose="020B0604020202020204" pitchFamily="34" charset="0"/>
              <a:buChar char="•"/>
              <a:tabLst/>
              <a:defRPr/>
            </a:pPr>
            <a:r>
              <a:rPr kumimoji="0" lang="fr-FR" sz="1600" b="0" i="0" u="none" strike="noStrike" kern="1200" cap="none" spc="0" normalizeH="0" noProof="0" dirty="0">
                <a:ln>
                  <a:noFill/>
                </a:ln>
                <a:solidFill>
                  <a:schemeClr val="bg1"/>
                </a:solidFill>
                <a:effectLst/>
                <a:uLnTx/>
                <a:uFillTx/>
                <a:latin typeface="+mn-lt"/>
                <a:ea typeface="+mn-ea"/>
                <a:cs typeface="Arial" panose="020B0604020202020204" pitchFamily="34" charset="0"/>
              </a:rPr>
              <a:t>Qu’est-ce que l’élève doit avoir repéré, constaté, comparé, calculé… ? </a:t>
            </a:r>
            <a:endParaRPr kumimoji="0" lang="fr-FR" sz="1600" b="0" i="0" u="none" strike="noStrike" kern="1200" cap="none" spc="0" normalizeH="0" baseline="0" noProof="0" dirty="0">
              <a:ln>
                <a:noFill/>
              </a:ln>
              <a:solidFill>
                <a:schemeClr val="bg1"/>
              </a:solidFill>
              <a:effectLst/>
              <a:uLnTx/>
              <a:uFillTx/>
              <a:latin typeface="+mn-lt"/>
              <a:ea typeface="+mn-ea"/>
              <a:cs typeface="Arial" panose="020B0604020202020204" pitchFamily="34" charset="0"/>
            </a:endParaRPr>
          </a:p>
        </p:txBody>
      </p:sp>
      <p:sp>
        <p:nvSpPr>
          <p:cNvPr id="15" name="Espace réservé du texte 4"/>
          <p:cNvSpPr txBox="1">
            <a:spLocks/>
          </p:cNvSpPr>
          <p:nvPr/>
        </p:nvSpPr>
        <p:spPr>
          <a:xfrm>
            <a:off x="626473" y="4904613"/>
            <a:ext cx="7199365" cy="1009299"/>
          </a:xfrm>
          <a:prstGeom prst="rect">
            <a:avLst/>
          </a:prstGeom>
        </p:spPr>
        <p:txBody>
          <a:bodyPr vert="horz" lIns="91440" tIns="45720" rIns="91440" bIns="45720" rtlCol="0">
            <a:noAutofit/>
          </a:bodyPr>
          <a:lstStyle/>
          <a:p>
            <a:pPr marL="228600" marR="0" lvl="0" indent="-228600" algn="l" defTabSz="914400" rtl="0" eaLnBrk="1" fontAlgn="auto" latinLnBrk="0" hangingPunct="1">
              <a:lnSpc>
                <a:spcPct val="100000"/>
              </a:lnSpc>
              <a:spcBef>
                <a:spcPts val="600"/>
              </a:spcBef>
              <a:spcAft>
                <a:spcPts val="400"/>
              </a:spcAft>
              <a:buClr>
                <a:schemeClr val="accent2"/>
              </a:buClr>
              <a:buSzTx/>
              <a:buFont typeface="Arial" panose="020B0604020202020204" pitchFamily="34" charset="0"/>
              <a:buChar char="•"/>
              <a:tabLst/>
              <a:defRPr/>
            </a:pPr>
            <a:r>
              <a:rPr kumimoji="0" lang="fr-FR" sz="1600" b="0" i="0" u="none" strike="noStrike" kern="1200" cap="none" spc="0" normalizeH="0" baseline="0" noProof="0" dirty="0">
                <a:ln>
                  <a:noFill/>
                </a:ln>
                <a:solidFill>
                  <a:schemeClr val="bg1"/>
                </a:solidFill>
                <a:effectLst/>
                <a:uLnTx/>
                <a:uFillTx/>
                <a:latin typeface="+mn-lt"/>
                <a:ea typeface="+mn-ea"/>
                <a:cs typeface="Arial" panose="020B0604020202020204" pitchFamily="34" charset="0"/>
              </a:rPr>
              <a:t>Quels sont les savoir-faire</a:t>
            </a:r>
            <a:r>
              <a:rPr kumimoji="0" lang="fr-FR" sz="1600" b="0" i="0" u="none" strike="noStrike" kern="1200" cap="none" spc="0" normalizeH="0" noProof="0" dirty="0">
                <a:ln>
                  <a:noFill/>
                </a:ln>
                <a:solidFill>
                  <a:schemeClr val="bg1"/>
                </a:solidFill>
                <a:effectLst/>
                <a:uLnTx/>
                <a:uFillTx/>
                <a:latin typeface="+mn-lt"/>
                <a:ea typeface="+mn-ea"/>
                <a:cs typeface="Arial" panose="020B0604020202020204" pitchFamily="34" charset="0"/>
              </a:rPr>
              <a:t> à mobiliser ?</a:t>
            </a:r>
          </a:p>
          <a:p>
            <a:pPr marL="228600" marR="0" lvl="0" indent="-228600" algn="l" defTabSz="914400" rtl="0" eaLnBrk="1" fontAlgn="auto" latinLnBrk="0" hangingPunct="1">
              <a:lnSpc>
                <a:spcPct val="100000"/>
              </a:lnSpc>
              <a:spcBef>
                <a:spcPts val="600"/>
              </a:spcBef>
              <a:spcAft>
                <a:spcPts val="400"/>
              </a:spcAft>
              <a:buClr>
                <a:schemeClr val="accent2"/>
              </a:buClr>
              <a:buSzTx/>
              <a:buFont typeface="Arial" panose="020B0604020202020204" pitchFamily="34" charset="0"/>
              <a:buChar char="•"/>
              <a:tabLst/>
              <a:defRPr/>
            </a:pPr>
            <a:r>
              <a:rPr lang="fr-FR" sz="1600" baseline="0" dirty="0">
                <a:solidFill>
                  <a:schemeClr val="bg1"/>
                </a:solidFill>
                <a:cs typeface="Arial" panose="020B0604020202020204" pitchFamily="34" charset="0"/>
              </a:rPr>
              <a:t>Quelles</a:t>
            </a:r>
            <a:r>
              <a:rPr lang="fr-FR" sz="1600" dirty="0">
                <a:solidFill>
                  <a:schemeClr val="bg1"/>
                </a:solidFill>
                <a:cs typeface="Arial" panose="020B0604020202020204" pitchFamily="34" charset="0"/>
              </a:rPr>
              <a:t> sont les données à mobiliser ?</a:t>
            </a:r>
          </a:p>
          <a:p>
            <a:pPr marL="228600" indent="-228600">
              <a:spcBef>
                <a:spcPts val="600"/>
              </a:spcBef>
              <a:spcAft>
                <a:spcPts val="400"/>
              </a:spcAft>
              <a:buClr>
                <a:schemeClr val="accent2"/>
              </a:buClr>
              <a:buFont typeface="Arial" panose="020B0604020202020204" pitchFamily="34" charset="0"/>
              <a:buChar char="•"/>
              <a:defRPr/>
            </a:pPr>
            <a:r>
              <a:rPr lang="fr-FR" sz="1600" dirty="0">
                <a:solidFill>
                  <a:schemeClr val="bg1"/>
                </a:solidFill>
                <a:cs typeface="Arial" panose="020B0604020202020204" pitchFamily="34" charset="0"/>
              </a:rPr>
              <a:t>Qu’est-ce que l’élève doit avoir repéré, constaté, comparé, calculé… ? </a:t>
            </a:r>
          </a:p>
          <a:p>
            <a:pPr marL="228600" marR="0" lvl="0" indent="-228600" algn="l" defTabSz="914400" rtl="0" eaLnBrk="1" fontAlgn="auto" latinLnBrk="0" hangingPunct="1">
              <a:lnSpc>
                <a:spcPct val="100000"/>
              </a:lnSpc>
              <a:spcBef>
                <a:spcPts val="600"/>
              </a:spcBef>
              <a:spcAft>
                <a:spcPts val="400"/>
              </a:spcAft>
              <a:buClr>
                <a:schemeClr val="accent2"/>
              </a:buClr>
              <a:buSzTx/>
              <a:buFont typeface="Arial" panose="020B0604020202020204" pitchFamily="34" charset="0"/>
              <a:buChar char="•"/>
              <a:tabLst/>
              <a:defRPr/>
            </a:pPr>
            <a:endParaRPr lang="fr-FR" sz="1600" dirty="0">
              <a:solidFill>
                <a:schemeClr val="bg1"/>
              </a:solidFill>
              <a:cs typeface="Arial" panose="020B0604020202020204" pitchFamily="34" charset="0"/>
            </a:endParaRPr>
          </a:p>
        </p:txBody>
      </p:sp>
    </p:spTree>
    <p:extLst>
      <p:ext uri="{BB962C8B-B14F-4D97-AF65-F5344CB8AC3E}">
        <p14:creationId xmlns:p14="http://schemas.microsoft.com/office/powerpoint/2010/main" val="373348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263D6C4-4840-40CC-AC84-17E24B3B7BDE}" type="slidenum">
              <a:rPr lang="en-US" noProof="0" smtClean="0"/>
              <a:pPr/>
              <a:t>7</a:t>
            </a:fld>
            <a:endParaRPr lang="en-US" noProof="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3602" y="107915"/>
            <a:ext cx="7204796" cy="3702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Tableau 4"/>
          <p:cNvGraphicFramePr>
            <a:graphicFrameLocks noGrp="1"/>
          </p:cNvGraphicFramePr>
          <p:nvPr>
            <p:extLst>
              <p:ext uri="{D42A27DB-BD31-4B8C-83A1-F6EECF244321}">
                <p14:modId xmlns:p14="http://schemas.microsoft.com/office/powerpoint/2010/main" val="3259907662"/>
              </p:ext>
            </p:extLst>
          </p:nvPr>
        </p:nvGraphicFramePr>
        <p:xfrm>
          <a:off x="324000" y="3960000"/>
          <a:ext cx="11534774" cy="2701135"/>
        </p:xfrm>
        <a:graphic>
          <a:graphicData uri="http://schemas.openxmlformats.org/drawingml/2006/table">
            <a:tbl>
              <a:tblPr firstRow="1" firstCol="1" bandRow="1"/>
              <a:tblGrid>
                <a:gridCol w="11534774">
                  <a:extLst>
                    <a:ext uri="{9D8B030D-6E8A-4147-A177-3AD203B41FA5}">
                      <a16:colId xmlns:a16="http://schemas.microsoft.com/office/drawing/2014/main" val="20000"/>
                    </a:ext>
                  </a:extLst>
                </a:gridCol>
              </a:tblGrid>
              <a:tr h="290579">
                <a:tc>
                  <a:txBody>
                    <a:bodyPr/>
                    <a:lstStyle/>
                    <a:p>
                      <a:pPr algn="ctr">
                        <a:lnSpc>
                          <a:spcPct val="115000"/>
                        </a:lnSpc>
                        <a:spcAft>
                          <a:spcPts val="0"/>
                        </a:spcAft>
                      </a:pPr>
                      <a:r>
                        <a:rPr lang="fr-FR" sz="1400" b="1" dirty="0">
                          <a:effectLst/>
                          <a:latin typeface="Arial"/>
                          <a:ea typeface="Calibri"/>
                          <a:cs typeface="Times New Roman"/>
                        </a:rPr>
                        <a:t>Les attentes</a:t>
                      </a:r>
                      <a:endParaRPr lang="fr-FR" sz="1400" dirty="0">
                        <a:effectLst/>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410556">
                <a:tc>
                  <a:txBody>
                    <a:bodyPr/>
                    <a:lstStyle/>
                    <a:p>
                      <a:pPr>
                        <a:lnSpc>
                          <a:spcPct val="115000"/>
                        </a:lnSpc>
                        <a:spcAft>
                          <a:spcPts val="600"/>
                        </a:spcAft>
                      </a:pPr>
                      <a:r>
                        <a:rPr lang="fr-FR" sz="1400" b="1" u="sng" dirty="0">
                          <a:effectLst/>
                          <a:latin typeface="ArialMT"/>
                          <a:ea typeface="Calibri"/>
                          <a:cs typeface="ArialMT"/>
                        </a:rPr>
                        <a:t>Question 1 : Présentez deux formes de la volatilité électorale.</a:t>
                      </a:r>
                      <a:r>
                        <a:rPr lang="fr-FR" sz="1400" b="1" u="none" dirty="0">
                          <a:effectLst/>
                          <a:latin typeface="ArialMT"/>
                          <a:ea typeface="Calibri"/>
                          <a:cs typeface="ArialMT"/>
                        </a:rPr>
                        <a:t> (4 points)</a:t>
                      </a:r>
                      <a:endParaRPr lang="fr-FR" sz="1400" u="none" dirty="0">
                        <a:effectLst/>
                        <a:latin typeface="Calibri"/>
                        <a:ea typeface="Calibri"/>
                        <a:cs typeface="Times New Roman"/>
                      </a:endParaRPr>
                    </a:p>
                    <a:p>
                      <a:pPr>
                        <a:lnSpc>
                          <a:spcPct val="115000"/>
                        </a:lnSpc>
                        <a:spcAft>
                          <a:spcPts val="0"/>
                        </a:spcAft>
                      </a:pPr>
                      <a:endParaRPr lang="fr-FR" sz="1400" dirty="0">
                        <a:effectLst/>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61482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263D6C4-4840-40CC-AC84-17E24B3B7BDE}" type="slidenum">
              <a:rPr lang="en-US" noProof="0" smtClean="0"/>
              <a:pPr/>
              <a:t>8</a:t>
            </a:fld>
            <a:endParaRPr lang="en-US" noProof="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3602" y="108000"/>
            <a:ext cx="7204796" cy="3702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Tableau 4"/>
          <p:cNvGraphicFramePr>
            <a:graphicFrameLocks noGrp="1"/>
          </p:cNvGraphicFramePr>
          <p:nvPr>
            <p:extLst>
              <p:ext uri="{D42A27DB-BD31-4B8C-83A1-F6EECF244321}">
                <p14:modId xmlns:p14="http://schemas.microsoft.com/office/powerpoint/2010/main" val="240306035"/>
              </p:ext>
            </p:extLst>
          </p:nvPr>
        </p:nvGraphicFramePr>
        <p:xfrm>
          <a:off x="324000" y="3960000"/>
          <a:ext cx="11553825" cy="2739235"/>
        </p:xfrm>
        <a:graphic>
          <a:graphicData uri="http://schemas.openxmlformats.org/drawingml/2006/table">
            <a:tbl>
              <a:tblPr firstRow="1" firstCol="1" bandRow="1"/>
              <a:tblGrid>
                <a:gridCol w="11553825">
                  <a:extLst>
                    <a:ext uri="{9D8B030D-6E8A-4147-A177-3AD203B41FA5}">
                      <a16:colId xmlns:a16="http://schemas.microsoft.com/office/drawing/2014/main" val="20000"/>
                    </a:ext>
                  </a:extLst>
                </a:gridCol>
              </a:tblGrid>
              <a:tr h="294678">
                <a:tc>
                  <a:txBody>
                    <a:bodyPr/>
                    <a:lstStyle/>
                    <a:p>
                      <a:pPr algn="ctr">
                        <a:lnSpc>
                          <a:spcPct val="115000"/>
                        </a:lnSpc>
                        <a:spcAft>
                          <a:spcPts val="0"/>
                        </a:spcAft>
                      </a:pPr>
                      <a:r>
                        <a:rPr lang="fr-FR" sz="1400" b="1" dirty="0">
                          <a:effectLst/>
                          <a:latin typeface="Arial"/>
                          <a:ea typeface="Calibri"/>
                          <a:cs typeface="Times New Roman"/>
                        </a:rPr>
                        <a:t>Les attentes</a:t>
                      </a:r>
                      <a:endParaRPr lang="fr-FR" sz="1400" dirty="0">
                        <a:effectLst/>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444557">
                <a:tc>
                  <a:txBody>
                    <a:bodyPr/>
                    <a:lstStyle/>
                    <a:p>
                      <a:pPr>
                        <a:lnSpc>
                          <a:spcPct val="115000"/>
                        </a:lnSpc>
                        <a:spcAft>
                          <a:spcPts val="600"/>
                        </a:spcAft>
                      </a:pPr>
                      <a:r>
                        <a:rPr lang="fr-FR" sz="1400" b="1" u="sng" dirty="0">
                          <a:effectLst/>
                          <a:latin typeface="ArialMT"/>
                          <a:ea typeface="Calibri"/>
                          <a:cs typeface="ArialMT"/>
                        </a:rPr>
                        <a:t>Question 2 : À l’aide du document, montrez que la participation électorale est liée à des variables contextuelles.</a:t>
                      </a:r>
                      <a:r>
                        <a:rPr lang="fr-FR" sz="1400" b="1" u="none" dirty="0">
                          <a:effectLst/>
                          <a:latin typeface="ArialMT"/>
                          <a:ea typeface="Calibri"/>
                          <a:cs typeface="ArialMT"/>
                        </a:rPr>
                        <a:t> (3 points)</a:t>
                      </a:r>
                      <a:endParaRPr lang="fr-FR" sz="1400" dirty="0">
                        <a:effectLst/>
                        <a:latin typeface="Calibri"/>
                        <a:ea typeface="Calibri"/>
                        <a:cs typeface="Times New Roman"/>
                      </a:endParaRPr>
                    </a:p>
                    <a:p>
                      <a:pPr>
                        <a:lnSpc>
                          <a:spcPct val="115000"/>
                        </a:lnSpc>
                        <a:spcAft>
                          <a:spcPts val="0"/>
                        </a:spcAft>
                      </a:pPr>
                      <a:endParaRPr lang="fr-FR" sz="1400" dirty="0">
                        <a:effectLst/>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20015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263D6C4-4840-40CC-AC84-17E24B3B7BDE}" type="slidenum">
              <a:rPr lang="en-US" noProof="0" smtClean="0"/>
              <a:pPr/>
              <a:t>9</a:t>
            </a:fld>
            <a:endParaRPr lang="en-US" noProof="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3602" y="108000"/>
            <a:ext cx="7204796" cy="3702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Tableau 4"/>
          <p:cNvGraphicFramePr>
            <a:graphicFrameLocks noGrp="1"/>
          </p:cNvGraphicFramePr>
          <p:nvPr>
            <p:extLst>
              <p:ext uri="{D42A27DB-BD31-4B8C-83A1-F6EECF244321}">
                <p14:modId xmlns:p14="http://schemas.microsoft.com/office/powerpoint/2010/main" val="1064644651"/>
              </p:ext>
            </p:extLst>
          </p:nvPr>
        </p:nvGraphicFramePr>
        <p:xfrm>
          <a:off x="324000" y="3960000"/>
          <a:ext cx="11487150" cy="2818645"/>
        </p:xfrm>
        <a:graphic>
          <a:graphicData uri="http://schemas.openxmlformats.org/drawingml/2006/table">
            <a:tbl>
              <a:tblPr firstRow="1" firstCol="1" bandRow="1"/>
              <a:tblGrid>
                <a:gridCol w="11487150">
                  <a:extLst>
                    <a:ext uri="{9D8B030D-6E8A-4147-A177-3AD203B41FA5}">
                      <a16:colId xmlns:a16="http://schemas.microsoft.com/office/drawing/2014/main" val="20000"/>
                    </a:ext>
                  </a:extLst>
                </a:gridCol>
              </a:tblGrid>
              <a:tr h="303221">
                <a:tc>
                  <a:txBody>
                    <a:bodyPr/>
                    <a:lstStyle/>
                    <a:p>
                      <a:pPr algn="ctr">
                        <a:lnSpc>
                          <a:spcPct val="115000"/>
                        </a:lnSpc>
                        <a:spcAft>
                          <a:spcPts val="0"/>
                        </a:spcAft>
                      </a:pPr>
                      <a:r>
                        <a:rPr lang="fr-FR" sz="1400" b="1" dirty="0">
                          <a:effectLst/>
                          <a:latin typeface="Arial"/>
                          <a:ea typeface="Calibri"/>
                          <a:cs typeface="Times New Roman"/>
                        </a:rPr>
                        <a:t>Les attentes</a:t>
                      </a:r>
                      <a:endParaRPr lang="fr-FR" sz="1400" dirty="0">
                        <a:effectLst/>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15424">
                <a:tc>
                  <a:txBody>
                    <a:bodyPr/>
                    <a:lstStyle/>
                    <a:p>
                      <a:pPr>
                        <a:lnSpc>
                          <a:spcPct val="115000"/>
                        </a:lnSpc>
                        <a:spcAft>
                          <a:spcPts val="600"/>
                        </a:spcAft>
                      </a:pPr>
                      <a:r>
                        <a:rPr lang="fr-FR" sz="1400" b="1" u="sng" dirty="0">
                          <a:effectLst/>
                          <a:latin typeface="ArialMT"/>
                          <a:ea typeface="Calibri"/>
                          <a:cs typeface="ArialMT"/>
                        </a:rPr>
                        <a:t>Question 3 : À l’aide du document, vous caractériserez l’évolution de l’abstention électorale.</a:t>
                      </a:r>
                      <a:r>
                        <a:rPr lang="fr-FR" sz="1400" b="1" u="none" dirty="0">
                          <a:effectLst/>
                          <a:latin typeface="ArialMT"/>
                          <a:ea typeface="Calibri"/>
                          <a:cs typeface="ArialMT"/>
                        </a:rPr>
                        <a:t> </a:t>
                      </a:r>
                      <a:r>
                        <a:rPr lang="fr-FR" sz="1400" b="1" u="none">
                          <a:effectLst/>
                          <a:latin typeface="ArialMT"/>
                          <a:ea typeface="Calibri"/>
                          <a:cs typeface="ArialMT"/>
                        </a:rPr>
                        <a:t>(3 </a:t>
                      </a:r>
                      <a:r>
                        <a:rPr lang="fr-FR" sz="1400" b="1" u="none" dirty="0">
                          <a:effectLst/>
                          <a:latin typeface="ArialMT"/>
                          <a:ea typeface="Calibri"/>
                          <a:cs typeface="ArialMT"/>
                        </a:rPr>
                        <a:t>points)</a:t>
                      </a:r>
                      <a:endParaRPr lang="fr-FR" sz="1400" dirty="0">
                        <a:effectLst/>
                        <a:latin typeface="Calibri"/>
                        <a:ea typeface="Calibri"/>
                        <a:cs typeface="Times New Roman"/>
                      </a:endParaRPr>
                    </a:p>
                    <a:p>
                      <a:pPr>
                        <a:lnSpc>
                          <a:spcPct val="115000"/>
                        </a:lnSpc>
                        <a:spcAft>
                          <a:spcPts val="0"/>
                        </a:spcAft>
                      </a:pPr>
                      <a:endParaRPr lang="fr-FR" sz="1400" dirty="0">
                        <a:effectLst/>
                        <a:latin typeface="Calibri"/>
                        <a:ea typeface="Calibri"/>
                        <a:cs typeface="Times New Roman"/>
                      </a:endParaRPr>
                    </a:p>
                  </a:txBody>
                  <a:tcPr marL="62972" marR="629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95578639"/>
      </p:ext>
    </p:extLst>
  </p:cSld>
  <p:clrMapOvr>
    <a:masterClrMapping/>
  </p:clrMapOvr>
</p:sld>
</file>

<file path=ppt/theme/theme1.xml><?xml version="1.0" encoding="utf-8"?>
<a:theme xmlns:a="http://schemas.openxmlformats.org/drawingml/2006/main" name="TF66687569">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757914-1161-4661-9696-421FD6935CDD}">
  <ds:schemaRefs>
    <ds:schemaRef ds:uri="http://purl.org/dc/terms/"/>
    <ds:schemaRef ds:uri="http://www.w3.org/XML/1998/namespace"/>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71af3243-3dd4-4a8d-8c0d-dd76da1f02a5"/>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B26E0C9-B2AA-42E6-97B6-E1B7D9EAF1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TF66687569</Template>
  <TotalTime>0</TotalTime>
  <Words>446</Words>
  <Application>Microsoft Office PowerPoint</Application>
  <PresentationFormat>Grand écran</PresentationFormat>
  <Paragraphs>51</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ArialMT</vt:lpstr>
      <vt:lpstr>Calibri</vt:lpstr>
      <vt:lpstr>Trade Gothic LT Pro</vt:lpstr>
      <vt:lpstr>Trebuchet MS</vt:lpstr>
      <vt:lpstr>TF66687569</vt:lpstr>
      <vt:lpstr>e3c – 1ère partie</vt:lpstr>
      <vt:lpstr>Les consignes sur chaque sujet zéro </vt:lpstr>
      <vt:lpstr>Si on analyse les sujets zéro disponibles… Question 1</vt:lpstr>
      <vt:lpstr>Si on analyse les sujets zéro disponibles… Question 2</vt:lpstr>
      <vt:lpstr>Si on analyse les sujets zéro disponibles… Question 3</vt:lpstr>
      <vt:lpstr>Question 1 : Présentez deux formes de la volatilité électorale. </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2019-09-25T12:39:01Z</dcterms:created>
  <dcterms:modified xsi:type="dcterms:W3CDTF">2019-10-17T07:44:22Z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