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notesMasterIdLst>
    <p:notesMasterId r:id="rId39"/>
  </p:notesMasterIdLst>
  <p:sldIdLst>
    <p:sldId id="256" r:id="rId2"/>
    <p:sldId id="309" r:id="rId3"/>
    <p:sldId id="283" r:id="rId4"/>
    <p:sldId id="257" r:id="rId5"/>
    <p:sldId id="258" r:id="rId6"/>
    <p:sldId id="273" r:id="rId7"/>
    <p:sldId id="274" r:id="rId8"/>
    <p:sldId id="272" r:id="rId9"/>
    <p:sldId id="276" r:id="rId10"/>
    <p:sldId id="277" r:id="rId11"/>
    <p:sldId id="278" r:id="rId12"/>
    <p:sldId id="279" r:id="rId13"/>
    <p:sldId id="281" r:id="rId14"/>
    <p:sldId id="282" r:id="rId15"/>
    <p:sldId id="284" r:id="rId16"/>
    <p:sldId id="285" r:id="rId17"/>
    <p:sldId id="286" r:id="rId18"/>
    <p:sldId id="287" r:id="rId19"/>
    <p:sldId id="315" r:id="rId20"/>
    <p:sldId id="316" r:id="rId21"/>
    <p:sldId id="317" r:id="rId22"/>
    <p:sldId id="318" r:id="rId23"/>
    <p:sldId id="293" r:id="rId24"/>
    <p:sldId id="294" r:id="rId25"/>
    <p:sldId id="295" r:id="rId26"/>
    <p:sldId id="311" r:id="rId27"/>
    <p:sldId id="297" r:id="rId28"/>
    <p:sldId id="298" r:id="rId29"/>
    <p:sldId id="260" r:id="rId30"/>
    <p:sldId id="303" r:id="rId31"/>
    <p:sldId id="265" r:id="rId32"/>
    <p:sldId id="299" r:id="rId33"/>
    <p:sldId id="301" r:id="rId34"/>
    <p:sldId id="271" r:id="rId35"/>
    <p:sldId id="305" r:id="rId36"/>
    <p:sldId id="310" r:id="rId37"/>
    <p:sldId id="304"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erine" initials="c"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94BA"/>
    <a:srgbClr val="336699"/>
    <a:srgbClr val="99FF99"/>
    <a:srgbClr val="99CC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8290" autoAdjust="0"/>
  </p:normalViewPr>
  <p:slideViewPr>
    <p:cSldViewPr snapToGrid="0">
      <p:cViewPr varScale="1">
        <p:scale>
          <a:sx n="59" d="100"/>
          <a:sy n="59" d="100"/>
        </p:scale>
        <p:origin x="1098"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6567C8-AEC4-4524-8874-DE322D826FA1}"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fr-FR"/>
        </a:p>
      </dgm:t>
    </dgm:pt>
    <dgm:pt modelId="{CCC28A24-47F5-42C1-9A72-4B8A117FB1EF}">
      <dgm:prSet phldrT="[Texte]" custT="1"/>
      <dgm:spPr>
        <a:ln>
          <a:solidFill>
            <a:schemeClr val="accent3">
              <a:lumMod val="50000"/>
            </a:schemeClr>
          </a:solidFill>
        </a:ln>
      </dgm:spPr>
      <dgm:t>
        <a:bodyPr/>
        <a:lstStyle/>
        <a:p>
          <a:r>
            <a:rPr lang="fr-FR" sz="1200" b="1"/>
            <a:t>EP1 - Pôle 1 - production alimenatire</a:t>
          </a:r>
        </a:p>
      </dgm:t>
    </dgm:pt>
    <dgm:pt modelId="{28B1E4CE-B15D-46F6-A0B9-519B3CF4EB85}" type="parTrans" cxnId="{80721EC4-6448-40EF-9D99-A740A9C4A0F9}">
      <dgm:prSet/>
      <dgm:spPr/>
      <dgm:t>
        <a:bodyPr/>
        <a:lstStyle/>
        <a:p>
          <a:endParaRPr lang="fr-FR"/>
        </a:p>
      </dgm:t>
    </dgm:pt>
    <dgm:pt modelId="{1054B23D-D0F1-43EA-A668-7424C32B8096}" type="sibTrans" cxnId="{80721EC4-6448-40EF-9D99-A740A9C4A0F9}">
      <dgm:prSet/>
      <dgm:spPr/>
      <dgm:t>
        <a:bodyPr/>
        <a:lstStyle/>
        <a:p>
          <a:endParaRPr lang="fr-FR"/>
        </a:p>
      </dgm:t>
    </dgm:pt>
    <dgm:pt modelId="{A0679D61-1B75-4FD1-9D54-6C968A703D1A}">
      <dgm:prSet phldrT="[Texte]" custT="1"/>
      <dgm:spPr/>
      <dgm:t>
        <a:bodyPr/>
        <a:lstStyle/>
        <a:p>
          <a:r>
            <a:rPr lang="fr-FR" sz="1200"/>
            <a:t>Centre de formation</a:t>
          </a:r>
        </a:p>
      </dgm:t>
    </dgm:pt>
    <dgm:pt modelId="{5574D25C-CB6A-425F-9B82-0AB3A4172F7E}" type="sibTrans" cxnId="{5ACB7F0C-595F-40EE-97AB-0F8FC5505058}">
      <dgm:prSet/>
      <dgm:spPr/>
      <dgm:t>
        <a:bodyPr/>
        <a:lstStyle/>
        <a:p>
          <a:endParaRPr lang="fr-FR"/>
        </a:p>
      </dgm:t>
    </dgm:pt>
    <dgm:pt modelId="{0EC215BA-1AB2-4B24-AF3E-AA4E2415E0F6}" type="parTrans" cxnId="{5ACB7F0C-595F-40EE-97AB-0F8FC5505058}">
      <dgm:prSet/>
      <dgm:spPr/>
      <dgm:t>
        <a:bodyPr/>
        <a:lstStyle/>
        <a:p>
          <a:endParaRPr lang="fr-FR"/>
        </a:p>
      </dgm:t>
    </dgm:pt>
    <dgm:pt modelId="{031CC4B7-49D5-4E48-A925-2F495D48C5B7}">
      <dgm:prSet phldrT="[Texte]" custT="1"/>
      <dgm:spPr>
        <a:ln>
          <a:solidFill>
            <a:schemeClr val="accent4">
              <a:lumMod val="50000"/>
            </a:schemeClr>
          </a:solidFill>
        </a:ln>
      </dgm:spPr>
      <dgm:t>
        <a:bodyPr/>
        <a:lstStyle/>
        <a:p>
          <a:r>
            <a:rPr lang="fr-FR" sz="1200" b="1"/>
            <a:t>EP2 - Pôle 2 - service en restauration</a:t>
          </a:r>
        </a:p>
      </dgm:t>
    </dgm:pt>
    <dgm:pt modelId="{BAEDB3E2-2010-46F0-9A29-A3F3A054B761}" type="sibTrans" cxnId="{6830F09D-72E2-4DBE-BAF3-1CF420DE7D81}">
      <dgm:prSet/>
      <dgm:spPr/>
      <dgm:t>
        <a:bodyPr/>
        <a:lstStyle/>
        <a:p>
          <a:endParaRPr lang="fr-FR"/>
        </a:p>
      </dgm:t>
    </dgm:pt>
    <dgm:pt modelId="{F05A56D9-2F95-4CEE-B8D4-7013260708F4}" type="parTrans" cxnId="{6830F09D-72E2-4DBE-BAF3-1CF420DE7D81}">
      <dgm:prSet/>
      <dgm:spPr/>
      <dgm:t>
        <a:bodyPr/>
        <a:lstStyle/>
        <a:p>
          <a:endParaRPr lang="fr-FR"/>
        </a:p>
      </dgm:t>
    </dgm:pt>
    <dgm:pt modelId="{3AA3B3E9-5B66-49E2-B23E-D1F667DF6966}">
      <dgm:prSet phldrT="[Texte]" custT="1"/>
      <dgm:spPr/>
      <dgm:t>
        <a:bodyPr/>
        <a:lstStyle/>
        <a:p>
          <a:r>
            <a:rPr lang="fr-FR" sz="1200"/>
            <a:t>Entreprise</a:t>
          </a:r>
        </a:p>
      </dgm:t>
    </dgm:pt>
    <dgm:pt modelId="{9BA62F06-2C61-43EB-80C1-B112852652BE}" type="sibTrans" cxnId="{142E791E-2D8E-4A8B-AD05-2F669EC50589}">
      <dgm:prSet/>
      <dgm:spPr/>
      <dgm:t>
        <a:bodyPr/>
        <a:lstStyle/>
        <a:p>
          <a:endParaRPr lang="fr-FR"/>
        </a:p>
      </dgm:t>
    </dgm:pt>
    <dgm:pt modelId="{805F2DEF-A51F-4550-8A74-28E58F8B86D8}" type="parTrans" cxnId="{142E791E-2D8E-4A8B-AD05-2F669EC50589}">
      <dgm:prSet/>
      <dgm:spPr/>
      <dgm:t>
        <a:bodyPr/>
        <a:lstStyle/>
        <a:p>
          <a:endParaRPr lang="fr-FR"/>
        </a:p>
      </dgm:t>
    </dgm:pt>
    <dgm:pt modelId="{DB1564A3-7053-435B-B0D7-01D8BBC8FC48}">
      <dgm:prSet phldrT="[Texte]" custT="1"/>
      <dgm:spPr>
        <a:ln>
          <a:solidFill>
            <a:schemeClr val="accent3">
              <a:lumMod val="75000"/>
            </a:schemeClr>
          </a:solidFill>
        </a:ln>
      </dgm:spPr>
      <dgm:t>
        <a:bodyPr/>
        <a:lstStyle/>
        <a:p>
          <a:r>
            <a:rPr lang="fr-FR" sz="1200"/>
            <a:t>Centre de formation</a:t>
          </a:r>
        </a:p>
      </dgm:t>
    </dgm:pt>
    <dgm:pt modelId="{AB2A52AF-5E94-4754-918E-CA9F9C7F018A}" type="sibTrans" cxnId="{0D896FEC-77BA-4778-96AF-6B5E4F37FD5A}">
      <dgm:prSet/>
      <dgm:spPr/>
      <dgm:t>
        <a:bodyPr/>
        <a:lstStyle/>
        <a:p>
          <a:endParaRPr lang="fr-FR"/>
        </a:p>
      </dgm:t>
    </dgm:pt>
    <dgm:pt modelId="{F65C15AD-3283-486C-95EE-B7859DB93CE2}" type="parTrans" cxnId="{0D896FEC-77BA-4778-96AF-6B5E4F37FD5A}">
      <dgm:prSet/>
      <dgm:spPr/>
      <dgm:t>
        <a:bodyPr/>
        <a:lstStyle/>
        <a:p>
          <a:endParaRPr lang="fr-FR"/>
        </a:p>
      </dgm:t>
    </dgm:pt>
    <dgm:pt modelId="{E0FA623F-4134-4CAC-82E5-0949FE57D484}">
      <dgm:prSet custT="1"/>
      <dgm:spPr/>
      <dgm:t>
        <a:bodyPr/>
        <a:lstStyle/>
        <a:p>
          <a:r>
            <a:rPr lang="fr-FR" sz="1200"/>
            <a:t>Secteur imposé  : </a:t>
          </a:r>
          <a:r>
            <a:rPr lang="fr-FR" sz="1200" b="0"/>
            <a:t>restauration collective</a:t>
          </a:r>
        </a:p>
      </dgm:t>
    </dgm:pt>
    <dgm:pt modelId="{2B09014D-6168-4AFA-B873-BBDE06157111}" type="parTrans" cxnId="{61BDCFED-EE9B-42A7-9A15-22F41E2B002E}">
      <dgm:prSet/>
      <dgm:spPr/>
      <dgm:t>
        <a:bodyPr/>
        <a:lstStyle/>
        <a:p>
          <a:endParaRPr lang="fr-FR"/>
        </a:p>
      </dgm:t>
    </dgm:pt>
    <dgm:pt modelId="{76B97F26-6DAA-4C5F-B9DD-89946533B9E1}" type="sibTrans" cxnId="{61BDCFED-EE9B-42A7-9A15-22F41E2B002E}">
      <dgm:prSet/>
      <dgm:spPr/>
      <dgm:t>
        <a:bodyPr/>
        <a:lstStyle/>
        <a:p>
          <a:endParaRPr lang="fr-FR"/>
        </a:p>
      </dgm:t>
    </dgm:pt>
    <dgm:pt modelId="{09C4D6A4-9410-459E-8117-5CB2132215F1}">
      <dgm:prSet/>
      <dgm:spPr/>
      <dgm:t>
        <a:bodyPr/>
        <a:lstStyle/>
        <a:p>
          <a:pPr algn="l"/>
          <a:r>
            <a:rPr lang="fr-FR" b="1" dirty="0"/>
            <a:t>C2 : réaliser les opérations </a:t>
          </a:r>
          <a:r>
            <a:rPr lang="fr-FR" b="1" dirty="0" err="1"/>
            <a:t>préliminiares</a:t>
          </a:r>
          <a:r>
            <a:rPr lang="fr-FR" b="1" dirty="0"/>
            <a:t> sur les produits alimentaires</a:t>
          </a:r>
        </a:p>
        <a:p>
          <a:pPr algn="l"/>
          <a:r>
            <a:rPr lang="fr-FR" b="1" dirty="0"/>
            <a:t>C3 : réaliser des préparations et des cuissons simples</a:t>
          </a:r>
        </a:p>
        <a:p>
          <a:pPr algn="l"/>
          <a:r>
            <a:rPr lang="fr-FR" b="1" dirty="0"/>
            <a:t>C5 : mettre en œuvre des opérations d'entretien...dans les espaces de production</a:t>
          </a:r>
        </a:p>
      </dgm:t>
    </dgm:pt>
    <dgm:pt modelId="{AAD5415F-630E-40BF-B5B2-60129286DCE1}" type="parTrans" cxnId="{EA291EF5-D443-4061-98B3-869EC6FF90FC}">
      <dgm:prSet/>
      <dgm:spPr/>
      <dgm:t>
        <a:bodyPr/>
        <a:lstStyle/>
        <a:p>
          <a:endParaRPr lang="fr-FR"/>
        </a:p>
      </dgm:t>
    </dgm:pt>
    <dgm:pt modelId="{A5236D24-86DD-4EE7-8802-17450FDFBB82}" type="sibTrans" cxnId="{EA291EF5-D443-4061-98B3-869EC6FF90FC}">
      <dgm:prSet/>
      <dgm:spPr/>
      <dgm:t>
        <a:bodyPr/>
        <a:lstStyle/>
        <a:p>
          <a:endParaRPr lang="fr-FR"/>
        </a:p>
      </dgm:t>
    </dgm:pt>
    <dgm:pt modelId="{C222F79B-919A-4FBC-9513-11856FD59D99}">
      <dgm:prSet phldrT="[Texte]" custT="1"/>
      <dgm:spPr/>
      <dgm:t>
        <a:bodyPr/>
        <a:lstStyle/>
        <a:p>
          <a:r>
            <a:rPr lang="fr-FR" sz="1200" b="1"/>
            <a:t>CONTRÔLE EN COURS DE FORMATION</a:t>
          </a:r>
        </a:p>
      </dgm:t>
    </dgm:pt>
    <dgm:pt modelId="{2BEE48F6-7305-442E-B5A2-7BE514B9D841}" type="sibTrans" cxnId="{75B4CC1E-B3FD-470A-818D-DE9AF66616C5}">
      <dgm:prSet/>
      <dgm:spPr/>
      <dgm:t>
        <a:bodyPr/>
        <a:lstStyle/>
        <a:p>
          <a:endParaRPr lang="fr-FR"/>
        </a:p>
      </dgm:t>
    </dgm:pt>
    <dgm:pt modelId="{E5AC634C-3000-4029-B6DB-E8E5ED4E1857}" type="parTrans" cxnId="{75B4CC1E-B3FD-470A-818D-DE9AF66616C5}">
      <dgm:prSet/>
      <dgm:spPr/>
      <dgm:t>
        <a:bodyPr/>
        <a:lstStyle/>
        <a:p>
          <a:endParaRPr lang="fr-FR"/>
        </a:p>
      </dgm:t>
    </dgm:pt>
    <dgm:pt modelId="{CD2DEACF-1357-487E-9684-29137C91B38D}">
      <dgm:prSet custT="1"/>
      <dgm:spPr/>
      <dgm:t>
        <a:bodyPr/>
        <a:lstStyle/>
        <a:p>
          <a:r>
            <a:rPr lang="fr-FR" sz="1200"/>
            <a:t>Secteur imposé  : </a:t>
          </a:r>
          <a:r>
            <a:rPr lang="fr-FR" sz="1200" b="0"/>
            <a:t>restauration rapide ou commerciale libre-service</a:t>
          </a:r>
        </a:p>
      </dgm:t>
    </dgm:pt>
    <dgm:pt modelId="{D81BB900-0C0B-42BA-83A2-7EE707DCDB12}" type="parTrans" cxnId="{E97612D1-16E9-4E28-9F02-65AA0B729E48}">
      <dgm:prSet/>
      <dgm:spPr/>
      <dgm:t>
        <a:bodyPr/>
        <a:lstStyle/>
        <a:p>
          <a:endParaRPr lang="fr-FR"/>
        </a:p>
      </dgm:t>
    </dgm:pt>
    <dgm:pt modelId="{1AB65CB7-4155-4144-88E9-432402C68AE4}" type="sibTrans" cxnId="{E97612D1-16E9-4E28-9F02-65AA0B729E48}">
      <dgm:prSet/>
      <dgm:spPr/>
      <dgm:t>
        <a:bodyPr/>
        <a:lstStyle/>
        <a:p>
          <a:endParaRPr lang="fr-FR"/>
        </a:p>
      </dgm:t>
    </dgm:pt>
    <dgm:pt modelId="{25A662CF-D57C-4863-86A5-368E9D42476E}">
      <dgm:prSet/>
      <dgm:spPr/>
      <dgm:t>
        <a:bodyPr/>
        <a:lstStyle/>
        <a:p>
          <a:pPr algn="l"/>
          <a:r>
            <a:rPr lang="fr-FR" b="1"/>
            <a:t>C6 : mettre en place et réapprovisionner les espaces de distribution, de vente et de consommation</a:t>
          </a:r>
        </a:p>
        <a:p>
          <a:pPr algn="l"/>
          <a:r>
            <a:rPr lang="fr-FR" b="1"/>
            <a:t>C9 : encaisser les prestations</a:t>
          </a:r>
        </a:p>
      </dgm:t>
    </dgm:pt>
    <dgm:pt modelId="{71F916F2-713D-4AD3-A99E-46D252A77E2B}" type="parTrans" cxnId="{92374C5C-6FB6-4983-9866-D2732A3AC9D1}">
      <dgm:prSet/>
      <dgm:spPr/>
      <dgm:t>
        <a:bodyPr/>
        <a:lstStyle/>
        <a:p>
          <a:endParaRPr lang="fr-FR"/>
        </a:p>
      </dgm:t>
    </dgm:pt>
    <dgm:pt modelId="{3E84FF3C-8516-433E-B4E3-ED8A85E9F19D}" type="sibTrans" cxnId="{92374C5C-6FB6-4983-9866-D2732A3AC9D1}">
      <dgm:prSet/>
      <dgm:spPr/>
      <dgm:t>
        <a:bodyPr/>
        <a:lstStyle/>
        <a:p>
          <a:endParaRPr lang="fr-FR"/>
        </a:p>
      </dgm:t>
    </dgm:pt>
    <dgm:pt modelId="{78476287-CD81-481A-9328-52311228DAD5}">
      <dgm:prSet custT="1"/>
      <dgm:spPr/>
      <dgm:t>
        <a:bodyPr/>
        <a:lstStyle/>
        <a:p>
          <a:r>
            <a:rPr lang="fr-FR" sz="1200"/>
            <a:t>Secteur laissé au choix</a:t>
          </a:r>
          <a:endParaRPr lang="fr-FR" sz="1200" b="1"/>
        </a:p>
      </dgm:t>
    </dgm:pt>
    <dgm:pt modelId="{F042371D-6EAD-4E96-A223-AA741F0818AD}" type="parTrans" cxnId="{8DAD0C99-F0C5-433D-9B7B-FE8EF18E0E5C}">
      <dgm:prSet/>
      <dgm:spPr/>
      <dgm:t>
        <a:bodyPr/>
        <a:lstStyle/>
        <a:p>
          <a:endParaRPr lang="fr-FR"/>
        </a:p>
      </dgm:t>
    </dgm:pt>
    <dgm:pt modelId="{547FFFBF-6258-4FDD-8E2E-B546AE056078}" type="sibTrans" cxnId="{8DAD0C99-F0C5-433D-9B7B-FE8EF18E0E5C}">
      <dgm:prSet/>
      <dgm:spPr/>
      <dgm:t>
        <a:bodyPr/>
        <a:lstStyle/>
        <a:p>
          <a:endParaRPr lang="fr-FR"/>
        </a:p>
      </dgm:t>
    </dgm:pt>
    <dgm:pt modelId="{8B798558-8D0E-4433-A32C-5F6C4458E681}">
      <dgm:prSet/>
      <dgm:spPr/>
      <dgm:t>
        <a:bodyPr/>
        <a:lstStyle/>
        <a:p>
          <a:pPr algn="l"/>
          <a:r>
            <a:rPr lang="fr-FR" b="1"/>
            <a:t>C1 : réceptionner et stocker les produits alimentaires et non alimentaires</a:t>
          </a:r>
        </a:p>
        <a:p>
          <a:pPr algn="l"/>
          <a:r>
            <a:rPr lang="fr-FR" b="1"/>
            <a:t>C4 : assembler, dresser et conditionner les préparations</a:t>
          </a:r>
        </a:p>
      </dgm:t>
    </dgm:pt>
    <dgm:pt modelId="{055CE00A-B6EE-4B59-B214-BE5C12FA7A5A}" type="parTrans" cxnId="{94F500C8-2461-49A5-8828-D6BCE8DA413C}">
      <dgm:prSet/>
      <dgm:spPr/>
      <dgm:t>
        <a:bodyPr/>
        <a:lstStyle/>
        <a:p>
          <a:endParaRPr lang="fr-FR"/>
        </a:p>
      </dgm:t>
    </dgm:pt>
    <dgm:pt modelId="{052B0F89-DB4E-4CEB-BD54-BB59F13A1F96}" type="sibTrans" cxnId="{94F500C8-2461-49A5-8828-D6BCE8DA413C}">
      <dgm:prSet/>
      <dgm:spPr/>
      <dgm:t>
        <a:bodyPr/>
        <a:lstStyle/>
        <a:p>
          <a:endParaRPr lang="fr-FR"/>
        </a:p>
      </dgm:t>
    </dgm:pt>
    <dgm:pt modelId="{7EEA6D4F-A7DD-43ED-97C3-09031C0BA373}">
      <dgm:prSet custT="1"/>
      <dgm:spPr/>
      <dgm:t>
        <a:bodyPr/>
        <a:lstStyle/>
        <a:p>
          <a:r>
            <a:rPr lang="fr-FR" sz="1200"/>
            <a:t>Entreprise</a:t>
          </a:r>
        </a:p>
      </dgm:t>
    </dgm:pt>
    <dgm:pt modelId="{B57C024C-F4E2-44C8-B06E-835800122FD0}" type="sibTrans" cxnId="{DCF1C7A8-244D-4C66-9281-4AE28228DDEB}">
      <dgm:prSet/>
      <dgm:spPr/>
      <dgm:t>
        <a:bodyPr/>
        <a:lstStyle/>
        <a:p>
          <a:endParaRPr lang="fr-FR"/>
        </a:p>
      </dgm:t>
    </dgm:pt>
    <dgm:pt modelId="{A5FAA631-765E-47F9-8442-349C7667AC76}" type="parTrans" cxnId="{DCF1C7A8-244D-4C66-9281-4AE28228DDEB}">
      <dgm:prSet/>
      <dgm:spPr/>
      <dgm:t>
        <a:bodyPr/>
        <a:lstStyle/>
        <a:p>
          <a:endParaRPr lang="fr-FR"/>
        </a:p>
      </dgm:t>
    </dgm:pt>
    <dgm:pt modelId="{01DA8C17-85F8-4EBB-90FE-AF0C50444BD8}">
      <dgm:prSet custT="1"/>
      <dgm:spPr/>
      <dgm:t>
        <a:bodyPr/>
        <a:lstStyle/>
        <a:p>
          <a:r>
            <a:rPr lang="fr-FR" sz="1200"/>
            <a:t>Secteur laissé au choix</a:t>
          </a:r>
        </a:p>
      </dgm:t>
    </dgm:pt>
    <dgm:pt modelId="{2FC5C038-DB48-4208-8BD0-817574F8EE73}" type="parTrans" cxnId="{51396161-3C0F-44BE-A2F4-91CCDBB79BCA}">
      <dgm:prSet/>
      <dgm:spPr/>
      <dgm:t>
        <a:bodyPr/>
        <a:lstStyle/>
        <a:p>
          <a:endParaRPr lang="fr-FR"/>
        </a:p>
      </dgm:t>
    </dgm:pt>
    <dgm:pt modelId="{6613A067-DB3E-4EDC-9551-EBB704F05C6C}" type="sibTrans" cxnId="{51396161-3C0F-44BE-A2F4-91CCDBB79BCA}">
      <dgm:prSet/>
      <dgm:spPr/>
      <dgm:t>
        <a:bodyPr/>
        <a:lstStyle/>
        <a:p>
          <a:endParaRPr lang="fr-FR"/>
        </a:p>
      </dgm:t>
    </dgm:pt>
    <dgm:pt modelId="{9710ED6B-D0C0-4568-A6A5-45A49138274F}">
      <dgm:prSet/>
      <dgm:spPr/>
      <dgm:t>
        <a:bodyPr/>
        <a:lstStyle/>
        <a:p>
          <a:pPr algn="l"/>
          <a:r>
            <a:rPr lang="fr-FR" b="1"/>
            <a:t>C7 : accueillir, informer, conseiller les clients ou convives</a:t>
          </a:r>
        </a:p>
        <a:p>
          <a:pPr algn="l"/>
          <a:r>
            <a:rPr lang="fr-FR" b="1"/>
            <a:t>C8 : assurer le service des clients ou convives</a:t>
          </a:r>
        </a:p>
        <a:p>
          <a:pPr algn="l"/>
          <a:r>
            <a:rPr lang="fr-FR" b="1"/>
            <a:t>C10 : mettre en oeuvre les opérations d'entretien ...dans les espaces de distribution, vente, consommation et locaux annexes</a:t>
          </a:r>
        </a:p>
      </dgm:t>
    </dgm:pt>
    <dgm:pt modelId="{7715373A-E321-4F41-944F-F393235A1DAF}" type="parTrans" cxnId="{E1A24AB6-F0D3-497D-9A27-1214C37863F3}">
      <dgm:prSet/>
      <dgm:spPr/>
      <dgm:t>
        <a:bodyPr/>
        <a:lstStyle/>
        <a:p>
          <a:endParaRPr lang="fr-FR"/>
        </a:p>
      </dgm:t>
    </dgm:pt>
    <dgm:pt modelId="{8763E0B7-3E95-4C46-88BA-0D8BA3748320}" type="sibTrans" cxnId="{E1A24AB6-F0D3-497D-9A27-1214C37863F3}">
      <dgm:prSet/>
      <dgm:spPr/>
      <dgm:t>
        <a:bodyPr/>
        <a:lstStyle/>
        <a:p>
          <a:endParaRPr lang="fr-FR"/>
        </a:p>
      </dgm:t>
    </dgm:pt>
    <dgm:pt modelId="{6C32C0BD-9BFD-4311-B194-719BC683AEF4}" type="pres">
      <dgm:prSet presAssocID="{F86567C8-AEC4-4524-8874-DE322D826FA1}" presName="hierChild1" presStyleCnt="0">
        <dgm:presLayoutVars>
          <dgm:chPref val="1"/>
          <dgm:dir/>
          <dgm:animOne val="branch"/>
          <dgm:animLvl val="lvl"/>
          <dgm:resizeHandles/>
        </dgm:presLayoutVars>
      </dgm:prSet>
      <dgm:spPr/>
      <dgm:t>
        <a:bodyPr/>
        <a:lstStyle/>
        <a:p>
          <a:endParaRPr lang="fr-FR"/>
        </a:p>
      </dgm:t>
    </dgm:pt>
    <dgm:pt modelId="{D1AEBB9B-E685-42FF-9680-49A8F8E52898}" type="pres">
      <dgm:prSet presAssocID="{C222F79B-919A-4FBC-9513-11856FD59D99}" presName="hierRoot1" presStyleCnt="0"/>
      <dgm:spPr/>
    </dgm:pt>
    <dgm:pt modelId="{B36EB033-07F0-4214-B245-11488B454A87}" type="pres">
      <dgm:prSet presAssocID="{C222F79B-919A-4FBC-9513-11856FD59D99}" presName="composite" presStyleCnt="0"/>
      <dgm:spPr/>
    </dgm:pt>
    <dgm:pt modelId="{B9E15061-525B-4B7A-958B-B03CD1D2CE20}" type="pres">
      <dgm:prSet presAssocID="{C222F79B-919A-4FBC-9513-11856FD59D99}" presName="background" presStyleLbl="node0" presStyleIdx="0" presStyleCnt="1"/>
      <dgm:spPr>
        <a:solidFill>
          <a:srgbClr val="FFFF00"/>
        </a:solidFill>
      </dgm:spPr>
    </dgm:pt>
    <dgm:pt modelId="{7F63DD5B-F6F0-4DEC-8C81-88FB8D8587BC}" type="pres">
      <dgm:prSet presAssocID="{C222F79B-919A-4FBC-9513-11856FD59D99}" presName="text" presStyleLbl="fgAcc0" presStyleIdx="0" presStyleCnt="1" custScaleX="166500" custScaleY="23342" custLinFactNeighborX="471" custLinFactNeighborY="-8905">
        <dgm:presLayoutVars>
          <dgm:chPref val="3"/>
        </dgm:presLayoutVars>
      </dgm:prSet>
      <dgm:spPr/>
      <dgm:t>
        <a:bodyPr/>
        <a:lstStyle/>
        <a:p>
          <a:endParaRPr lang="fr-FR"/>
        </a:p>
      </dgm:t>
    </dgm:pt>
    <dgm:pt modelId="{E3C28D74-FABF-4B9F-BBE5-EEAE38DC4504}" type="pres">
      <dgm:prSet presAssocID="{C222F79B-919A-4FBC-9513-11856FD59D99}" presName="hierChild2" presStyleCnt="0"/>
      <dgm:spPr/>
    </dgm:pt>
    <dgm:pt modelId="{CFDA7D8E-7DD2-4EB8-B82A-A00CC4491BE9}" type="pres">
      <dgm:prSet presAssocID="{28B1E4CE-B15D-46F6-A0B9-519B3CF4EB85}" presName="Name10" presStyleLbl="parChTrans1D2" presStyleIdx="0" presStyleCnt="2"/>
      <dgm:spPr/>
      <dgm:t>
        <a:bodyPr/>
        <a:lstStyle/>
        <a:p>
          <a:endParaRPr lang="fr-FR"/>
        </a:p>
      </dgm:t>
    </dgm:pt>
    <dgm:pt modelId="{A1A80C7D-4B1F-47D9-A8ED-423C0354890A}" type="pres">
      <dgm:prSet presAssocID="{CCC28A24-47F5-42C1-9A72-4B8A117FB1EF}" presName="hierRoot2" presStyleCnt="0"/>
      <dgm:spPr/>
    </dgm:pt>
    <dgm:pt modelId="{7EED802E-4DE9-4443-9356-6897B24C526F}" type="pres">
      <dgm:prSet presAssocID="{CCC28A24-47F5-42C1-9A72-4B8A117FB1EF}" presName="composite2" presStyleCnt="0"/>
      <dgm:spPr/>
    </dgm:pt>
    <dgm:pt modelId="{A6081880-0477-45A4-A6DE-19A2E45ED021}" type="pres">
      <dgm:prSet presAssocID="{CCC28A24-47F5-42C1-9A72-4B8A117FB1EF}" presName="background2" presStyleLbl="node2" presStyleIdx="0" presStyleCnt="2"/>
      <dgm:spPr>
        <a:solidFill>
          <a:srgbClr val="0066CC"/>
        </a:solidFill>
      </dgm:spPr>
    </dgm:pt>
    <dgm:pt modelId="{5ED02AAD-E421-4862-B505-0BD4EF87067E}" type="pres">
      <dgm:prSet presAssocID="{CCC28A24-47F5-42C1-9A72-4B8A117FB1EF}" presName="text2" presStyleLbl="fgAcc2" presStyleIdx="0" presStyleCnt="2" custScaleX="152193" custScaleY="28528" custLinFactNeighborX="1468">
        <dgm:presLayoutVars>
          <dgm:chPref val="3"/>
        </dgm:presLayoutVars>
      </dgm:prSet>
      <dgm:spPr/>
      <dgm:t>
        <a:bodyPr/>
        <a:lstStyle/>
        <a:p>
          <a:endParaRPr lang="fr-FR"/>
        </a:p>
      </dgm:t>
    </dgm:pt>
    <dgm:pt modelId="{BAFE81F7-E2B9-4347-B6C0-9B62586AD2C3}" type="pres">
      <dgm:prSet presAssocID="{CCC28A24-47F5-42C1-9A72-4B8A117FB1EF}" presName="hierChild3" presStyleCnt="0"/>
      <dgm:spPr/>
    </dgm:pt>
    <dgm:pt modelId="{93D05E92-C96B-426A-9FB4-12E75CF20869}" type="pres">
      <dgm:prSet presAssocID="{F65C15AD-3283-486C-95EE-B7859DB93CE2}" presName="Name17" presStyleLbl="parChTrans1D3" presStyleIdx="0" presStyleCnt="4"/>
      <dgm:spPr/>
      <dgm:t>
        <a:bodyPr/>
        <a:lstStyle/>
        <a:p>
          <a:endParaRPr lang="fr-FR"/>
        </a:p>
      </dgm:t>
    </dgm:pt>
    <dgm:pt modelId="{5C3D3EE7-A284-49AC-8DB6-F7DDFD53271D}" type="pres">
      <dgm:prSet presAssocID="{DB1564A3-7053-435B-B0D7-01D8BBC8FC48}" presName="hierRoot3" presStyleCnt="0"/>
      <dgm:spPr/>
    </dgm:pt>
    <dgm:pt modelId="{65B01E5D-7564-40B5-BF22-ECD42D67EDA0}" type="pres">
      <dgm:prSet presAssocID="{DB1564A3-7053-435B-B0D7-01D8BBC8FC48}" presName="composite3" presStyleCnt="0"/>
      <dgm:spPr/>
    </dgm:pt>
    <dgm:pt modelId="{883D50BA-C439-4630-8DB0-0267B9369042}" type="pres">
      <dgm:prSet presAssocID="{DB1564A3-7053-435B-B0D7-01D8BBC8FC48}" presName="background3" presStyleLbl="node3" presStyleIdx="0" presStyleCnt="4"/>
      <dgm:spPr>
        <a:solidFill>
          <a:srgbClr val="0099FF"/>
        </a:solidFill>
        <a:ln>
          <a:solidFill>
            <a:schemeClr val="accent3">
              <a:lumMod val="75000"/>
            </a:schemeClr>
          </a:solidFill>
        </a:ln>
      </dgm:spPr>
    </dgm:pt>
    <dgm:pt modelId="{24C08E96-725F-4994-B02E-9CF00CBB5FB1}" type="pres">
      <dgm:prSet presAssocID="{DB1564A3-7053-435B-B0D7-01D8BBC8FC48}" presName="text3" presStyleLbl="fgAcc3" presStyleIdx="0" presStyleCnt="4" custScaleY="20746">
        <dgm:presLayoutVars>
          <dgm:chPref val="3"/>
        </dgm:presLayoutVars>
      </dgm:prSet>
      <dgm:spPr/>
      <dgm:t>
        <a:bodyPr/>
        <a:lstStyle/>
        <a:p>
          <a:endParaRPr lang="fr-FR"/>
        </a:p>
      </dgm:t>
    </dgm:pt>
    <dgm:pt modelId="{A66D33DF-7DDC-430E-96D4-0D9E41C56386}" type="pres">
      <dgm:prSet presAssocID="{DB1564A3-7053-435B-B0D7-01D8BBC8FC48}" presName="hierChild4" presStyleCnt="0"/>
      <dgm:spPr/>
    </dgm:pt>
    <dgm:pt modelId="{38094F4A-32AF-4A32-9211-54450D6A0142}" type="pres">
      <dgm:prSet presAssocID="{2B09014D-6168-4AFA-B873-BBDE06157111}" presName="Name23" presStyleLbl="parChTrans1D4" presStyleIdx="0" presStyleCnt="8"/>
      <dgm:spPr/>
      <dgm:t>
        <a:bodyPr/>
        <a:lstStyle/>
        <a:p>
          <a:endParaRPr lang="fr-FR"/>
        </a:p>
      </dgm:t>
    </dgm:pt>
    <dgm:pt modelId="{E2F9A5EE-DAAC-4B6C-AF8C-16F4D9DC9C7D}" type="pres">
      <dgm:prSet presAssocID="{E0FA623F-4134-4CAC-82E5-0949FE57D484}" presName="hierRoot4" presStyleCnt="0"/>
      <dgm:spPr/>
    </dgm:pt>
    <dgm:pt modelId="{92A9C46F-E813-4F93-B51D-4135C96B0009}" type="pres">
      <dgm:prSet presAssocID="{E0FA623F-4134-4CAC-82E5-0949FE57D484}" presName="composite4" presStyleCnt="0"/>
      <dgm:spPr/>
    </dgm:pt>
    <dgm:pt modelId="{CB453A54-F403-4143-A026-6CB4B018A73D}" type="pres">
      <dgm:prSet presAssocID="{E0FA623F-4134-4CAC-82E5-0949FE57D484}" presName="background4" presStyleLbl="node4" presStyleIdx="0" presStyleCnt="8"/>
      <dgm:spPr>
        <a:solidFill>
          <a:srgbClr val="0099FF"/>
        </a:solidFill>
      </dgm:spPr>
    </dgm:pt>
    <dgm:pt modelId="{F1832E43-2EE4-482F-B4EC-06B8897AB5FD}" type="pres">
      <dgm:prSet presAssocID="{E0FA623F-4134-4CAC-82E5-0949FE57D484}" presName="text4" presStyleLbl="fgAcc4" presStyleIdx="0" presStyleCnt="8" custScaleX="98583" custScaleY="53972">
        <dgm:presLayoutVars>
          <dgm:chPref val="3"/>
        </dgm:presLayoutVars>
      </dgm:prSet>
      <dgm:spPr/>
      <dgm:t>
        <a:bodyPr/>
        <a:lstStyle/>
        <a:p>
          <a:endParaRPr lang="fr-FR"/>
        </a:p>
      </dgm:t>
    </dgm:pt>
    <dgm:pt modelId="{05BEC22B-F515-4760-8859-4648ACD5222E}" type="pres">
      <dgm:prSet presAssocID="{E0FA623F-4134-4CAC-82E5-0949FE57D484}" presName="hierChild5" presStyleCnt="0"/>
      <dgm:spPr/>
    </dgm:pt>
    <dgm:pt modelId="{BE7AF885-0571-4CA9-9F4F-A6FCD8E05ABE}" type="pres">
      <dgm:prSet presAssocID="{AAD5415F-630E-40BF-B5B2-60129286DCE1}" presName="Name23" presStyleLbl="parChTrans1D4" presStyleIdx="1" presStyleCnt="8"/>
      <dgm:spPr/>
      <dgm:t>
        <a:bodyPr/>
        <a:lstStyle/>
        <a:p>
          <a:endParaRPr lang="fr-FR"/>
        </a:p>
      </dgm:t>
    </dgm:pt>
    <dgm:pt modelId="{11AC26F8-97E1-440C-B215-8A9AEAD71C21}" type="pres">
      <dgm:prSet presAssocID="{09C4D6A4-9410-459E-8117-5CB2132215F1}" presName="hierRoot4" presStyleCnt="0"/>
      <dgm:spPr/>
    </dgm:pt>
    <dgm:pt modelId="{54BB4695-51CC-45C2-B2A2-6F3D64997EBE}" type="pres">
      <dgm:prSet presAssocID="{09C4D6A4-9410-459E-8117-5CB2132215F1}" presName="composite4" presStyleCnt="0"/>
      <dgm:spPr/>
    </dgm:pt>
    <dgm:pt modelId="{3967A7E1-C697-4E7B-A76E-91C3C1178C5E}" type="pres">
      <dgm:prSet presAssocID="{09C4D6A4-9410-459E-8117-5CB2132215F1}" presName="background4" presStyleLbl="node4" presStyleIdx="1" presStyleCnt="8"/>
      <dgm:spPr>
        <a:solidFill>
          <a:srgbClr val="0099FF"/>
        </a:solidFill>
      </dgm:spPr>
    </dgm:pt>
    <dgm:pt modelId="{9E6E78BA-3F60-4C92-918F-72422AC00414}" type="pres">
      <dgm:prSet presAssocID="{09C4D6A4-9410-459E-8117-5CB2132215F1}" presName="text4" presStyleLbl="fgAcc4" presStyleIdx="1" presStyleCnt="8" custScaleX="112766">
        <dgm:presLayoutVars>
          <dgm:chPref val="3"/>
        </dgm:presLayoutVars>
      </dgm:prSet>
      <dgm:spPr/>
      <dgm:t>
        <a:bodyPr/>
        <a:lstStyle/>
        <a:p>
          <a:endParaRPr lang="fr-FR"/>
        </a:p>
      </dgm:t>
    </dgm:pt>
    <dgm:pt modelId="{65EF17F8-4E44-4BB7-9ABF-F6E76983094C}" type="pres">
      <dgm:prSet presAssocID="{09C4D6A4-9410-459E-8117-5CB2132215F1}" presName="hierChild5" presStyleCnt="0"/>
      <dgm:spPr/>
    </dgm:pt>
    <dgm:pt modelId="{A71C244D-D9CD-4245-B796-17E4507FFF27}" type="pres">
      <dgm:prSet presAssocID="{805F2DEF-A51F-4550-8A74-28E58F8B86D8}" presName="Name17" presStyleLbl="parChTrans1D3" presStyleIdx="1" presStyleCnt="4"/>
      <dgm:spPr/>
      <dgm:t>
        <a:bodyPr/>
        <a:lstStyle/>
        <a:p>
          <a:endParaRPr lang="fr-FR"/>
        </a:p>
      </dgm:t>
    </dgm:pt>
    <dgm:pt modelId="{528D9263-B928-49AD-9E9E-7BF4CEAC73A7}" type="pres">
      <dgm:prSet presAssocID="{3AA3B3E9-5B66-49E2-B23E-D1F667DF6966}" presName="hierRoot3" presStyleCnt="0"/>
      <dgm:spPr/>
    </dgm:pt>
    <dgm:pt modelId="{8EF66BAE-D371-48D7-BA9A-A27A576FAF7B}" type="pres">
      <dgm:prSet presAssocID="{3AA3B3E9-5B66-49E2-B23E-D1F667DF6966}" presName="composite3" presStyleCnt="0"/>
      <dgm:spPr/>
    </dgm:pt>
    <dgm:pt modelId="{1CF22990-F648-4510-A74E-B699F33CEAFA}" type="pres">
      <dgm:prSet presAssocID="{3AA3B3E9-5B66-49E2-B23E-D1F667DF6966}" presName="background3" presStyleLbl="node3" presStyleIdx="1" presStyleCnt="4"/>
      <dgm:spPr>
        <a:solidFill>
          <a:srgbClr val="9999FF"/>
        </a:solidFill>
      </dgm:spPr>
    </dgm:pt>
    <dgm:pt modelId="{A6D91791-2D32-4AF5-B650-762159677B04}" type="pres">
      <dgm:prSet presAssocID="{3AA3B3E9-5B66-49E2-B23E-D1F667DF6966}" presName="text3" presStyleLbl="fgAcc3" presStyleIdx="1" presStyleCnt="4" custScaleY="19177">
        <dgm:presLayoutVars>
          <dgm:chPref val="3"/>
        </dgm:presLayoutVars>
      </dgm:prSet>
      <dgm:spPr/>
      <dgm:t>
        <a:bodyPr/>
        <a:lstStyle/>
        <a:p>
          <a:endParaRPr lang="fr-FR"/>
        </a:p>
      </dgm:t>
    </dgm:pt>
    <dgm:pt modelId="{0189596D-2AC8-4977-A337-F36B2BCEDA08}" type="pres">
      <dgm:prSet presAssocID="{3AA3B3E9-5B66-49E2-B23E-D1F667DF6966}" presName="hierChild4" presStyleCnt="0"/>
      <dgm:spPr/>
    </dgm:pt>
    <dgm:pt modelId="{36027901-DD3C-486A-A091-36E285594651}" type="pres">
      <dgm:prSet presAssocID="{F042371D-6EAD-4E96-A223-AA741F0818AD}" presName="Name23" presStyleLbl="parChTrans1D4" presStyleIdx="2" presStyleCnt="8"/>
      <dgm:spPr/>
      <dgm:t>
        <a:bodyPr/>
        <a:lstStyle/>
        <a:p>
          <a:endParaRPr lang="fr-FR"/>
        </a:p>
      </dgm:t>
    </dgm:pt>
    <dgm:pt modelId="{DE4B3B70-F8E9-4A5D-A10D-D8D8EC00ECCB}" type="pres">
      <dgm:prSet presAssocID="{78476287-CD81-481A-9328-52311228DAD5}" presName="hierRoot4" presStyleCnt="0"/>
      <dgm:spPr/>
    </dgm:pt>
    <dgm:pt modelId="{7661EEDF-B169-44BA-B1E0-97C91542D8E2}" type="pres">
      <dgm:prSet presAssocID="{78476287-CD81-481A-9328-52311228DAD5}" presName="composite4" presStyleCnt="0"/>
      <dgm:spPr/>
    </dgm:pt>
    <dgm:pt modelId="{BFA953B2-850D-4897-BBCE-494AC7593E32}" type="pres">
      <dgm:prSet presAssocID="{78476287-CD81-481A-9328-52311228DAD5}" presName="background4" presStyleLbl="node4" presStyleIdx="2" presStyleCnt="8"/>
      <dgm:spPr>
        <a:solidFill>
          <a:srgbClr val="9999FF"/>
        </a:solidFill>
      </dgm:spPr>
    </dgm:pt>
    <dgm:pt modelId="{D7CCEFD9-AD7D-4742-8BB2-16B9348395EA}" type="pres">
      <dgm:prSet presAssocID="{78476287-CD81-481A-9328-52311228DAD5}" presName="text4" presStyleLbl="fgAcc4" presStyleIdx="2" presStyleCnt="8" custScaleX="126694" custScaleY="58867" custLinFactNeighborX="443">
        <dgm:presLayoutVars>
          <dgm:chPref val="3"/>
        </dgm:presLayoutVars>
      </dgm:prSet>
      <dgm:spPr/>
      <dgm:t>
        <a:bodyPr/>
        <a:lstStyle/>
        <a:p>
          <a:endParaRPr lang="fr-FR"/>
        </a:p>
      </dgm:t>
    </dgm:pt>
    <dgm:pt modelId="{1B844ADA-508C-4B57-81E3-5F80E05FE2CF}" type="pres">
      <dgm:prSet presAssocID="{78476287-CD81-481A-9328-52311228DAD5}" presName="hierChild5" presStyleCnt="0"/>
      <dgm:spPr/>
    </dgm:pt>
    <dgm:pt modelId="{19F46178-1C82-48EF-8A0C-B91D7D03381D}" type="pres">
      <dgm:prSet presAssocID="{055CE00A-B6EE-4B59-B214-BE5C12FA7A5A}" presName="Name23" presStyleLbl="parChTrans1D4" presStyleIdx="3" presStyleCnt="8"/>
      <dgm:spPr/>
      <dgm:t>
        <a:bodyPr/>
        <a:lstStyle/>
        <a:p>
          <a:endParaRPr lang="fr-FR"/>
        </a:p>
      </dgm:t>
    </dgm:pt>
    <dgm:pt modelId="{1B49F12F-29C6-4797-B0CC-BAD73A2EA47A}" type="pres">
      <dgm:prSet presAssocID="{8B798558-8D0E-4433-A32C-5F6C4458E681}" presName="hierRoot4" presStyleCnt="0"/>
      <dgm:spPr/>
    </dgm:pt>
    <dgm:pt modelId="{5FB9BBA0-4B58-4329-AA0E-7231365189FC}" type="pres">
      <dgm:prSet presAssocID="{8B798558-8D0E-4433-A32C-5F6C4458E681}" presName="composite4" presStyleCnt="0"/>
      <dgm:spPr/>
    </dgm:pt>
    <dgm:pt modelId="{54E789F4-81AC-426D-B49B-95B98D849673}" type="pres">
      <dgm:prSet presAssocID="{8B798558-8D0E-4433-A32C-5F6C4458E681}" presName="background4" presStyleLbl="node4" presStyleIdx="3" presStyleCnt="8"/>
      <dgm:spPr>
        <a:solidFill>
          <a:srgbClr val="9999FF"/>
        </a:solidFill>
      </dgm:spPr>
    </dgm:pt>
    <dgm:pt modelId="{6FEEF8B1-9B68-4F56-8C5F-DEA1E0752D2F}" type="pres">
      <dgm:prSet presAssocID="{8B798558-8D0E-4433-A32C-5F6C4458E681}" presName="text4" presStyleLbl="fgAcc4" presStyleIdx="3" presStyleCnt="8" custScaleX="114128" custScaleY="109400" custLinFactNeighborX="1445" custLinFactNeighborY="8238">
        <dgm:presLayoutVars>
          <dgm:chPref val="3"/>
        </dgm:presLayoutVars>
      </dgm:prSet>
      <dgm:spPr/>
      <dgm:t>
        <a:bodyPr/>
        <a:lstStyle/>
        <a:p>
          <a:endParaRPr lang="fr-FR"/>
        </a:p>
      </dgm:t>
    </dgm:pt>
    <dgm:pt modelId="{22715906-7176-4F3A-8976-120E7470590A}" type="pres">
      <dgm:prSet presAssocID="{8B798558-8D0E-4433-A32C-5F6C4458E681}" presName="hierChild5" presStyleCnt="0"/>
      <dgm:spPr/>
    </dgm:pt>
    <dgm:pt modelId="{BD46F431-9729-4596-BEAA-5D7996B31A8E}" type="pres">
      <dgm:prSet presAssocID="{F05A56D9-2F95-4CEE-B8D4-7013260708F4}" presName="Name10" presStyleLbl="parChTrans1D2" presStyleIdx="1" presStyleCnt="2"/>
      <dgm:spPr/>
      <dgm:t>
        <a:bodyPr/>
        <a:lstStyle/>
        <a:p>
          <a:endParaRPr lang="fr-FR"/>
        </a:p>
      </dgm:t>
    </dgm:pt>
    <dgm:pt modelId="{011D8940-D038-4FE6-A857-C9A9BBB3F8C6}" type="pres">
      <dgm:prSet presAssocID="{031CC4B7-49D5-4E48-A925-2F495D48C5B7}" presName="hierRoot2" presStyleCnt="0"/>
      <dgm:spPr/>
    </dgm:pt>
    <dgm:pt modelId="{2BA095A9-BDC7-489A-9E9F-9273947BB760}" type="pres">
      <dgm:prSet presAssocID="{031CC4B7-49D5-4E48-A925-2F495D48C5B7}" presName="composite2" presStyleCnt="0"/>
      <dgm:spPr/>
    </dgm:pt>
    <dgm:pt modelId="{6F688819-2C07-4DDE-914C-02638F80737D}" type="pres">
      <dgm:prSet presAssocID="{031CC4B7-49D5-4E48-A925-2F495D48C5B7}" presName="background2" presStyleLbl="node2" presStyleIdx="1" presStyleCnt="2"/>
      <dgm:spPr>
        <a:solidFill>
          <a:schemeClr val="accent3">
            <a:lumMod val="75000"/>
          </a:schemeClr>
        </a:solidFill>
      </dgm:spPr>
    </dgm:pt>
    <dgm:pt modelId="{160F5E90-6565-4774-8031-5906971A863F}" type="pres">
      <dgm:prSet presAssocID="{031CC4B7-49D5-4E48-A925-2F495D48C5B7}" presName="text2" presStyleLbl="fgAcc2" presStyleIdx="1" presStyleCnt="2" custScaleX="158245" custScaleY="26170">
        <dgm:presLayoutVars>
          <dgm:chPref val="3"/>
        </dgm:presLayoutVars>
      </dgm:prSet>
      <dgm:spPr/>
      <dgm:t>
        <a:bodyPr/>
        <a:lstStyle/>
        <a:p>
          <a:endParaRPr lang="fr-FR"/>
        </a:p>
      </dgm:t>
    </dgm:pt>
    <dgm:pt modelId="{9E4551DD-C914-41A8-9A53-352B2ACF13D7}" type="pres">
      <dgm:prSet presAssocID="{031CC4B7-49D5-4E48-A925-2F495D48C5B7}" presName="hierChild3" presStyleCnt="0"/>
      <dgm:spPr/>
    </dgm:pt>
    <dgm:pt modelId="{6BE8ADFF-9532-4090-84D0-DDFE84486E25}" type="pres">
      <dgm:prSet presAssocID="{0EC215BA-1AB2-4B24-AF3E-AA4E2415E0F6}" presName="Name17" presStyleLbl="parChTrans1D3" presStyleIdx="2" presStyleCnt="4"/>
      <dgm:spPr/>
      <dgm:t>
        <a:bodyPr/>
        <a:lstStyle/>
        <a:p>
          <a:endParaRPr lang="fr-FR"/>
        </a:p>
      </dgm:t>
    </dgm:pt>
    <dgm:pt modelId="{D6BEF13A-62DA-4172-B152-907B2C7402FC}" type="pres">
      <dgm:prSet presAssocID="{A0679D61-1B75-4FD1-9D54-6C968A703D1A}" presName="hierRoot3" presStyleCnt="0"/>
      <dgm:spPr/>
    </dgm:pt>
    <dgm:pt modelId="{2D11BEF2-C9A0-44D8-B4CC-A44B45F589AD}" type="pres">
      <dgm:prSet presAssocID="{A0679D61-1B75-4FD1-9D54-6C968A703D1A}" presName="composite3" presStyleCnt="0"/>
      <dgm:spPr/>
    </dgm:pt>
    <dgm:pt modelId="{4A8495A9-98CD-4B94-8DC9-170A331FAC65}" type="pres">
      <dgm:prSet presAssocID="{A0679D61-1B75-4FD1-9D54-6C968A703D1A}" presName="background3" presStyleLbl="node3" presStyleIdx="2" presStyleCnt="4"/>
      <dgm:spPr>
        <a:solidFill>
          <a:srgbClr val="92D050"/>
        </a:solidFill>
      </dgm:spPr>
    </dgm:pt>
    <dgm:pt modelId="{F9B1B92C-A4A8-4909-B26D-A57E82EF3666}" type="pres">
      <dgm:prSet presAssocID="{A0679D61-1B75-4FD1-9D54-6C968A703D1A}" presName="text3" presStyleLbl="fgAcc3" presStyleIdx="2" presStyleCnt="4" custScaleY="22054">
        <dgm:presLayoutVars>
          <dgm:chPref val="3"/>
        </dgm:presLayoutVars>
      </dgm:prSet>
      <dgm:spPr/>
      <dgm:t>
        <a:bodyPr/>
        <a:lstStyle/>
        <a:p>
          <a:endParaRPr lang="fr-FR"/>
        </a:p>
      </dgm:t>
    </dgm:pt>
    <dgm:pt modelId="{99790E08-DFC9-4D3D-9656-795702371EE8}" type="pres">
      <dgm:prSet presAssocID="{A0679D61-1B75-4FD1-9D54-6C968A703D1A}" presName="hierChild4" presStyleCnt="0"/>
      <dgm:spPr/>
    </dgm:pt>
    <dgm:pt modelId="{35CFE2B3-0AC6-436B-B87C-0AB8B951489A}" type="pres">
      <dgm:prSet presAssocID="{D81BB900-0C0B-42BA-83A2-7EE707DCDB12}" presName="Name23" presStyleLbl="parChTrans1D4" presStyleIdx="4" presStyleCnt="8"/>
      <dgm:spPr/>
      <dgm:t>
        <a:bodyPr/>
        <a:lstStyle/>
        <a:p>
          <a:endParaRPr lang="fr-FR"/>
        </a:p>
      </dgm:t>
    </dgm:pt>
    <dgm:pt modelId="{514F537E-AA1A-445D-8D47-80B2659DE70D}" type="pres">
      <dgm:prSet presAssocID="{CD2DEACF-1357-487E-9684-29137C91B38D}" presName="hierRoot4" presStyleCnt="0"/>
      <dgm:spPr/>
    </dgm:pt>
    <dgm:pt modelId="{5ADBBF86-531A-4280-A19E-86932E8FD435}" type="pres">
      <dgm:prSet presAssocID="{CD2DEACF-1357-487E-9684-29137C91B38D}" presName="composite4" presStyleCnt="0"/>
      <dgm:spPr/>
    </dgm:pt>
    <dgm:pt modelId="{EEAE6794-3CF8-4353-BFD9-4355DD43CB1A}" type="pres">
      <dgm:prSet presAssocID="{CD2DEACF-1357-487E-9684-29137C91B38D}" presName="background4" presStyleLbl="node4" presStyleIdx="4" presStyleCnt="8"/>
      <dgm:spPr>
        <a:solidFill>
          <a:srgbClr val="92D050"/>
        </a:solidFill>
      </dgm:spPr>
    </dgm:pt>
    <dgm:pt modelId="{9ACC6CF9-DA4F-46D2-80D3-9ACF6996C24A}" type="pres">
      <dgm:prSet presAssocID="{CD2DEACF-1357-487E-9684-29137C91B38D}" presName="text4" presStyleLbl="fgAcc4" presStyleIdx="4" presStyleCnt="8" custScaleY="57690" custLinFactNeighborY="-2106">
        <dgm:presLayoutVars>
          <dgm:chPref val="3"/>
        </dgm:presLayoutVars>
      </dgm:prSet>
      <dgm:spPr/>
      <dgm:t>
        <a:bodyPr/>
        <a:lstStyle/>
        <a:p>
          <a:endParaRPr lang="fr-FR"/>
        </a:p>
      </dgm:t>
    </dgm:pt>
    <dgm:pt modelId="{51517AB5-7EC5-4A83-9E68-2F4C75A43793}" type="pres">
      <dgm:prSet presAssocID="{CD2DEACF-1357-487E-9684-29137C91B38D}" presName="hierChild5" presStyleCnt="0"/>
      <dgm:spPr/>
    </dgm:pt>
    <dgm:pt modelId="{B8055A69-37D2-4834-B8C3-455DE4777900}" type="pres">
      <dgm:prSet presAssocID="{71F916F2-713D-4AD3-A99E-46D252A77E2B}" presName="Name23" presStyleLbl="parChTrans1D4" presStyleIdx="5" presStyleCnt="8"/>
      <dgm:spPr/>
      <dgm:t>
        <a:bodyPr/>
        <a:lstStyle/>
        <a:p>
          <a:endParaRPr lang="fr-FR"/>
        </a:p>
      </dgm:t>
    </dgm:pt>
    <dgm:pt modelId="{668D7254-394C-42FE-A23A-5A3450D13E54}" type="pres">
      <dgm:prSet presAssocID="{25A662CF-D57C-4863-86A5-368E9D42476E}" presName="hierRoot4" presStyleCnt="0"/>
      <dgm:spPr/>
    </dgm:pt>
    <dgm:pt modelId="{75E09126-F6E5-4518-B3AA-5B59294C108A}" type="pres">
      <dgm:prSet presAssocID="{25A662CF-D57C-4863-86A5-368E9D42476E}" presName="composite4" presStyleCnt="0"/>
      <dgm:spPr/>
    </dgm:pt>
    <dgm:pt modelId="{252D76B7-EF8B-409C-BFF0-029FA247C991}" type="pres">
      <dgm:prSet presAssocID="{25A662CF-D57C-4863-86A5-368E9D42476E}" presName="background4" presStyleLbl="node4" presStyleIdx="5" presStyleCnt="8"/>
      <dgm:spPr>
        <a:solidFill>
          <a:srgbClr val="92D050"/>
        </a:solidFill>
      </dgm:spPr>
    </dgm:pt>
    <dgm:pt modelId="{CF47E372-5C56-414C-8167-895B96048687}" type="pres">
      <dgm:prSet presAssocID="{25A662CF-D57C-4863-86A5-368E9D42476E}" presName="text4" presStyleLbl="fgAcc4" presStyleIdx="5" presStyleCnt="8" custScaleX="124516" custScaleY="121595" custLinFactNeighborX="2301" custLinFactNeighborY="1456">
        <dgm:presLayoutVars>
          <dgm:chPref val="3"/>
        </dgm:presLayoutVars>
      </dgm:prSet>
      <dgm:spPr/>
      <dgm:t>
        <a:bodyPr/>
        <a:lstStyle/>
        <a:p>
          <a:endParaRPr lang="fr-FR"/>
        </a:p>
      </dgm:t>
    </dgm:pt>
    <dgm:pt modelId="{44296902-47F1-4E86-862B-A29AA004B6EB}" type="pres">
      <dgm:prSet presAssocID="{25A662CF-D57C-4863-86A5-368E9D42476E}" presName="hierChild5" presStyleCnt="0"/>
      <dgm:spPr/>
    </dgm:pt>
    <dgm:pt modelId="{FA9E1954-4A99-4DAD-9959-023FE1EB9B8D}" type="pres">
      <dgm:prSet presAssocID="{A5FAA631-765E-47F9-8442-349C7667AC76}" presName="Name17" presStyleLbl="parChTrans1D3" presStyleIdx="3" presStyleCnt="4"/>
      <dgm:spPr/>
      <dgm:t>
        <a:bodyPr/>
        <a:lstStyle/>
        <a:p>
          <a:endParaRPr lang="fr-FR"/>
        </a:p>
      </dgm:t>
    </dgm:pt>
    <dgm:pt modelId="{AE3D05A2-355F-441D-B159-6E85C30E5E82}" type="pres">
      <dgm:prSet presAssocID="{7EEA6D4F-A7DD-43ED-97C3-09031C0BA373}" presName="hierRoot3" presStyleCnt="0"/>
      <dgm:spPr/>
    </dgm:pt>
    <dgm:pt modelId="{CBC6BECE-AF7A-45B4-92CC-B4C4C1D00A60}" type="pres">
      <dgm:prSet presAssocID="{7EEA6D4F-A7DD-43ED-97C3-09031C0BA373}" presName="composite3" presStyleCnt="0"/>
      <dgm:spPr/>
    </dgm:pt>
    <dgm:pt modelId="{71CB63EE-15CB-41B1-B850-7757FE99890B}" type="pres">
      <dgm:prSet presAssocID="{7EEA6D4F-A7DD-43ED-97C3-09031C0BA373}" presName="background3" presStyleLbl="node3" presStyleIdx="3" presStyleCnt="4"/>
      <dgm:spPr>
        <a:solidFill>
          <a:schemeClr val="accent2">
            <a:lumMod val="40000"/>
            <a:lumOff val="60000"/>
          </a:schemeClr>
        </a:solidFill>
      </dgm:spPr>
    </dgm:pt>
    <dgm:pt modelId="{4742FF31-4737-458A-9C9C-CA68CDE1D1D8}" type="pres">
      <dgm:prSet presAssocID="{7EEA6D4F-A7DD-43ED-97C3-09031C0BA373}" presName="text3" presStyleLbl="fgAcc3" presStyleIdx="3" presStyleCnt="4" custScaleY="16015" custLinFactNeighborY="-6887">
        <dgm:presLayoutVars>
          <dgm:chPref val="3"/>
        </dgm:presLayoutVars>
      </dgm:prSet>
      <dgm:spPr/>
      <dgm:t>
        <a:bodyPr/>
        <a:lstStyle/>
        <a:p>
          <a:endParaRPr lang="fr-FR"/>
        </a:p>
      </dgm:t>
    </dgm:pt>
    <dgm:pt modelId="{EACB9AF1-F396-4B31-B407-99F39AD93F32}" type="pres">
      <dgm:prSet presAssocID="{7EEA6D4F-A7DD-43ED-97C3-09031C0BA373}" presName="hierChild4" presStyleCnt="0"/>
      <dgm:spPr/>
    </dgm:pt>
    <dgm:pt modelId="{4D176DD7-4724-43CC-80F7-2297E7AB9E9D}" type="pres">
      <dgm:prSet presAssocID="{2FC5C038-DB48-4208-8BD0-817574F8EE73}" presName="Name23" presStyleLbl="parChTrans1D4" presStyleIdx="6" presStyleCnt="8"/>
      <dgm:spPr/>
      <dgm:t>
        <a:bodyPr/>
        <a:lstStyle/>
        <a:p>
          <a:endParaRPr lang="fr-FR"/>
        </a:p>
      </dgm:t>
    </dgm:pt>
    <dgm:pt modelId="{2AF50FC1-CCEC-4348-AB47-5F110D989986}" type="pres">
      <dgm:prSet presAssocID="{01DA8C17-85F8-4EBB-90FE-AF0C50444BD8}" presName="hierRoot4" presStyleCnt="0"/>
      <dgm:spPr/>
    </dgm:pt>
    <dgm:pt modelId="{1DA69641-B80B-41DA-B73E-FD6B5953A916}" type="pres">
      <dgm:prSet presAssocID="{01DA8C17-85F8-4EBB-90FE-AF0C50444BD8}" presName="composite4" presStyleCnt="0"/>
      <dgm:spPr/>
    </dgm:pt>
    <dgm:pt modelId="{DBA9D4D8-FDC1-4933-8D59-A95D134B9D2B}" type="pres">
      <dgm:prSet presAssocID="{01DA8C17-85F8-4EBB-90FE-AF0C50444BD8}" presName="background4" presStyleLbl="node4" presStyleIdx="6" presStyleCnt="8"/>
      <dgm:spPr>
        <a:solidFill>
          <a:schemeClr val="accent2">
            <a:lumMod val="40000"/>
            <a:lumOff val="60000"/>
          </a:schemeClr>
        </a:solidFill>
      </dgm:spPr>
    </dgm:pt>
    <dgm:pt modelId="{C44710F5-C586-470D-949C-DBD58716387A}" type="pres">
      <dgm:prSet presAssocID="{01DA8C17-85F8-4EBB-90FE-AF0C50444BD8}" presName="text4" presStyleLbl="fgAcc4" presStyleIdx="6" presStyleCnt="8" custScaleX="121879" custScaleY="62342">
        <dgm:presLayoutVars>
          <dgm:chPref val="3"/>
        </dgm:presLayoutVars>
      </dgm:prSet>
      <dgm:spPr/>
      <dgm:t>
        <a:bodyPr/>
        <a:lstStyle/>
        <a:p>
          <a:endParaRPr lang="fr-FR"/>
        </a:p>
      </dgm:t>
    </dgm:pt>
    <dgm:pt modelId="{CFB62976-F970-4523-A195-545FEBBC658B}" type="pres">
      <dgm:prSet presAssocID="{01DA8C17-85F8-4EBB-90FE-AF0C50444BD8}" presName="hierChild5" presStyleCnt="0"/>
      <dgm:spPr/>
    </dgm:pt>
    <dgm:pt modelId="{3F6785EB-2EB2-406A-83E0-14E4EFACAD0B}" type="pres">
      <dgm:prSet presAssocID="{7715373A-E321-4F41-944F-F393235A1DAF}" presName="Name23" presStyleLbl="parChTrans1D4" presStyleIdx="7" presStyleCnt="8"/>
      <dgm:spPr/>
      <dgm:t>
        <a:bodyPr/>
        <a:lstStyle/>
        <a:p>
          <a:endParaRPr lang="fr-FR"/>
        </a:p>
      </dgm:t>
    </dgm:pt>
    <dgm:pt modelId="{5C28C1D2-C299-4B76-847F-6A497183FD23}" type="pres">
      <dgm:prSet presAssocID="{9710ED6B-D0C0-4568-A6A5-45A49138274F}" presName="hierRoot4" presStyleCnt="0"/>
      <dgm:spPr/>
    </dgm:pt>
    <dgm:pt modelId="{09B02357-6CF6-409C-8864-740BA9521E9A}" type="pres">
      <dgm:prSet presAssocID="{9710ED6B-D0C0-4568-A6A5-45A49138274F}" presName="composite4" presStyleCnt="0"/>
      <dgm:spPr/>
    </dgm:pt>
    <dgm:pt modelId="{65A318FC-F3B6-4957-AD76-63C0D594D882}" type="pres">
      <dgm:prSet presAssocID="{9710ED6B-D0C0-4568-A6A5-45A49138274F}" presName="background4" presStyleLbl="node4" presStyleIdx="7" presStyleCnt="8"/>
      <dgm:spPr>
        <a:solidFill>
          <a:schemeClr val="accent2">
            <a:lumMod val="40000"/>
            <a:lumOff val="60000"/>
          </a:schemeClr>
        </a:solidFill>
      </dgm:spPr>
    </dgm:pt>
    <dgm:pt modelId="{D38B2432-5015-4474-AB3C-CE11C28D7F81}" type="pres">
      <dgm:prSet presAssocID="{9710ED6B-D0C0-4568-A6A5-45A49138274F}" presName="text4" presStyleLbl="fgAcc4" presStyleIdx="7" presStyleCnt="8" custScaleX="108029" custScaleY="116557" custLinFactNeighborX="31" custLinFactNeighborY="8087">
        <dgm:presLayoutVars>
          <dgm:chPref val="3"/>
        </dgm:presLayoutVars>
      </dgm:prSet>
      <dgm:spPr/>
      <dgm:t>
        <a:bodyPr/>
        <a:lstStyle/>
        <a:p>
          <a:endParaRPr lang="fr-FR"/>
        </a:p>
      </dgm:t>
    </dgm:pt>
    <dgm:pt modelId="{4CF67316-2070-49DE-9567-5B8A04270655}" type="pres">
      <dgm:prSet presAssocID="{9710ED6B-D0C0-4568-A6A5-45A49138274F}" presName="hierChild5" presStyleCnt="0"/>
      <dgm:spPr/>
    </dgm:pt>
  </dgm:ptLst>
  <dgm:cxnLst>
    <dgm:cxn modelId="{B3E2C188-9BD5-4E20-BA8F-5D03C0814099}" type="presOf" srcId="{71F916F2-713D-4AD3-A99E-46D252A77E2B}" destId="{B8055A69-37D2-4834-B8C3-455DE4777900}" srcOrd="0" destOrd="0" presId="urn:microsoft.com/office/officeart/2005/8/layout/hierarchy1"/>
    <dgm:cxn modelId="{7139E9AA-950A-4695-A13C-FBB8E4D34427}" type="presOf" srcId="{D81BB900-0C0B-42BA-83A2-7EE707DCDB12}" destId="{35CFE2B3-0AC6-436B-B87C-0AB8B951489A}" srcOrd="0" destOrd="0" presId="urn:microsoft.com/office/officeart/2005/8/layout/hierarchy1"/>
    <dgm:cxn modelId="{F2C1DC9A-65DE-435B-A1D7-2CA20A0AC0B4}" type="presOf" srcId="{AAD5415F-630E-40BF-B5B2-60129286DCE1}" destId="{BE7AF885-0571-4CA9-9F4F-A6FCD8E05ABE}" srcOrd="0" destOrd="0" presId="urn:microsoft.com/office/officeart/2005/8/layout/hierarchy1"/>
    <dgm:cxn modelId="{0E53B72D-12FE-4E15-8D36-2193E1DC563D}" type="presOf" srcId="{09C4D6A4-9410-459E-8117-5CB2132215F1}" destId="{9E6E78BA-3F60-4C92-918F-72422AC00414}" srcOrd="0" destOrd="0" presId="urn:microsoft.com/office/officeart/2005/8/layout/hierarchy1"/>
    <dgm:cxn modelId="{75B4CC1E-B3FD-470A-818D-DE9AF66616C5}" srcId="{F86567C8-AEC4-4524-8874-DE322D826FA1}" destId="{C222F79B-919A-4FBC-9513-11856FD59D99}" srcOrd="0" destOrd="0" parTransId="{E5AC634C-3000-4029-B6DB-E8E5ED4E1857}" sibTransId="{2BEE48F6-7305-442E-B5A2-7BE514B9D841}"/>
    <dgm:cxn modelId="{8A0E0D02-20F5-4247-9A40-238668954E82}" type="presOf" srcId="{9710ED6B-D0C0-4568-A6A5-45A49138274F}" destId="{D38B2432-5015-4474-AB3C-CE11C28D7F81}" srcOrd="0" destOrd="0" presId="urn:microsoft.com/office/officeart/2005/8/layout/hierarchy1"/>
    <dgm:cxn modelId="{47777388-BDB6-468B-89E2-7D32CBF662C0}" type="presOf" srcId="{2B09014D-6168-4AFA-B873-BBDE06157111}" destId="{38094F4A-32AF-4A32-9211-54450D6A0142}" srcOrd="0" destOrd="0" presId="urn:microsoft.com/office/officeart/2005/8/layout/hierarchy1"/>
    <dgm:cxn modelId="{6830F09D-72E2-4DBE-BAF3-1CF420DE7D81}" srcId="{C222F79B-919A-4FBC-9513-11856FD59D99}" destId="{031CC4B7-49D5-4E48-A925-2F495D48C5B7}" srcOrd="1" destOrd="0" parTransId="{F05A56D9-2F95-4CEE-B8D4-7013260708F4}" sibTransId="{BAEDB3E2-2010-46F0-9A29-A3F3A054B761}"/>
    <dgm:cxn modelId="{6C7168B4-32E3-4751-996B-3CCC977836B2}" type="presOf" srcId="{805F2DEF-A51F-4550-8A74-28E58F8B86D8}" destId="{A71C244D-D9CD-4245-B796-17E4507FFF27}" srcOrd="0" destOrd="0" presId="urn:microsoft.com/office/officeart/2005/8/layout/hierarchy1"/>
    <dgm:cxn modelId="{5B3E25A8-F152-4C1C-B399-E92BCD234D3C}" type="presOf" srcId="{DB1564A3-7053-435B-B0D7-01D8BBC8FC48}" destId="{24C08E96-725F-4994-B02E-9CF00CBB5FB1}" srcOrd="0" destOrd="0" presId="urn:microsoft.com/office/officeart/2005/8/layout/hierarchy1"/>
    <dgm:cxn modelId="{92374C5C-6FB6-4983-9866-D2732A3AC9D1}" srcId="{CD2DEACF-1357-487E-9684-29137C91B38D}" destId="{25A662CF-D57C-4863-86A5-368E9D42476E}" srcOrd="0" destOrd="0" parTransId="{71F916F2-713D-4AD3-A99E-46D252A77E2B}" sibTransId="{3E84FF3C-8516-433E-B4E3-ED8A85E9F19D}"/>
    <dgm:cxn modelId="{077CB6C6-15EB-4B06-A467-39AF28B132D3}" type="presOf" srcId="{3AA3B3E9-5B66-49E2-B23E-D1F667DF6966}" destId="{A6D91791-2D32-4AF5-B650-762159677B04}" srcOrd="0" destOrd="0" presId="urn:microsoft.com/office/officeart/2005/8/layout/hierarchy1"/>
    <dgm:cxn modelId="{5ACB7F0C-595F-40EE-97AB-0F8FC5505058}" srcId="{031CC4B7-49D5-4E48-A925-2F495D48C5B7}" destId="{A0679D61-1B75-4FD1-9D54-6C968A703D1A}" srcOrd="0" destOrd="0" parTransId="{0EC215BA-1AB2-4B24-AF3E-AA4E2415E0F6}" sibTransId="{5574D25C-CB6A-425F-9B82-0AB3A4172F7E}"/>
    <dgm:cxn modelId="{57FBFA10-8973-45AE-BD1F-DE19307F743D}" type="presOf" srcId="{F65C15AD-3283-486C-95EE-B7859DB93CE2}" destId="{93D05E92-C96B-426A-9FB4-12E75CF20869}" srcOrd="0" destOrd="0" presId="urn:microsoft.com/office/officeart/2005/8/layout/hierarchy1"/>
    <dgm:cxn modelId="{E87035C9-B7B8-4DBF-AB82-1EEA3E516B5F}" type="presOf" srcId="{A5FAA631-765E-47F9-8442-349C7667AC76}" destId="{FA9E1954-4A99-4DAD-9959-023FE1EB9B8D}" srcOrd="0" destOrd="0" presId="urn:microsoft.com/office/officeart/2005/8/layout/hierarchy1"/>
    <dgm:cxn modelId="{9B44DC8F-8252-4CE3-AC56-60E2A6DF4D4E}" type="presOf" srcId="{28B1E4CE-B15D-46F6-A0B9-519B3CF4EB85}" destId="{CFDA7D8E-7DD2-4EB8-B82A-A00CC4491BE9}" srcOrd="0" destOrd="0" presId="urn:microsoft.com/office/officeart/2005/8/layout/hierarchy1"/>
    <dgm:cxn modelId="{94F500C8-2461-49A5-8828-D6BCE8DA413C}" srcId="{78476287-CD81-481A-9328-52311228DAD5}" destId="{8B798558-8D0E-4433-A32C-5F6C4458E681}" srcOrd="0" destOrd="0" parTransId="{055CE00A-B6EE-4B59-B214-BE5C12FA7A5A}" sibTransId="{052B0F89-DB4E-4CEB-BD54-BB59F13A1F96}"/>
    <dgm:cxn modelId="{13F2D308-0CAF-4726-9E07-C505F1E26C4E}" type="presOf" srcId="{F86567C8-AEC4-4524-8874-DE322D826FA1}" destId="{6C32C0BD-9BFD-4311-B194-719BC683AEF4}" srcOrd="0" destOrd="0" presId="urn:microsoft.com/office/officeart/2005/8/layout/hierarchy1"/>
    <dgm:cxn modelId="{EA291EF5-D443-4061-98B3-869EC6FF90FC}" srcId="{E0FA623F-4134-4CAC-82E5-0949FE57D484}" destId="{09C4D6A4-9410-459E-8117-5CB2132215F1}" srcOrd="0" destOrd="0" parTransId="{AAD5415F-630E-40BF-B5B2-60129286DCE1}" sibTransId="{A5236D24-86DD-4EE7-8802-17450FDFBB82}"/>
    <dgm:cxn modelId="{51396161-3C0F-44BE-A2F4-91CCDBB79BCA}" srcId="{7EEA6D4F-A7DD-43ED-97C3-09031C0BA373}" destId="{01DA8C17-85F8-4EBB-90FE-AF0C50444BD8}" srcOrd="0" destOrd="0" parTransId="{2FC5C038-DB48-4208-8BD0-817574F8EE73}" sibTransId="{6613A067-DB3E-4EDC-9551-EBB704F05C6C}"/>
    <dgm:cxn modelId="{E97612D1-16E9-4E28-9F02-65AA0B729E48}" srcId="{A0679D61-1B75-4FD1-9D54-6C968A703D1A}" destId="{CD2DEACF-1357-487E-9684-29137C91B38D}" srcOrd="0" destOrd="0" parTransId="{D81BB900-0C0B-42BA-83A2-7EE707DCDB12}" sibTransId="{1AB65CB7-4155-4144-88E9-432402C68AE4}"/>
    <dgm:cxn modelId="{CB7A596E-D4CE-482E-94B0-A5E67B1C6514}" type="presOf" srcId="{F042371D-6EAD-4E96-A223-AA741F0818AD}" destId="{36027901-DD3C-486A-A091-36E285594651}" srcOrd="0" destOrd="0" presId="urn:microsoft.com/office/officeart/2005/8/layout/hierarchy1"/>
    <dgm:cxn modelId="{5F60DE7A-6544-4B47-8810-C814EFEBA5E1}" type="presOf" srcId="{CCC28A24-47F5-42C1-9A72-4B8A117FB1EF}" destId="{5ED02AAD-E421-4862-B505-0BD4EF87067E}" srcOrd="0" destOrd="0" presId="urn:microsoft.com/office/officeart/2005/8/layout/hierarchy1"/>
    <dgm:cxn modelId="{E1E14A27-5845-43B3-8380-44A818F9D7F4}" type="presOf" srcId="{8B798558-8D0E-4433-A32C-5F6C4458E681}" destId="{6FEEF8B1-9B68-4F56-8C5F-DEA1E0752D2F}" srcOrd="0" destOrd="0" presId="urn:microsoft.com/office/officeart/2005/8/layout/hierarchy1"/>
    <dgm:cxn modelId="{DCF1C7A8-244D-4C66-9281-4AE28228DDEB}" srcId="{031CC4B7-49D5-4E48-A925-2F495D48C5B7}" destId="{7EEA6D4F-A7DD-43ED-97C3-09031C0BA373}" srcOrd="1" destOrd="0" parTransId="{A5FAA631-765E-47F9-8442-349C7667AC76}" sibTransId="{B57C024C-F4E2-44C8-B06E-835800122FD0}"/>
    <dgm:cxn modelId="{0D896FEC-77BA-4778-96AF-6B5E4F37FD5A}" srcId="{CCC28A24-47F5-42C1-9A72-4B8A117FB1EF}" destId="{DB1564A3-7053-435B-B0D7-01D8BBC8FC48}" srcOrd="0" destOrd="0" parTransId="{F65C15AD-3283-486C-95EE-B7859DB93CE2}" sibTransId="{AB2A52AF-5E94-4754-918E-CA9F9C7F018A}"/>
    <dgm:cxn modelId="{80721EC4-6448-40EF-9D99-A740A9C4A0F9}" srcId="{C222F79B-919A-4FBC-9513-11856FD59D99}" destId="{CCC28A24-47F5-42C1-9A72-4B8A117FB1EF}" srcOrd="0" destOrd="0" parTransId="{28B1E4CE-B15D-46F6-A0B9-519B3CF4EB85}" sibTransId="{1054B23D-D0F1-43EA-A668-7424C32B8096}"/>
    <dgm:cxn modelId="{88F96E74-A601-41EB-AE5B-E2B89BA59BAB}" type="presOf" srcId="{E0FA623F-4134-4CAC-82E5-0949FE57D484}" destId="{F1832E43-2EE4-482F-B4EC-06B8897AB5FD}" srcOrd="0" destOrd="0" presId="urn:microsoft.com/office/officeart/2005/8/layout/hierarchy1"/>
    <dgm:cxn modelId="{8C83604C-201D-4F86-9732-EB70EE46B2C6}" type="presOf" srcId="{A0679D61-1B75-4FD1-9D54-6C968A703D1A}" destId="{F9B1B92C-A4A8-4909-B26D-A57E82EF3666}" srcOrd="0" destOrd="0" presId="urn:microsoft.com/office/officeart/2005/8/layout/hierarchy1"/>
    <dgm:cxn modelId="{E1A24AB6-F0D3-497D-9A27-1214C37863F3}" srcId="{01DA8C17-85F8-4EBB-90FE-AF0C50444BD8}" destId="{9710ED6B-D0C0-4568-A6A5-45A49138274F}" srcOrd="0" destOrd="0" parTransId="{7715373A-E321-4F41-944F-F393235A1DAF}" sibTransId="{8763E0B7-3E95-4C46-88BA-0D8BA3748320}"/>
    <dgm:cxn modelId="{8DAD0C99-F0C5-433D-9B7B-FE8EF18E0E5C}" srcId="{3AA3B3E9-5B66-49E2-B23E-D1F667DF6966}" destId="{78476287-CD81-481A-9328-52311228DAD5}" srcOrd="0" destOrd="0" parTransId="{F042371D-6EAD-4E96-A223-AA741F0818AD}" sibTransId="{547FFFBF-6258-4FDD-8E2E-B546AE056078}"/>
    <dgm:cxn modelId="{142E791E-2D8E-4A8B-AD05-2F669EC50589}" srcId="{CCC28A24-47F5-42C1-9A72-4B8A117FB1EF}" destId="{3AA3B3E9-5B66-49E2-B23E-D1F667DF6966}" srcOrd="1" destOrd="0" parTransId="{805F2DEF-A51F-4550-8A74-28E58F8B86D8}" sibTransId="{9BA62F06-2C61-43EB-80C1-B112852652BE}"/>
    <dgm:cxn modelId="{195ABCA3-314D-4E78-AD73-E9C33A74B21D}" type="presOf" srcId="{CD2DEACF-1357-487E-9684-29137C91B38D}" destId="{9ACC6CF9-DA4F-46D2-80D3-9ACF6996C24A}" srcOrd="0" destOrd="0" presId="urn:microsoft.com/office/officeart/2005/8/layout/hierarchy1"/>
    <dgm:cxn modelId="{AD42B37D-9990-42FF-B6E9-AAF3B10EE10B}" type="presOf" srcId="{0EC215BA-1AB2-4B24-AF3E-AA4E2415E0F6}" destId="{6BE8ADFF-9532-4090-84D0-DDFE84486E25}" srcOrd="0" destOrd="0" presId="urn:microsoft.com/office/officeart/2005/8/layout/hierarchy1"/>
    <dgm:cxn modelId="{298E84AC-A9DF-4B7D-8EFD-52A2898013BE}" type="presOf" srcId="{C222F79B-919A-4FBC-9513-11856FD59D99}" destId="{7F63DD5B-F6F0-4DEC-8C81-88FB8D8587BC}" srcOrd="0" destOrd="0" presId="urn:microsoft.com/office/officeart/2005/8/layout/hierarchy1"/>
    <dgm:cxn modelId="{89D8718A-AFD3-42AC-A95C-D9C820CC732C}" type="presOf" srcId="{7EEA6D4F-A7DD-43ED-97C3-09031C0BA373}" destId="{4742FF31-4737-458A-9C9C-CA68CDE1D1D8}" srcOrd="0" destOrd="0" presId="urn:microsoft.com/office/officeart/2005/8/layout/hierarchy1"/>
    <dgm:cxn modelId="{5BBEC3B8-81DB-46A9-A646-2415E25153D6}" type="presOf" srcId="{01DA8C17-85F8-4EBB-90FE-AF0C50444BD8}" destId="{C44710F5-C586-470D-949C-DBD58716387A}" srcOrd="0" destOrd="0" presId="urn:microsoft.com/office/officeart/2005/8/layout/hierarchy1"/>
    <dgm:cxn modelId="{13BD8A97-04A3-415F-9269-73C6B1F46138}" type="presOf" srcId="{F05A56D9-2F95-4CEE-B8D4-7013260708F4}" destId="{BD46F431-9729-4596-BEAA-5D7996B31A8E}" srcOrd="0" destOrd="0" presId="urn:microsoft.com/office/officeart/2005/8/layout/hierarchy1"/>
    <dgm:cxn modelId="{D84F8F04-9657-4897-9D2E-902EE2E7742B}" type="presOf" srcId="{031CC4B7-49D5-4E48-A925-2F495D48C5B7}" destId="{160F5E90-6565-4774-8031-5906971A863F}" srcOrd="0" destOrd="0" presId="urn:microsoft.com/office/officeart/2005/8/layout/hierarchy1"/>
    <dgm:cxn modelId="{61BDCFED-EE9B-42A7-9A15-22F41E2B002E}" srcId="{DB1564A3-7053-435B-B0D7-01D8BBC8FC48}" destId="{E0FA623F-4134-4CAC-82E5-0949FE57D484}" srcOrd="0" destOrd="0" parTransId="{2B09014D-6168-4AFA-B873-BBDE06157111}" sibTransId="{76B97F26-6DAA-4C5F-B9DD-89946533B9E1}"/>
    <dgm:cxn modelId="{B0DBE46B-BDB5-4BB3-BE67-5583F36631DE}" type="presOf" srcId="{055CE00A-B6EE-4B59-B214-BE5C12FA7A5A}" destId="{19F46178-1C82-48EF-8A0C-B91D7D03381D}" srcOrd="0" destOrd="0" presId="urn:microsoft.com/office/officeart/2005/8/layout/hierarchy1"/>
    <dgm:cxn modelId="{E5617B5F-36EA-4877-9437-4EB1E15D311F}" type="presOf" srcId="{25A662CF-D57C-4863-86A5-368E9D42476E}" destId="{CF47E372-5C56-414C-8167-895B96048687}" srcOrd="0" destOrd="0" presId="urn:microsoft.com/office/officeart/2005/8/layout/hierarchy1"/>
    <dgm:cxn modelId="{B0AF7129-8FC3-44C1-8BAE-E859F617956D}" type="presOf" srcId="{7715373A-E321-4F41-944F-F393235A1DAF}" destId="{3F6785EB-2EB2-406A-83E0-14E4EFACAD0B}" srcOrd="0" destOrd="0" presId="urn:microsoft.com/office/officeart/2005/8/layout/hierarchy1"/>
    <dgm:cxn modelId="{88F5D545-824B-43A3-833D-E0777D2EED60}" type="presOf" srcId="{2FC5C038-DB48-4208-8BD0-817574F8EE73}" destId="{4D176DD7-4724-43CC-80F7-2297E7AB9E9D}" srcOrd="0" destOrd="0" presId="urn:microsoft.com/office/officeart/2005/8/layout/hierarchy1"/>
    <dgm:cxn modelId="{7EC4D927-A4B5-4E2F-8CB2-E786FE303D14}" type="presOf" srcId="{78476287-CD81-481A-9328-52311228DAD5}" destId="{D7CCEFD9-AD7D-4742-8BB2-16B9348395EA}" srcOrd="0" destOrd="0" presId="urn:microsoft.com/office/officeart/2005/8/layout/hierarchy1"/>
    <dgm:cxn modelId="{05749B0D-76D1-4F7E-A09C-58D129729F9D}" type="presParOf" srcId="{6C32C0BD-9BFD-4311-B194-719BC683AEF4}" destId="{D1AEBB9B-E685-42FF-9680-49A8F8E52898}" srcOrd="0" destOrd="0" presId="urn:microsoft.com/office/officeart/2005/8/layout/hierarchy1"/>
    <dgm:cxn modelId="{A23FA2F2-3379-4E1A-B314-52A1E2EA35E3}" type="presParOf" srcId="{D1AEBB9B-E685-42FF-9680-49A8F8E52898}" destId="{B36EB033-07F0-4214-B245-11488B454A87}" srcOrd="0" destOrd="0" presId="urn:microsoft.com/office/officeart/2005/8/layout/hierarchy1"/>
    <dgm:cxn modelId="{CA62398A-B3BA-4F62-9B4A-586CB914026F}" type="presParOf" srcId="{B36EB033-07F0-4214-B245-11488B454A87}" destId="{B9E15061-525B-4B7A-958B-B03CD1D2CE20}" srcOrd="0" destOrd="0" presId="urn:microsoft.com/office/officeart/2005/8/layout/hierarchy1"/>
    <dgm:cxn modelId="{40FFF530-809F-4D8F-960F-DE64E83A88F2}" type="presParOf" srcId="{B36EB033-07F0-4214-B245-11488B454A87}" destId="{7F63DD5B-F6F0-4DEC-8C81-88FB8D8587BC}" srcOrd="1" destOrd="0" presId="urn:microsoft.com/office/officeart/2005/8/layout/hierarchy1"/>
    <dgm:cxn modelId="{5B329391-CE8E-4DF9-916C-E3A4E338EFB3}" type="presParOf" srcId="{D1AEBB9B-E685-42FF-9680-49A8F8E52898}" destId="{E3C28D74-FABF-4B9F-BBE5-EEAE38DC4504}" srcOrd="1" destOrd="0" presId="urn:microsoft.com/office/officeart/2005/8/layout/hierarchy1"/>
    <dgm:cxn modelId="{8382FF02-98A2-4EF5-870C-468ECF866E11}" type="presParOf" srcId="{E3C28D74-FABF-4B9F-BBE5-EEAE38DC4504}" destId="{CFDA7D8E-7DD2-4EB8-B82A-A00CC4491BE9}" srcOrd="0" destOrd="0" presId="urn:microsoft.com/office/officeart/2005/8/layout/hierarchy1"/>
    <dgm:cxn modelId="{2052AF75-E02F-4DAE-B951-16203E6330AB}" type="presParOf" srcId="{E3C28D74-FABF-4B9F-BBE5-EEAE38DC4504}" destId="{A1A80C7D-4B1F-47D9-A8ED-423C0354890A}" srcOrd="1" destOrd="0" presId="urn:microsoft.com/office/officeart/2005/8/layout/hierarchy1"/>
    <dgm:cxn modelId="{35621BE3-3B0A-422E-B7CE-2F5ABD091C49}" type="presParOf" srcId="{A1A80C7D-4B1F-47D9-A8ED-423C0354890A}" destId="{7EED802E-4DE9-4443-9356-6897B24C526F}" srcOrd="0" destOrd="0" presId="urn:microsoft.com/office/officeart/2005/8/layout/hierarchy1"/>
    <dgm:cxn modelId="{4C993BC4-5CBD-4B41-B49C-04FF6B099076}" type="presParOf" srcId="{7EED802E-4DE9-4443-9356-6897B24C526F}" destId="{A6081880-0477-45A4-A6DE-19A2E45ED021}" srcOrd="0" destOrd="0" presId="urn:microsoft.com/office/officeart/2005/8/layout/hierarchy1"/>
    <dgm:cxn modelId="{FA0A7EE0-D004-4E7E-BBC5-87970E6D40E0}" type="presParOf" srcId="{7EED802E-4DE9-4443-9356-6897B24C526F}" destId="{5ED02AAD-E421-4862-B505-0BD4EF87067E}" srcOrd="1" destOrd="0" presId="urn:microsoft.com/office/officeart/2005/8/layout/hierarchy1"/>
    <dgm:cxn modelId="{A4F04190-68D0-4C5A-9696-2B4A62620275}" type="presParOf" srcId="{A1A80C7D-4B1F-47D9-A8ED-423C0354890A}" destId="{BAFE81F7-E2B9-4347-B6C0-9B62586AD2C3}" srcOrd="1" destOrd="0" presId="urn:microsoft.com/office/officeart/2005/8/layout/hierarchy1"/>
    <dgm:cxn modelId="{1F7FFD73-ED5A-48A6-BCC6-6C0AAF8FDCC2}" type="presParOf" srcId="{BAFE81F7-E2B9-4347-B6C0-9B62586AD2C3}" destId="{93D05E92-C96B-426A-9FB4-12E75CF20869}" srcOrd="0" destOrd="0" presId="urn:microsoft.com/office/officeart/2005/8/layout/hierarchy1"/>
    <dgm:cxn modelId="{15F84BCD-9F9A-4EAA-AC0E-7BFA180B4BD6}" type="presParOf" srcId="{BAFE81F7-E2B9-4347-B6C0-9B62586AD2C3}" destId="{5C3D3EE7-A284-49AC-8DB6-F7DDFD53271D}" srcOrd="1" destOrd="0" presId="urn:microsoft.com/office/officeart/2005/8/layout/hierarchy1"/>
    <dgm:cxn modelId="{144F61EE-6F18-42FF-992F-D6DAFFB14F52}" type="presParOf" srcId="{5C3D3EE7-A284-49AC-8DB6-F7DDFD53271D}" destId="{65B01E5D-7564-40B5-BF22-ECD42D67EDA0}" srcOrd="0" destOrd="0" presId="urn:microsoft.com/office/officeart/2005/8/layout/hierarchy1"/>
    <dgm:cxn modelId="{71DCF90E-5EDB-4BF9-8D20-A0214B0BC1F5}" type="presParOf" srcId="{65B01E5D-7564-40B5-BF22-ECD42D67EDA0}" destId="{883D50BA-C439-4630-8DB0-0267B9369042}" srcOrd="0" destOrd="0" presId="urn:microsoft.com/office/officeart/2005/8/layout/hierarchy1"/>
    <dgm:cxn modelId="{24FC1EE2-5003-43E1-83A4-942F735F710A}" type="presParOf" srcId="{65B01E5D-7564-40B5-BF22-ECD42D67EDA0}" destId="{24C08E96-725F-4994-B02E-9CF00CBB5FB1}" srcOrd="1" destOrd="0" presId="urn:microsoft.com/office/officeart/2005/8/layout/hierarchy1"/>
    <dgm:cxn modelId="{6A421C25-C4FC-4D39-B555-FAECEC9DB6FC}" type="presParOf" srcId="{5C3D3EE7-A284-49AC-8DB6-F7DDFD53271D}" destId="{A66D33DF-7DDC-430E-96D4-0D9E41C56386}" srcOrd="1" destOrd="0" presId="urn:microsoft.com/office/officeart/2005/8/layout/hierarchy1"/>
    <dgm:cxn modelId="{4A0AE607-567E-43D8-92D4-EFF02E231164}" type="presParOf" srcId="{A66D33DF-7DDC-430E-96D4-0D9E41C56386}" destId="{38094F4A-32AF-4A32-9211-54450D6A0142}" srcOrd="0" destOrd="0" presId="urn:microsoft.com/office/officeart/2005/8/layout/hierarchy1"/>
    <dgm:cxn modelId="{F04523AA-11EA-4CDF-9115-8D45C4A8A1D7}" type="presParOf" srcId="{A66D33DF-7DDC-430E-96D4-0D9E41C56386}" destId="{E2F9A5EE-DAAC-4B6C-AF8C-16F4D9DC9C7D}" srcOrd="1" destOrd="0" presId="urn:microsoft.com/office/officeart/2005/8/layout/hierarchy1"/>
    <dgm:cxn modelId="{36347B95-B658-4196-9386-7C56D0A9C048}" type="presParOf" srcId="{E2F9A5EE-DAAC-4B6C-AF8C-16F4D9DC9C7D}" destId="{92A9C46F-E813-4F93-B51D-4135C96B0009}" srcOrd="0" destOrd="0" presId="urn:microsoft.com/office/officeart/2005/8/layout/hierarchy1"/>
    <dgm:cxn modelId="{799BC51E-B6FE-48E5-A0B8-F4761C03B36D}" type="presParOf" srcId="{92A9C46F-E813-4F93-B51D-4135C96B0009}" destId="{CB453A54-F403-4143-A026-6CB4B018A73D}" srcOrd="0" destOrd="0" presId="urn:microsoft.com/office/officeart/2005/8/layout/hierarchy1"/>
    <dgm:cxn modelId="{694065DE-A5D2-4A25-8292-9D2E6167EAD5}" type="presParOf" srcId="{92A9C46F-E813-4F93-B51D-4135C96B0009}" destId="{F1832E43-2EE4-482F-B4EC-06B8897AB5FD}" srcOrd="1" destOrd="0" presId="urn:microsoft.com/office/officeart/2005/8/layout/hierarchy1"/>
    <dgm:cxn modelId="{AD0AB703-155D-4339-B99E-61EB4154BE64}" type="presParOf" srcId="{E2F9A5EE-DAAC-4B6C-AF8C-16F4D9DC9C7D}" destId="{05BEC22B-F515-4760-8859-4648ACD5222E}" srcOrd="1" destOrd="0" presId="urn:microsoft.com/office/officeart/2005/8/layout/hierarchy1"/>
    <dgm:cxn modelId="{EC41FC93-03CF-4C87-8C2D-9C24B34F7CAC}" type="presParOf" srcId="{05BEC22B-F515-4760-8859-4648ACD5222E}" destId="{BE7AF885-0571-4CA9-9F4F-A6FCD8E05ABE}" srcOrd="0" destOrd="0" presId="urn:microsoft.com/office/officeart/2005/8/layout/hierarchy1"/>
    <dgm:cxn modelId="{253BCB65-06FA-4826-A20F-CAA63071C50B}" type="presParOf" srcId="{05BEC22B-F515-4760-8859-4648ACD5222E}" destId="{11AC26F8-97E1-440C-B215-8A9AEAD71C21}" srcOrd="1" destOrd="0" presId="urn:microsoft.com/office/officeart/2005/8/layout/hierarchy1"/>
    <dgm:cxn modelId="{616E86F6-A19A-40FD-ABF2-6A78B42EB776}" type="presParOf" srcId="{11AC26F8-97E1-440C-B215-8A9AEAD71C21}" destId="{54BB4695-51CC-45C2-B2A2-6F3D64997EBE}" srcOrd="0" destOrd="0" presId="urn:microsoft.com/office/officeart/2005/8/layout/hierarchy1"/>
    <dgm:cxn modelId="{D43F4EB0-5FD9-4806-A4CC-0A1472F5BB48}" type="presParOf" srcId="{54BB4695-51CC-45C2-B2A2-6F3D64997EBE}" destId="{3967A7E1-C697-4E7B-A76E-91C3C1178C5E}" srcOrd="0" destOrd="0" presId="urn:microsoft.com/office/officeart/2005/8/layout/hierarchy1"/>
    <dgm:cxn modelId="{26298783-90A3-4AA2-B713-B6E35D2A920F}" type="presParOf" srcId="{54BB4695-51CC-45C2-B2A2-6F3D64997EBE}" destId="{9E6E78BA-3F60-4C92-918F-72422AC00414}" srcOrd="1" destOrd="0" presId="urn:microsoft.com/office/officeart/2005/8/layout/hierarchy1"/>
    <dgm:cxn modelId="{08B8569F-3B67-42C6-B275-CD998D0D04B4}" type="presParOf" srcId="{11AC26F8-97E1-440C-B215-8A9AEAD71C21}" destId="{65EF17F8-4E44-4BB7-9ABF-F6E76983094C}" srcOrd="1" destOrd="0" presId="urn:microsoft.com/office/officeart/2005/8/layout/hierarchy1"/>
    <dgm:cxn modelId="{A4E0E726-5A84-4620-AC0B-D87003BF801B}" type="presParOf" srcId="{BAFE81F7-E2B9-4347-B6C0-9B62586AD2C3}" destId="{A71C244D-D9CD-4245-B796-17E4507FFF27}" srcOrd="2" destOrd="0" presId="urn:microsoft.com/office/officeart/2005/8/layout/hierarchy1"/>
    <dgm:cxn modelId="{66254946-219B-4A76-B0BE-6C10FE6E22BD}" type="presParOf" srcId="{BAFE81F7-E2B9-4347-B6C0-9B62586AD2C3}" destId="{528D9263-B928-49AD-9E9E-7BF4CEAC73A7}" srcOrd="3" destOrd="0" presId="urn:microsoft.com/office/officeart/2005/8/layout/hierarchy1"/>
    <dgm:cxn modelId="{81BF7C61-9E0C-497C-9561-3A484602ECB7}" type="presParOf" srcId="{528D9263-B928-49AD-9E9E-7BF4CEAC73A7}" destId="{8EF66BAE-D371-48D7-BA9A-A27A576FAF7B}" srcOrd="0" destOrd="0" presId="urn:microsoft.com/office/officeart/2005/8/layout/hierarchy1"/>
    <dgm:cxn modelId="{E02FCEAB-8AF4-4B8C-AFD2-F4C1B9686BCE}" type="presParOf" srcId="{8EF66BAE-D371-48D7-BA9A-A27A576FAF7B}" destId="{1CF22990-F648-4510-A74E-B699F33CEAFA}" srcOrd="0" destOrd="0" presId="urn:microsoft.com/office/officeart/2005/8/layout/hierarchy1"/>
    <dgm:cxn modelId="{7C238C34-BD5C-4E81-8BD1-F4115DC84DC8}" type="presParOf" srcId="{8EF66BAE-D371-48D7-BA9A-A27A576FAF7B}" destId="{A6D91791-2D32-4AF5-B650-762159677B04}" srcOrd="1" destOrd="0" presId="urn:microsoft.com/office/officeart/2005/8/layout/hierarchy1"/>
    <dgm:cxn modelId="{DA42BBAC-B3DE-4478-AB19-133D57AA096D}" type="presParOf" srcId="{528D9263-B928-49AD-9E9E-7BF4CEAC73A7}" destId="{0189596D-2AC8-4977-A337-F36B2BCEDA08}" srcOrd="1" destOrd="0" presId="urn:microsoft.com/office/officeart/2005/8/layout/hierarchy1"/>
    <dgm:cxn modelId="{A07092CE-E417-4A89-9562-6549BEA8F0C5}" type="presParOf" srcId="{0189596D-2AC8-4977-A337-F36B2BCEDA08}" destId="{36027901-DD3C-486A-A091-36E285594651}" srcOrd="0" destOrd="0" presId="urn:microsoft.com/office/officeart/2005/8/layout/hierarchy1"/>
    <dgm:cxn modelId="{FD3D8A3E-1F00-4A59-BB61-246E5E8FB752}" type="presParOf" srcId="{0189596D-2AC8-4977-A337-F36B2BCEDA08}" destId="{DE4B3B70-F8E9-4A5D-A10D-D8D8EC00ECCB}" srcOrd="1" destOrd="0" presId="urn:microsoft.com/office/officeart/2005/8/layout/hierarchy1"/>
    <dgm:cxn modelId="{58E255E0-4805-4056-B0B0-BA72924EE4CC}" type="presParOf" srcId="{DE4B3B70-F8E9-4A5D-A10D-D8D8EC00ECCB}" destId="{7661EEDF-B169-44BA-B1E0-97C91542D8E2}" srcOrd="0" destOrd="0" presId="urn:microsoft.com/office/officeart/2005/8/layout/hierarchy1"/>
    <dgm:cxn modelId="{6207C0EA-E9B8-4158-94EF-E86A45CEC2C5}" type="presParOf" srcId="{7661EEDF-B169-44BA-B1E0-97C91542D8E2}" destId="{BFA953B2-850D-4897-BBCE-494AC7593E32}" srcOrd="0" destOrd="0" presId="urn:microsoft.com/office/officeart/2005/8/layout/hierarchy1"/>
    <dgm:cxn modelId="{C194BD49-E523-470A-ABB4-DBF52364E587}" type="presParOf" srcId="{7661EEDF-B169-44BA-B1E0-97C91542D8E2}" destId="{D7CCEFD9-AD7D-4742-8BB2-16B9348395EA}" srcOrd="1" destOrd="0" presId="urn:microsoft.com/office/officeart/2005/8/layout/hierarchy1"/>
    <dgm:cxn modelId="{5EA0A052-1367-45B7-AAC7-9D12C2DD2F8F}" type="presParOf" srcId="{DE4B3B70-F8E9-4A5D-A10D-D8D8EC00ECCB}" destId="{1B844ADA-508C-4B57-81E3-5F80E05FE2CF}" srcOrd="1" destOrd="0" presId="urn:microsoft.com/office/officeart/2005/8/layout/hierarchy1"/>
    <dgm:cxn modelId="{7F804195-BD85-4A50-BD59-02FEF69A29C6}" type="presParOf" srcId="{1B844ADA-508C-4B57-81E3-5F80E05FE2CF}" destId="{19F46178-1C82-48EF-8A0C-B91D7D03381D}" srcOrd="0" destOrd="0" presId="urn:microsoft.com/office/officeart/2005/8/layout/hierarchy1"/>
    <dgm:cxn modelId="{E7BE3F5E-96EA-409E-A050-F8AFE9E1485D}" type="presParOf" srcId="{1B844ADA-508C-4B57-81E3-5F80E05FE2CF}" destId="{1B49F12F-29C6-4797-B0CC-BAD73A2EA47A}" srcOrd="1" destOrd="0" presId="urn:microsoft.com/office/officeart/2005/8/layout/hierarchy1"/>
    <dgm:cxn modelId="{ED90A6AD-F98B-4257-9B75-CF5595F51CFC}" type="presParOf" srcId="{1B49F12F-29C6-4797-B0CC-BAD73A2EA47A}" destId="{5FB9BBA0-4B58-4329-AA0E-7231365189FC}" srcOrd="0" destOrd="0" presId="urn:microsoft.com/office/officeart/2005/8/layout/hierarchy1"/>
    <dgm:cxn modelId="{A405829D-339E-47EF-9D61-DBA58E252898}" type="presParOf" srcId="{5FB9BBA0-4B58-4329-AA0E-7231365189FC}" destId="{54E789F4-81AC-426D-B49B-95B98D849673}" srcOrd="0" destOrd="0" presId="urn:microsoft.com/office/officeart/2005/8/layout/hierarchy1"/>
    <dgm:cxn modelId="{61F42165-7C8D-4EE3-8AA6-45A00F6C0476}" type="presParOf" srcId="{5FB9BBA0-4B58-4329-AA0E-7231365189FC}" destId="{6FEEF8B1-9B68-4F56-8C5F-DEA1E0752D2F}" srcOrd="1" destOrd="0" presId="urn:microsoft.com/office/officeart/2005/8/layout/hierarchy1"/>
    <dgm:cxn modelId="{DBFC8FA4-9AF6-4847-A033-524EEB52F593}" type="presParOf" srcId="{1B49F12F-29C6-4797-B0CC-BAD73A2EA47A}" destId="{22715906-7176-4F3A-8976-120E7470590A}" srcOrd="1" destOrd="0" presId="urn:microsoft.com/office/officeart/2005/8/layout/hierarchy1"/>
    <dgm:cxn modelId="{ADF199FA-6435-46A4-9A9B-D8CD7E5DCB80}" type="presParOf" srcId="{E3C28D74-FABF-4B9F-BBE5-EEAE38DC4504}" destId="{BD46F431-9729-4596-BEAA-5D7996B31A8E}" srcOrd="2" destOrd="0" presId="urn:microsoft.com/office/officeart/2005/8/layout/hierarchy1"/>
    <dgm:cxn modelId="{BDCDBEA5-370C-42E4-9B0D-4F6DF6879C9A}" type="presParOf" srcId="{E3C28D74-FABF-4B9F-BBE5-EEAE38DC4504}" destId="{011D8940-D038-4FE6-A857-C9A9BBB3F8C6}" srcOrd="3" destOrd="0" presId="urn:microsoft.com/office/officeart/2005/8/layout/hierarchy1"/>
    <dgm:cxn modelId="{E3889B0A-10DC-4717-9EEE-640F59334ACA}" type="presParOf" srcId="{011D8940-D038-4FE6-A857-C9A9BBB3F8C6}" destId="{2BA095A9-BDC7-489A-9E9F-9273947BB760}" srcOrd="0" destOrd="0" presId="urn:microsoft.com/office/officeart/2005/8/layout/hierarchy1"/>
    <dgm:cxn modelId="{C88AC6F0-4517-43ED-8A8A-16E4CE664FAC}" type="presParOf" srcId="{2BA095A9-BDC7-489A-9E9F-9273947BB760}" destId="{6F688819-2C07-4DDE-914C-02638F80737D}" srcOrd="0" destOrd="0" presId="urn:microsoft.com/office/officeart/2005/8/layout/hierarchy1"/>
    <dgm:cxn modelId="{C3A833A5-2C97-458A-B120-EF4581740D94}" type="presParOf" srcId="{2BA095A9-BDC7-489A-9E9F-9273947BB760}" destId="{160F5E90-6565-4774-8031-5906971A863F}" srcOrd="1" destOrd="0" presId="urn:microsoft.com/office/officeart/2005/8/layout/hierarchy1"/>
    <dgm:cxn modelId="{81799FD7-E098-49D8-BA58-6DCB18516E03}" type="presParOf" srcId="{011D8940-D038-4FE6-A857-C9A9BBB3F8C6}" destId="{9E4551DD-C914-41A8-9A53-352B2ACF13D7}" srcOrd="1" destOrd="0" presId="urn:microsoft.com/office/officeart/2005/8/layout/hierarchy1"/>
    <dgm:cxn modelId="{43293F53-955E-478B-A81C-89D6CD1666F2}" type="presParOf" srcId="{9E4551DD-C914-41A8-9A53-352B2ACF13D7}" destId="{6BE8ADFF-9532-4090-84D0-DDFE84486E25}" srcOrd="0" destOrd="0" presId="urn:microsoft.com/office/officeart/2005/8/layout/hierarchy1"/>
    <dgm:cxn modelId="{7E63FAE9-ADC2-42EE-BB05-E3BEE8509BCC}" type="presParOf" srcId="{9E4551DD-C914-41A8-9A53-352B2ACF13D7}" destId="{D6BEF13A-62DA-4172-B152-907B2C7402FC}" srcOrd="1" destOrd="0" presId="urn:microsoft.com/office/officeart/2005/8/layout/hierarchy1"/>
    <dgm:cxn modelId="{64F58024-260E-4F47-BD89-6543D71049B2}" type="presParOf" srcId="{D6BEF13A-62DA-4172-B152-907B2C7402FC}" destId="{2D11BEF2-C9A0-44D8-B4CC-A44B45F589AD}" srcOrd="0" destOrd="0" presId="urn:microsoft.com/office/officeart/2005/8/layout/hierarchy1"/>
    <dgm:cxn modelId="{CE95CD8D-7D38-4D88-9015-2E04EE04C991}" type="presParOf" srcId="{2D11BEF2-C9A0-44D8-B4CC-A44B45F589AD}" destId="{4A8495A9-98CD-4B94-8DC9-170A331FAC65}" srcOrd="0" destOrd="0" presId="urn:microsoft.com/office/officeart/2005/8/layout/hierarchy1"/>
    <dgm:cxn modelId="{BFB9733B-0244-4DF6-8D8A-23BF90175702}" type="presParOf" srcId="{2D11BEF2-C9A0-44D8-B4CC-A44B45F589AD}" destId="{F9B1B92C-A4A8-4909-B26D-A57E82EF3666}" srcOrd="1" destOrd="0" presId="urn:microsoft.com/office/officeart/2005/8/layout/hierarchy1"/>
    <dgm:cxn modelId="{5C174415-E45A-4F18-BCAB-7E00B62C3DA4}" type="presParOf" srcId="{D6BEF13A-62DA-4172-B152-907B2C7402FC}" destId="{99790E08-DFC9-4D3D-9656-795702371EE8}" srcOrd="1" destOrd="0" presId="urn:microsoft.com/office/officeart/2005/8/layout/hierarchy1"/>
    <dgm:cxn modelId="{4A2D7986-F44F-48A0-A805-F81431F3E8C9}" type="presParOf" srcId="{99790E08-DFC9-4D3D-9656-795702371EE8}" destId="{35CFE2B3-0AC6-436B-B87C-0AB8B951489A}" srcOrd="0" destOrd="0" presId="urn:microsoft.com/office/officeart/2005/8/layout/hierarchy1"/>
    <dgm:cxn modelId="{4C9A8957-3F9F-4F7D-9539-880D0C38A610}" type="presParOf" srcId="{99790E08-DFC9-4D3D-9656-795702371EE8}" destId="{514F537E-AA1A-445D-8D47-80B2659DE70D}" srcOrd="1" destOrd="0" presId="urn:microsoft.com/office/officeart/2005/8/layout/hierarchy1"/>
    <dgm:cxn modelId="{105682CD-9CB5-497F-B70E-65149EBFA464}" type="presParOf" srcId="{514F537E-AA1A-445D-8D47-80B2659DE70D}" destId="{5ADBBF86-531A-4280-A19E-86932E8FD435}" srcOrd="0" destOrd="0" presId="urn:microsoft.com/office/officeart/2005/8/layout/hierarchy1"/>
    <dgm:cxn modelId="{3AF9C332-3823-47FA-ABA3-4F72DB47A103}" type="presParOf" srcId="{5ADBBF86-531A-4280-A19E-86932E8FD435}" destId="{EEAE6794-3CF8-4353-BFD9-4355DD43CB1A}" srcOrd="0" destOrd="0" presId="urn:microsoft.com/office/officeart/2005/8/layout/hierarchy1"/>
    <dgm:cxn modelId="{5772F843-9802-42F7-BD8C-0345A03387D2}" type="presParOf" srcId="{5ADBBF86-531A-4280-A19E-86932E8FD435}" destId="{9ACC6CF9-DA4F-46D2-80D3-9ACF6996C24A}" srcOrd="1" destOrd="0" presId="urn:microsoft.com/office/officeart/2005/8/layout/hierarchy1"/>
    <dgm:cxn modelId="{87968266-49B2-40DC-BB4F-5C8656B837F7}" type="presParOf" srcId="{514F537E-AA1A-445D-8D47-80B2659DE70D}" destId="{51517AB5-7EC5-4A83-9E68-2F4C75A43793}" srcOrd="1" destOrd="0" presId="urn:microsoft.com/office/officeart/2005/8/layout/hierarchy1"/>
    <dgm:cxn modelId="{ADD17054-23F5-44A4-BF13-324D2B1E0D0D}" type="presParOf" srcId="{51517AB5-7EC5-4A83-9E68-2F4C75A43793}" destId="{B8055A69-37D2-4834-B8C3-455DE4777900}" srcOrd="0" destOrd="0" presId="urn:microsoft.com/office/officeart/2005/8/layout/hierarchy1"/>
    <dgm:cxn modelId="{078D2FC0-3052-4CF2-AF11-8185054B3A64}" type="presParOf" srcId="{51517AB5-7EC5-4A83-9E68-2F4C75A43793}" destId="{668D7254-394C-42FE-A23A-5A3450D13E54}" srcOrd="1" destOrd="0" presId="urn:microsoft.com/office/officeart/2005/8/layout/hierarchy1"/>
    <dgm:cxn modelId="{C7C759E0-6E8E-4C82-BF7E-F84EC2B5D660}" type="presParOf" srcId="{668D7254-394C-42FE-A23A-5A3450D13E54}" destId="{75E09126-F6E5-4518-B3AA-5B59294C108A}" srcOrd="0" destOrd="0" presId="urn:microsoft.com/office/officeart/2005/8/layout/hierarchy1"/>
    <dgm:cxn modelId="{5684BEC5-8A65-4227-81EF-8B9D7DEA5036}" type="presParOf" srcId="{75E09126-F6E5-4518-B3AA-5B59294C108A}" destId="{252D76B7-EF8B-409C-BFF0-029FA247C991}" srcOrd="0" destOrd="0" presId="urn:microsoft.com/office/officeart/2005/8/layout/hierarchy1"/>
    <dgm:cxn modelId="{12B17890-9AA7-4C8E-B9A4-1BD40E462D32}" type="presParOf" srcId="{75E09126-F6E5-4518-B3AA-5B59294C108A}" destId="{CF47E372-5C56-414C-8167-895B96048687}" srcOrd="1" destOrd="0" presId="urn:microsoft.com/office/officeart/2005/8/layout/hierarchy1"/>
    <dgm:cxn modelId="{5CD56397-4A08-47F1-9CA4-8B5276A79300}" type="presParOf" srcId="{668D7254-394C-42FE-A23A-5A3450D13E54}" destId="{44296902-47F1-4E86-862B-A29AA004B6EB}" srcOrd="1" destOrd="0" presId="urn:microsoft.com/office/officeart/2005/8/layout/hierarchy1"/>
    <dgm:cxn modelId="{AF2E9D26-7C46-4805-8C3C-53A19A94568F}" type="presParOf" srcId="{9E4551DD-C914-41A8-9A53-352B2ACF13D7}" destId="{FA9E1954-4A99-4DAD-9959-023FE1EB9B8D}" srcOrd="2" destOrd="0" presId="urn:microsoft.com/office/officeart/2005/8/layout/hierarchy1"/>
    <dgm:cxn modelId="{9573CFCF-E598-496D-AF26-45A25A3E0B92}" type="presParOf" srcId="{9E4551DD-C914-41A8-9A53-352B2ACF13D7}" destId="{AE3D05A2-355F-441D-B159-6E85C30E5E82}" srcOrd="3" destOrd="0" presId="urn:microsoft.com/office/officeart/2005/8/layout/hierarchy1"/>
    <dgm:cxn modelId="{6D4FA855-2646-4DC5-BB52-75008B1E5C9D}" type="presParOf" srcId="{AE3D05A2-355F-441D-B159-6E85C30E5E82}" destId="{CBC6BECE-AF7A-45B4-92CC-B4C4C1D00A60}" srcOrd="0" destOrd="0" presId="urn:microsoft.com/office/officeart/2005/8/layout/hierarchy1"/>
    <dgm:cxn modelId="{19481D38-EFEF-490C-BEE8-D7A9AF63A7BF}" type="presParOf" srcId="{CBC6BECE-AF7A-45B4-92CC-B4C4C1D00A60}" destId="{71CB63EE-15CB-41B1-B850-7757FE99890B}" srcOrd="0" destOrd="0" presId="urn:microsoft.com/office/officeart/2005/8/layout/hierarchy1"/>
    <dgm:cxn modelId="{49E91B46-775B-442A-9083-27B679F8A2C2}" type="presParOf" srcId="{CBC6BECE-AF7A-45B4-92CC-B4C4C1D00A60}" destId="{4742FF31-4737-458A-9C9C-CA68CDE1D1D8}" srcOrd="1" destOrd="0" presId="urn:microsoft.com/office/officeart/2005/8/layout/hierarchy1"/>
    <dgm:cxn modelId="{405AD38D-05C7-4112-9616-1D00E9D73BB6}" type="presParOf" srcId="{AE3D05A2-355F-441D-B159-6E85C30E5E82}" destId="{EACB9AF1-F396-4B31-B407-99F39AD93F32}" srcOrd="1" destOrd="0" presId="urn:microsoft.com/office/officeart/2005/8/layout/hierarchy1"/>
    <dgm:cxn modelId="{3F317D72-4858-429B-863D-EACDDB57ED51}" type="presParOf" srcId="{EACB9AF1-F396-4B31-B407-99F39AD93F32}" destId="{4D176DD7-4724-43CC-80F7-2297E7AB9E9D}" srcOrd="0" destOrd="0" presId="urn:microsoft.com/office/officeart/2005/8/layout/hierarchy1"/>
    <dgm:cxn modelId="{43A7A8CE-2128-49EF-A7A1-4645901A2E6F}" type="presParOf" srcId="{EACB9AF1-F396-4B31-B407-99F39AD93F32}" destId="{2AF50FC1-CCEC-4348-AB47-5F110D989986}" srcOrd="1" destOrd="0" presId="urn:microsoft.com/office/officeart/2005/8/layout/hierarchy1"/>
    <dgm:cxn modelId="{5DA1A6DE-D496-493E-9366-9D0CE04DCEED}" type="presParOf" srcId="{2AF50FC1-CCEC-4348-AB47-5F110D989986}" destId="{1DA69641-B80B-41DA-B73E-FD6B5953A916}" srcOrd="0" destOrd="0" presId="urn:microsoft.com/office/officeart/2005/8/layout/hierarchy1"/>
    <dgm:cxn modelId="{A9B764BE-7084-4A0D-85D4-BAFF959EBD30}" type="presParOf" srcId="{1DA69641-B80B-41DA-B73E-FD6B5953A916}" destId="{DBA9D4D8-FDC1-4933-8D59-A95D134B9D2B}" srcOrd="0" destOrd="0" presId="urn:microsoft.com/office/officeart/2005/8/layout/hierarchy1"/>
    <dgm:cxn modelId="{DE96A0B0-4D7B-4308-BEF9-02129795CAB7}" type="presParOf" srcId="{1DA69641-B80B-41DA-B73E-FD6B5953A916}" destId="{C44710F5-C586-470D-949C-DBD58716387A}" srcOrd="1" destOrd="0" presId="urn:microsoft.com/office/officeart/2005/8/layout/hierarchy1"/>
    <dgm:cxn modelId="{3AB05E7E-C27C-4677-912F-1F1BC9ED7836}" type="presParOf" srcId="{2AF50FC1-CCEC-4348-AB47-5F110D989986}" destId="{CFB62976-F970-4523-A195-545FEBBC658B}" srcOrd="1" destOrd="0" presId="urn:microsoft.com/office/officeart/2005/8/layout/hierarchy1"/>
    <dgm:cxn modelId="{7BEF5038-BEA3-4A8D-9802-D6187B425EDB}" type="presParOf" srcId="{CFB62976-F970-4523-A195-545FEBBC658B}" destId="{3F6785EB-2EB2-406A-83E0-14E4EFACAD0B}" srcOrd="0" destOrd="0" presId="urn:microsoft.com/office/officeart/2005/8/layout/hierarchy1"/>
    <dgm:cxn modelId="{B1B33A96-A7B3-4DF0-B4E0-9F79FC9A9E90}" type="presParOf" srcId="{CFB62976-F970-4523-A195-545FEBBC658B}" destId="{5C28C1D2-C299-4B76-847F-6A497183FD23}" srcOrd="1" destOrd="0" presId="urn:microsoft.com/office/officeart/2005/8/layout/hierarchy1"/>
    <dgm:cxn modelId="{36FAE60F-18E5-4D80-8D3D-819B8E0A84C2}" type="presParOf" srcId="{5C28C1D2-C299-4B76-847F-6A497183FD23}" destId="{09B02357-6CF6-409C-8864-740BA9521E9A}" srcOrd="0" destOrd="0" presId="urn:microsoft.com/office/officeart/2005/8/layout/hierarchy1"/>
    <dgm:cxn modelId="{B8E72C00-4C29-4280-A0A6-1CE9732071CD}" type="presParOf" srcId="{09B02357-6CF6-409C-8864-740BA9521E9A}" destId="{65A318FC-F3B6-4957-AD76-63C0D594D882}" srcOrd="0" destOrd="0" presId="urn:microsoft.com/office/officeart/2005/8/layout/hierarchy1"/>
    <dgm:cxn modelId="{3721223F-3B5E-4B32-ACD5-E196ECD01E5B}" type="presParOf" srcId="{09B02357-6CF6-409C-8864-740BA9521E9A}" destId="{D38B2432-5015-4474-AB3C-CE11C28D7F81}" srcOrd="1" destOrd="0" presId="urn:microsoft.com/office/officeart/2005/8/layout/hierarchy1"/>
    <dgm:cxn modelId="{BF775507-5355-4DCE-958E-C2A25100F7BA}" type="presParOf" srcId="{5C28C1D2-C299-4B76-847F-6A497183FD23}" destId="{4CF67316-2070-49DE-9567-5B8A04270655}" srcOrd="1" destOrd="0" presId="urn:microsoft.com/office/officeart/2005/8/layout/hierarchy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1A97D-A934-49F1-974C-ADD17CB58448}" type="datetimeFigureOut">
              <a:rPr lang="fr-FR" smtClean="0"/>
              <a:t>08/04/2020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03492F-0DB2-4057-BD0D-0915FFCEF664}" type="slidenum">
              <a:rPr lang="fr-FR" smtClean="0"/>
              <a:t>‹N°›</a:t>
            </a:fld>
            <a:endParaRPr lang="fr-FR"/>
          </a:p>
        </p:txBody>
      </p:sp>
    </p:spTree>
    <p:extLst>
      <p:ext uri="{BB962C8B-B14F-4D97-AF65-F5344CB8AC3E}">
        <p14:creationId xmlns:p14="http://schemas.microsoft.com/office/powerpoint/2010/main" val="101358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Remplace le CAP APR qui datait de 1999 ( arrêté du 18 juin 1999)</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a:t>
            </a:fld>
            <a:endParaRPr lang="fr-FR"/>
          </a:p>
        </p:txBody>
      </p:sp>
    </p:spTree>
    <p:extLst>
      <p:ext uri="{BB962C8B-B14F-4D97-AF65-F5344CB8AC3E}">
        <p14:creationId xmlns:p14="http://schemas.microsoft.com/office/powerpoint/2010/main" val="1923948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L’accueil, l’information, le conseil sont très présents dans le secteur collectif également.</a:t>
            </a:r>
          </a:p>
          <a:p>
            <a:r>
              <a:rPr lang="fr-FR" dirty="0"/>
              <a:t>Le service prend des formes très différentes selon les secteurs rapide ou collectif.</a:t>
            </a:r>
          </a:p>
          <a:p>
            <a:r>
              <a:rPr lang="fr-FR" dirty="0"/>
              <a:t>L’encaissement est une étape incontournable pour les professionnels ( A travailler dès le début de la formation)</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12</a:t>
            </a:fld>
            <a:endParaRPr lang="fr-FR"/>
          </a:p>
        </p:txBody>
      </p:sp>
    </p:spTree>
    <p:extLst>
      <p:ext uri="{BB962C8B-B14F-4D97-AF65-F5344CB8AC3E}">
        <p14:creationId xmlns:p14="http://schemas.microsoft.com/office/powerpoint/2010/main" val="159702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groupe de travail a fait le choix de décliner tout ce qui relève du contrôle et de la communication dans chacune des activités plutôt que d’en faire des activités (et donc des compétences) à part entière. Toutes les opérations de contrôle sont réalisées sous l’autorité de la hiérarchie.</a:t>
            </a:r>
          </a:p>
          <a:p>
            <a:r>
              <a:rPr lang="fr-FR" dirty="0"/>
              <a:t>Cette diapo permet de montrer l’intégration de la communication et du contrôle au travers des différentes tâches</a:t>
            </a:r>
          </a:p>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13</a:t>
            </a:fld>
            <a:endParaRPr lang="fr-FR"/>
          </a:p>
        </p:txBody>
      </p:sp>
    </p:spTree>
    <p:extLst>
      <p:ext uri="{BB962C8B-B14F-4D97-AF65-F5344CB8AC3E}">
        <p14:creationId xmlns:p14="http://schemas.microsoft.com/office/powerpoint/2010/main" val="479704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futur salarié n’est pas dans la prise d’initiative comme dans l’ancien CAP</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14</a:t>
            </a:fld>
            <a:endParaRPr lang="fr-FR"/>
          </a:p>
        </p:txBody>
      </p:sp>
    </p:spTree>
    <p:extLst>
      <p:ext uri="{BB962C8B-B14F-4D97-AF65-F5344CB8AC3E}">
        <p14:creationId xmlns:p14="http://schemas.microsoft.com/office/powerpoint/2010/main" val="751623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total concordance avec les activités des deux pôles</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16</a:t>
            </a:fld>
            <a:endParaRPr lang="fr-FR"/>
          </a:p>
        </p:txBody>
      </p:sp>
    </p:spTree>
    <p:extLst>
      <p:ext uri="{BB962C8B-B14F-4D97-AF65-F5344CB8AC3E}">
        <p14:creationId xmlns:p14="http://schemas.microsoft.com/office/powerpoint/2010/main" val="1024332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17</a:t>
            </a:fld>
            <a:endParaRPr lang="fr-FR"/>
          </a:p>
        </p:txBody>
      </p:sp>
    </p:spTree>
    <p:extLst>
      <p:ext uri="{BB962C8B-B14F-4D97-AF65-F5344CB8AC3E}">
        <p14:creationId xmlns:p14="http://schemas.microsoft.com/office/powerpoint/2010/main" val="1562437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Autres savoirs associés communs : Comportement éco-responsable, mesures réglementaires, hygiène du personnel</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18</a:t>
            </a:fld>
            <a:endParaRPr lang="fr-FR"/>
          </a:p>
        </p:txBody>
      </p:sp>
    </p:spTree>
    <p:extLst>
      <p:ext uri="{BB962C8B-B14F-4D97-AF65-F5344CB8AC3E}">
        <p14:creationId xmlns:p14="http://schemas.microsoft.com/office/powerpoint/2010/main" val="39061698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traite au fur et à mesure les risques les plus pertinents en lien avec les activités conduites. Tous les risques cités ici ne sont pas nécessairement traités avec cette compétence.</a:t>
            </a:r>
          </a:p>
          <a:p>
            <a:r>
              <a:rPr lang="fr-FR" dirty="0"/>
              <a:t>L’encadré sur la technologie du matériel permet d’insister sur l’évolution à donner à ces savoirs associés lors de la formation : plus d’étude technologie exhaustive de toutes les parties des matériels, appareils…(dénomination, rôle de chaque éléments…)</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19</a:t>
            </a:fld>
            <a:endParaRPr lang="fr-FR"/>
          </a:p>
        </p:txBody>
      </p:sp>
    </p:spTree>
    <p:extLst>
      <p:ext uri="{BB962C8B-B14F-4D97-AF65-F5344CB8AC3E}">
        <p14:creationId xmlns:p14="http://schemas.microsoft.com/office/powerpoint/2010/main" val="11940030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Evolution de l’item : respect des règles d’ergonomie</a:t>
            </a:r>
          </a:p>
          <a:p>
            <a:r>
              <a:rPr lang="fr-FR" dirty="0"/>
              <a:t>Lavage, décontamination des fruits et légumes conforme</a:t>
            </a:r>
            <a:r>
              <a:rPr lang="fr-FR" u="sng" dirty="0"/>
              <a:t>s</a:t>
            </a:r>
            <a:r>
              <a:rPr lang="fr-FR" dirty="0"/>
              <a:t> au protocole. (Ajouter le « s »)</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20</a:t>
            </a:fld>
            <a:endParaRPr lang="fr-FR"/>
          </a:p>
        </p:txBody>
      </p:sp>
    </p:spTree>
    <p:extLst>
      <p:ext uri="{BB962C8B-B14F-4D97-AF65-F5344CB8AC3E}">
        <p14:creationId xmlns:p14="http://schemas.microsoft.com/office/powerpoint/2010/main" val="2436522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Dans les faits la répartition se fera certainement avec 6 semaines en première année et 8 semaines en deuxième année mais on ne peut pas l’écrire.</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25</a:t>
            </a:fld>
            <a:endParaRPr lang="fr-FR"/>
          </a:p>
        </p:txBody>
      </p:sp>
    </p:spTree>
    <p:extLst>
      <p:ext uri="{BB962C8B-B14F-4D97-AF65-F5344CB8AC3E}">
        <p14:creationId xmlns:p14="http://schemas.microsoft.com/office/powerpoint/2010/main" val="4244253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26</a:t>
            </a:fld>
            <a:endParaRPr lang="fr-FR"/>
          </a:p>
        </p:txBody>
      </p:sp>
    </p:spTree>
    <p:extLst>
      <p:ext uri="{BB962C8B-B14F-4D97-AF65-F5344CB8AC3E}">
        <p14:creationId xmlns:p14="http://schemas.microsoft.com/office/powerpoint/2010/main" val="2810618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Les activités confiées sont totalement transférables d’un secteur à l’autre.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Par ses activités, il contribue au confort des clients ou convives, mais aussi à l’image de marque et de qualité de l’entreprise ou de l’établissement. Sa marge d’autonomie est définie par ou avec l’employeur.</a:t>
            </a:r>
          </a:p>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4</a:t>
            </a:fld>
            <a:endParaRPr lang="fr-FR"/>
          </a:p>
        </p:txBody>
      </p:sp>
    </p:spTree>
    <p:extLst>
      <p:ext uri="{BB962C8B-B14F-4D97-AF65-F5344CB8AC3E}">
        <p14:creationId xmlns:p14="http://schemas.microsoft.com/office/powerpoint/2010/main" val="3362216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Introduction d’une EF d’arts appliqués car cette discipline nous semble intéressante pour travailler tout ce qui concerne la mise en valeur des produits, des espaces de distribution, c’est aussi une ouverture culturelle pour ces jeunes.</a:t>
            </a:r>
          </a:p>
          <a:p>
            <a:r>
              <a:rPr lang="fr-FR" dirty="0"/>
              <a:t>C’est une épreuve dans laquelle la maîtrise de la langue n’est pas un obstacle et qui devrait permettre à de nombreux élèves d’obtenir des points supplémentaires.</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28</a:t>
            </a:fld>
            <a:endParaRPr lang="fr-FR"/>
          </a:p>
        </p:txBody>
      </p:sp>
    </p:spTree>
    <p:extLst>
      <p:ext uri="{BB962C8B-B14F-4D97-AF65-F5344CB8AC3E}">
        <p14:creationId xmlns:p14="http://schemas.microsoft.com/office/powerpoint/2010/main" val="38861581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chef d’œuvre sera rattaché à l’épreuve EP1.</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30</a:t>
            </a:fld>
            <a:endParaRPr lang="fr-FR"/>
          </a:p>
        </p:txBody>
      </p:sp>
    </p:spTree>
    <p:extLst>
      <p:ext uri="{BB962C8B-B14F-4D97-AF65-F5344CB8AC3E}">
        <p14:creationId xmlns:p14="http://schemas.microsoft.com/office/powerpoint/2010/main" val="4226727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Mettre un écrit même modeste dans la définition des épreuves a un impact sur la formation. Les professionnels ont tenu à ce que l’écrit soit travaillé et évalué au moins sur une épreuve.</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32</a:t>
            </a:fld>
            <a:endParaRPr lang="fr-FR"/>
          </a:p>
        </p:txBody>
      </p:sp>
    </p:spTree>
    <p:extLst>
      <p:ext uri="{BB962C8B-B14F-4D97-AF65-F5344CB8AC3E}">
        <p14:creationId xmlns:p14="http://schemas.microsoft.com/office/powerpoint/2010/main" val="39305190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Ex. de documents professionnels : supports de communication ou de vente, documents descriptifs des produits ou des menus proposés, documents de traçabilité, documents d’encaissement, fiches techniques produits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Les documents professionnels choisis seront en lien avec les savoirs associés à évaluer.</a:t>
            </a:r>
          </a:p>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34</a:t>
            </a:fld>
            <a:endParaRPr lang="fr-FR"/>
          </a:p>
        </p:txBody>
      </p:sp>
    </p:spTree>
    <p:extLst>
      <p:ext uri="{BB962C8B-B14F-4D97-AF65-F5344CB8AC3E}">
        <p14:creationId xmlns:p14="http://schemas.microsoft.com/office/powerpoint/2010/main" val="3043592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Cafétérias (souvent elles existent en parallèle de la restauration collective par exemple dans les CROUS)</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5</a:t>
            </a:fld>
            <a:endParaRPr lang="fr-FR"/>
          </a:p>
        </p:txBody>
      </p:sp>
    </p:spTree>
    <p:extLst>
      <p:ext uri="{BB962C8B-B14F-4D97-AF65-F5344CB8AC3E}">
        <p14:creationId xmlns:p14="http://schemas.microsoft.com/office/powerpoint/2010/main" val="1299284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Allergènes, produits de proximité, labels de qualité</a:t>
            </a:r>
          </a:p>
          <a:p>
            <a:r>
              <a:rPr lang="fr-FR" dirty="0"/>
              <a:t>Clients végétariens,  ou en recherche d’une alimentation santé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Outils numériques et logiciels (Outils classiques comme la gestion de la caisse, des stocks ou plus perfectionnés : logiciel qui génère les commandes à partir des menus, qui décline tous les régimes à partir d’un menu de base…)</a:t>
            </a:r>
          </a:p>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6</a:t>
            </a:fld>
            <a:endParaRPr lang="fr-FR"/>
          </a:p>
        </p:txBody>
      </p:sp>
    </p:spTree>
    <p:extLst>
      <p:ext uri="{BB962C8B-B14F-4D97-AF65-F5344CB8AC3E}">
        <p14:creationId xmlns:p14="http://schemas.microsoft.com/office/powerpoint/2010/main" val="1324284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7</a:t>
            </a:fld>
            <a:endParaRPr lang="fr-FR"/>
          </a:p>
        </p:txBody>
      </p:sp>
    </p:spTree>
    <p:extLst>
      <p:ext uri="{BB962C8B-B14F-4D97-AF65-F5344CB8AC3E}">
        <p14:creationId xmlns:p14="http://schemas.microsoft.com/office/powerpoint/2010/main" val="740456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a:extLst>
              <a:ext uri="{FF2B5EF4-FFF2-40B4-BE49-F238E27FC236}">
                <a16:creationId xmlns="" xmlns:a16="http://schemas.microsoft.com/office/drawing/2014/main" id="{674B2496-36CA-4186-B688-01772ED8F8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Espace réservé des commentaires 2">
            <a:extLst>
              <a:ext uri="{FF2B5EF4-FFF2-40B4-BE49-F238E27FC236}">
                <a16:creationId xmlns="" xmlns:a16="http://schemas.microsoft.com/office/drawing/2014/main" id="{FF3B1F14-69D6-466D-8B81-83B77F14FB9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fr-FR" altLang="fr-FR" dirty="0"/>
              <a:t>On mesure là tous les enjeux de ce futur diplôme</a:t>
            </a:r>
          </a:p>
          <a:p>
            <a:pPr eaLnBrk="1" hangingPunct="1"/>
            <a:r>
              <a:rPr lang="fr-FR" altLang="fr-FR" dirty="0"/>
              <a:t>On mesure là tous les enjeux de ce futur diplôme</a:t>
            </a:r>
          </a:p>
          <a:p>
            <a:pPr eaLnBrk="1" hangingPunct="1"/>
            <a:r>
              <a:rPr lang="fr-FR" altLang="fr-FR" dirty="0"/>
              <a:t>Donner quelques chiffres sur les perspectives d’emploi</a:t>
            </a:r>
          </a:p>
          <a:p>
            <a:pPr eaLnBrk="1" hangingPunct="1"/>
            <a:r>
              <a:rPr lang="fr-FR" altLang="fr-FR" dirty="0"/>
              <a:t>SNRC : 80 000 salariés (Sodexo : 40 000 salariés – Elior 26 000 salariés…)</a:t>
            </a:r>
          </a:p>
          <a:p>
            <a:pPr eaLnBrk="1" hangingPunct="1"/>
            <a:r>
              <a:rPr lang="fr-FR" altLang="fr-FR" dirty="0"/>
              <a:t>Assistance publique des hôpitaux de Paris : 1440 pers à temps plein avec 80% de titulaire du CAP – 63000 repas par jour</a:t>
            </a:r>
          </a:p>
          <a:p>
            <a:pPr eaLnBrk="1" hangingPunct="1"/>
            <a:r>
              <a:rPr lang="fr-FR" altLang="fr-FR" dirty="0" err="1"/>
              <a:t>Restau’co</a:t>
            </a:r>
            <a:r>
              <a:rPr lang="fr-FR" altLang="fr-FR" dirty="0"/>
              <a:t> : 180 000 emplois</a:t>
            </a:r>
          </a:p>
          <a:p>
            <a:pPr eaLnBrk="1" hangingPunct="1"/>
            <a:r>
              <a:rPr lang="fr-FR" altLang="fr-FR" dirty="0"/>
              <a:t>SNARR : 80 000 salariés</a:t>
            </a:r>
          </a:p>
          <a:p>
            <a:pPr eaLnBrk="1" hangingPunct="1"/>
            <a:endParaRPr lang="fr-FR" altLang="fr-FR" dirty="0"/>
          </a:p>
        </p:txBody>
      </p:sp>
      <p:sp>
        <p:nvSpPr>
          <p:cNvPr id="33796" name="Espace réservé du numéro de diapositive 3">
            <a:extLst>
              <a:ext uri="{FF2B5EF4-FFF2-40B4-BE49-F238E27FC236}">
                <a16:creationId xmlns="" xmlns:a16="http://schemas.microsoft.com/office/drawing/2014/main" id="{7D47403B-F55C-4F16-A8C5-F63DBF8D1ED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Franklin Gothic Book" panose="020B0503020102020204" pitchFamily="34" charset="0"/>
                <a:ea typeface="ＭＳ Ｐゴシック" panose="020B0600070205080204" pitchFamily="34" charset="-128"/>
              </a:defRPr>
            </a:lvl1pPr>
            <a:lvl2pPr marL="742950" indent="-285750">
              <a:defRPr>
                <a:solidFill>
                  <a:schemeClr val="tx1"/>
                </a:solidFill>
                <a:latin typeface="Franklin Gothic Book" panose="020B0503020102020204" pitchFamily="34" charset="0"/>
                <a:ea typeface="ＭＳ Ｐゴシック" panose="020B0600070205080204" pitchFamily="34" charset="-128"/>
              </a:defRPr>
            </a:lvl2pPr>
            <a:lvl3pPr marL="1143000" indent="-228600">
              <a:defRPr>
                <a:solidFill>
                  <a:schemeClr val="tx1"/>
                </a:solidFill>
                <a:latin typeface="Franklin Gothic Book" panose="020B0503020102020204" pitchFamily="34" charset="0"/>
                <a:ea typeface="ＭＳ Ｐゴシック" panose="020B0600070205080204" pitchFamily="34" charset="-128"/>
              </a:defRPr>
            </a:lvl3pPr>
            <a:lvl4pPr marL="1600200" indent="-228600">
              <a:defRPr>
                <a:solidFill>
                  <a:schemeClr val="tx1"/>
                </a:solidFill>
                <a:latin typeface="Franklin Gothic Book" panose="020B0503020102020204" pitchFamily="34" charset="0"/>
                <a:ea typeface="ＭＳ Ｐゴシック" panose="020B0600070205080204" pitchFamily="34" charset="-128"/>
              </a:defRPr>
            </a:lvl4pPr>
            <a:lvl5pPr marL="2057400" indent="-228600">
              <a:defRPr>
                <a:solidFill>
                  <a:schemeClr val="tx1"/>
                </a:solidFill>
                <a:latin typeface="Franklin Gothic Book" panose="020B05030201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ea typeface="ＭＳ Ｐゴシック" panose="020B0600070205080204" pitchFamily="34" charset="-128"/>
              </a:defRPr>
            </a:lvl9pPr>
          </a:lstStyle>
          <a:p>
            <a:fld id="{066D45BC-8ABE-4DC2-98FD-698256F1C150}" type="slidenum">
              <a:rPr lang="fr-FR" altLang="fr-FR"/>
              <a:pPr/>
              <a:t>8</a:t>
            </a:fld>
            <a:endParaRPr lang="fr-FR" altLang="fr-FR"/>
          </a:p>
        </p:txBody>
      </p:sp>
    </p:spTree>
    <p:extLst>
      <p:ext uri="{BB962C8B-B14F-4D97-AF65-F5344CB8AC3E}">
        <p14:creationId xmlns:p14="http://schemas.microsoft.com/office/powerpoint/2010/main" val="2011900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FR" dirty="0"/>
              <a:t>Connaissance de l’environnement professionnel pour pouvoir contribuer notamment à l’image de marque des entreprises</a:t>
            </a:r>
          </a:p>
          <a:p>
            <a:pPr marL="171450" indent="-171450">
              <a:buFontTx/>
              <a:buChar char="-"/>
            </a:pPr>
            <a:r>
              <a:rPr lang="fr-FR" dirty="0"/>
              <a:t>Dans la restauration collective, forte volonté de proposer des repas de qualité</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9</a:t>
            </a:fld>
            <a:endParaRPr lang="fr-FR"/>
          </a:p>
        </p:txBody>
      </p:sp>
    </p:spTree>
    <p:extLst>
      <p:ext uri="{BB962C8B-B14F-4D97-AF65-F5344CB8AC3E}">
        <p14:creationId xmlns:p14="http://schemas.microsoft.com/office/powerpoint/2010/main" val="1404354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10</a:t>
            </a:fld>
            <a:endParaRPr lang="fr-FR"/>
          </a:p>
        </p:txBody>
      </p:sp>
    </p:spTree>
    <p:extLst>
      <p:ext uri="{BB962C8B-B14F-4D97-AF65-F5344CB8AC3E}">
        <p14:creationId xmlns:p14="http://schemas.microsoft.com/office/powerpoint/2010/main" val="6654403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On retrouve ici la chronologie des activités dans la zone production.</a:t>
            </a:r>
          </a:p>
          <a:p>
            <a:r>
              <a:rPr lang="fr-FR" dirty="0"/>
              <a:t>Le groupe de travail a choisi de ne pas faire un pôle spécifique sur les opérations d’entretien car ce n’est pas le cœur du métier, c’est une activité indispensable qui met en œuvre des techniques différentes sur chacun des pôles.</a:t>
            </a:r>
          </a:p>
        </p:txBody>
      </p:sp>
      <p:sp>
        <p:nvSpPr>
          <p:cNvPr id="4" name="Espace réservé du numéro de diapositive 3"/>
          <p:cNvSpPr>
            <a:spLocks noGrp="1"/>
          </p:cNvSpPr>
          <p:nvPr>
            <p:ph type="sldNum" sz="quarter" idx="5"/>
          </p:nvPr>
        </p:nvSpPr>
        <p:spPr/>
        <p:txBody>
          <a:bodyPr/>
          <a:lstStyle/>
          <a:p>
            <a:fld id="{3503492F-0DB2-4057-BD0D-0915FFCEF664}" type="slidenum">
              <a:rPr lang="fr-FR" smtClean="0"/>
              <a:t>11</a:t>
            </a:fld>
            <a:endParaRPr lang="fr-FR"/>
          </a:p>
        </p:txBody>
      </p:sp>
    </p:spTree>
    <p:extLst>
      <p:ext uri="{BB962C8B-B14F-4D97-AF65-F5344CB8AC3E}">
        <p14:creationId xmlns:p14="http://schemas.microsoft.com/office/powerpoint/2010/main" val="128060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09625D-3068-4C08-A865-4DC9946F2492}" type="datetimeFigureOut">
              <a:rPr lang="fr-FR" smtClean="0"/>
              <a:t>08/04/2020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110721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09625D-3068-4C08-A865-4DC9946F2492}" type="datetimeFigureOut">
              <a:rPr lang="fr-FR" smtClean="0"/>
              <a:t>08/04/2020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1101764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09625D-3068-4C08-A865-4DC9946F2492}" type="datetimeFigureOut">
              <a:rPr lang="fr-FR" smtClean="0"/>
              <a:t>08/04/2020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A241E8-98AF-45E1-A54A-4BD1F156F2DC}"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452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E009625D-3068-4C08-A865-4DC9946F2492}" type="datetimeFigureOut">
              <a:rPr lang="fr-FR" smtClean="0"/>
              <a:t>08/04/2020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3480845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E009625D-3068-4C08-A865-4DC9946F2492}" type="datetimeFigureOut">
              <a:rPr lang="fr-FR" smtClean="0"/>
              <a:t>08/04/2020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A241E8-98AF-45E1-A54A-4BD1F156F2DC}"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6486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E009625D-3068-4C08-A865-4DC9946F2492}" type="datetimeFigureOut">
              <a:rPr lang="fr-FR" smtClean="0"/>
              <a:t>08/04/2020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485496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09625D-3068-4C08-A865-4DC9946F2492}" type="datetimeFigureOut">
              <a:rPr lang="fr-FR" smtClean="0"/>
              <a:t>08/04/2020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3421081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09625D-3068-4C08-A865-4DC9946F2492}" type="datetimeFigureOut">
              <a:rPr lang="fr-FR" smtClean="0"/>
              <a:t>08/04/2020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289647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09625D-3068-4C08-A865-4DC9946F2492}" type="datetimeFigureOut">
              <a:rPr lang="fr-FR" smtClean="0"/>
              <a:t>08/04/2020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231728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09625D-3068-4C08-A865-4DC9946F2492}" type="datetimeFigureOut">
              <a:rPr lang="fr-FR" smtClean="0"/>
              <a:t>08/04/2020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599428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09625D-3068-4C08-A865-4DC9946F2492}" type="datetimeFigureOut">
              <a:rPr lang="fr-FR" smtClean="0"/>
              <a:t>08/04/2020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336618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09625D-3068-4C08-A865-4DC9946F2492}" type="datetimeFigureOut">
              <a:rPr lang="fr-FR" smtClean="0"/>
              <a:t>08/04/2020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111792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09625D-3068-4C08-A865-4DC9946F2492}" type="datetimeFigureOut">
              <a:rPr lang="fr-FR" smtClean="0"/>
              <a:t>08/04/2020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2070015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9625D-3068-4C08-A865-4DC9946F2492}" type="datetimeFigureOut">
              <a:rPr lang="fr-FR" smtClean="0"/>
              <a:t>08/04/2020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3181140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09625D-3068-4C08-A865-4DC9946F2492}" type="datetimeFigureOut">
              <a:rPr lang="fr-FR" smtClean="0"/>
              <a:t>08/04/2020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203694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09625D-3068-4C08-A865-4DC9946F2492}" type="datetimeFigureOut">
              <a:rPr lang="fr-FR" smtClean="0"/>
              <a:t>08/04/2020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CA241E8-98AF-45E1-A54A-4BD1F156F2DC}" type="slidenum">
              <a:rPr lang="fr-FR" smtClean="0"/>
              <a:t>‹N°›</a:t>
            </a:fld>
            <a:endParaRPr lang="fr-FR"/>
          </a:p>
        </p:txBody>
      </p:sp>
    </p:spTree>
    <p:extLst>
      <p:ext uri="{BB962C8B-B14F-4D97-AF65-F5344CB8AC3E}">
        <p14:creationId xmlns:p14="http://schemas.microsoft.com/office/powerpoint/2010/main" val="1671003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009625D-3068-4C08-A865-4DC9946F2492}" type="datetimeFigureOut">
              <a:rPr lang="fr-FR" smtClean="0"/>
              <a:t>08/04/2020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CA241E8-98AF-45E1-A54A-4BD1F156F2DC}" type="slidenum">
              <a:rPr lang="fr-FR" smtClean="0"/>
              <a:t>‹N°›</a:t>
            </a:fld>
            <a:endParaRPr lang="fr-FR"/>
          </a:p>
        </p:txBody>
      </p:sp>
    </p:spTree>
    <p:extLst>
      <p:ext uri="{BB962C8B-B14F-4D97-AF65-F5344CB8AC3E}">
        <p14:creationId xmlns:p14="http://schemas.microsoft.com/office/powerpoint/2010/main" val="1768211234"/>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7AE80FA-5B65-4695-8A2F-251743FEA30E}"/>
              </a:ext>
            </a:extLst>
          </p:cNvPr>
          <p:cNvSpPr>
            <a:spLocks noGrp="1"/>
          </p:cNvSpPr>
          <p:nvPr>
            <p:ph type="ctrTitle"/>
          </p:nvPr>
        </p:nvSpPr>
        <p:spPr>
          <a:xfrm>
            <a:off x="2509001" y="397043"/>
            <a:ext cx="8915399" cy="2262781"/>
          </a:xfrm>
        </p:spPr>
        <p:txBody>
          <a:bodyPr>
            <a:normAutofit fontScale="90000"/>
          </a:bodyPr>
          <a:lstStyle/>
          <a:p>
            <a:r>
              <a:rPr lang="fr-FR" b="1" dirty="0"/>
              <a:t>CAP Production et service en restaurations (rapide, collective, cafétéria)</a:t>
            </a:r>
          </a:p>
        </p:txBody>
      </p:sp>
      <p:sp>
        <p:nvSpPr>
          <p:cNvPr id="3" name="Sous-titre 2">
            <a:extLst>
              <a:ext uri="{FF2B5EF4-FFF2-40B4-BE49-F238E27FC236}">
                <a16:creationId xmlns="" xmlns:a16="http://schemas.microsoft.com/office/drawing/2014/main" id="{60C391BC-6291-46CC-88FC-6F8001DC7760}"/>
              </a:ext>
            </a:extLst>
          </p:cNvPr>
          <p:cNvSpPr>
            <a:spLocks noGrp="1"/>
          </p:cNvSpPr>
          <p:nvPr>
            <p:ph type="subTitle" idx="1"/>
          </p:nvPr>
        </p:nvSpPr>
        <p:spPr>
          <a:xfrm>
            <a:off x="2589212" y="6208295"/>
            <a:ext cx="8915399" cy="649705"/>
          </a:xfrm>
        </p:spPr>
        <p:txBody>
          <a:bodyPr/>
          <a:lstStyle/>
          <a:p>
            <a:endParaRPr lang="fr-FR" dirty="0"/>
          </a:p>
        </p:txBody>
      </p:sp>
      <p:pic>
        <p:nvPicPr>
          <p:cNvPr id="7" name="Image 6">
            <a:extLst>
              <a:ext uri="{FF2B5EF4-FFF2-40B4-BE49-F238E27FC236}">
                <a16:creationId xmlns="" xmlns:a16="http://schemas.microsoft.com/office/drawing/2014/main" id="{7E34C352-CEAF-4F8A-AF49-AFFD4D6F1D68}"/>
              </a:ext>
            </a:extLst>
          </p:cNvPr>
          <p:cNvPicPr>
            <a:picLocks noChangeAspect="1"/>
          </p:cNvPicPr>
          <p:nvPr/>
        </p:nvPicPr>
        <p:blipFill>
          <a:blip r:embed="rId3"/>
          <a:stretch>
            <a:fillRect/>
          </a:stretch>
        </p:blipFill>
        <p:spPr>
          <a:xfrm>
            <a:off x="2090289" y="2992629"/>
            <a:ext cx="3220543" cy="2143125"/>
          </a:xfrm>
          <a:prstGeom prst="rect">
            <a:avLst/>
          </a:prstGeom>
        </p:spPr>
      </p:pic>
      <p:pic>
        <p:nvPicPr>
          <p:cNvPr id="8" name="Image 7">
            <a:extLst>
              <a:ext uri="{FF2B5EF4-FFF2-40B4-BE49-F238E27FC236}">
                <a16:creationId xmlns="" xmlns:a16="http://schemas.microsoft.com/office/drawing/2014/main" id="{947E4BD7-6AAC-4ECD-A273-2129FFF55DBD}"/>
              </a:ext>
            </a:extLst>
          </p:cNvPr>
          <p:cNvPicPr>
            <a:picLocks noChangeAspect="1"/>
          </p:cNvPicPr>
          <p:nvPr/>
        </p:nvPicPr>
        <p:blipFill>
          <a:blip r:embed="rId4"/>
          <a:stretch>
            <a:fillRect/>
          </a:stretch>
        </p:blipFill>
        <p:spPr>
          <a:xfrm>
            <a:off x="5530945" y="2965602"/>
            <a:ext cx="2143125" cy="2143125"/>
          </a:xfrm>
          <a:prstGeom prst="rect">
            <a:avLst/>
          </a:prstGeom>
        </p:spPr>
      </p:pic>
      <p:pic>
        <p:nvPicPr>
          <p:cNvPr id="9" name="Image 8">
            <a:extLst>
              <a:ext uri="{FF2B5EF4-FFF2-40B4-BE49-F238E27FC236}">
                <a16:creationId xmlns="" xmlns:a16="http://schemas.microsoft.com/office/drawing/2014/main" id="{53143660-2DB9-4180-B90D-C1F344985673}"/>
              </a:ext>
            </a:extLst>
          </p:cNvPr>
          <p:cNvPicPr>
            <a:picLocks noChangeAspect="1"/>
          </p:cNvPicPr>
          <p:nvPr/>
        </p:nvPicPr>
        <p:blipFill>
          <a:blip r:embed="rId5"/>
          <a:stretch>
            <a:fillRect/>
          </a:stretch>
        </p:blipFill>
        <p:spPr>
          <a:xfrm>
            <a:off x="7894184" y="2992629"/>
            <a:ext cx="3485284" cy="2143125"/>
          </a:xfrm>
          <a:prstGeom prst="rect">
            <a:avLst/>
          </a:prstGeom>
        </p:spPr>
      </p:pic>
    </p:spTree>
    <p:extLst>
      <p:ext uri="{BB962C8B-B14F-4D97-AF65-F5344CB8AC3E}">
        <p14:creationId xmlns:p14="http://schemas.microsoft.com/office/powerpoint/2010/main" val="2431485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D991C6-5AA4-4E85-8370-3BB62471CA7B}"/>
              </a:ext>
            </a:extLst>
          </p:cNvPr>
          <p:cNvSpPr>
            <a:spLocks noGrp="1"/>
          </p:cNvSpPr>
          <p:nvPr>
            <p:ph type="title"/>
          </p:nvPr>
        </p:nvSpPr>
        <p:spPr>
          <a:xfrm>
            <a:off x="250776" y="221300"/>
            <a:ext cx="1193013" cy="487843"/>
          </a:xfrm>
          <a:noFill/>
        </p:spPr>
        <p:txBody>
          <a:bodyPr>
            <a:normAutofit fontScale="90000"/>
          </a:bodyPr>
          <a:lstStyle/>
          <a:p>
            <a:r>
              <a:rPr lang="fr-FR" dirty="0"/>
              <a:t>RAP</a:t>
            </a:r>
          </a:p>
        </p:txBody>
      </p:sp>
      <p:sp>
        <p:nvSpPr>
          <p:cNvPr id="3" name="Espace réservé du contenu 2">
            <a:extLst>
              <a:ext uri="{FF2B5EF4-FFF2-40B4-BE49-F238E27FC236}">
                <a16:creationId xmlns="" xmlns:a16="http://schemas.microsoft.com/office/drawing/2014/main" id="{F562ECE5-64D2-4246-8869-D56412D7B20B}"/>
              </a:ext>
            </a:extLst>
          </p:cNvPr>
          <p:cNvSpPr>
            <a:spLocks noGrp="1"/>
          </p:cNvSpPr>
          <p:nvPr>
            <p:ph idx="1"/>
          </p:nvPr>
        </p:nvSpPr>
        <p:spPr>
          <a:xfrm>
            <a:off x="2807368" y="866272"/>
            <a:ext cx="8903369" cy="4539917"/>
          </a:xfrm>
          <a:solidFill>
            <a:schemeClr val="bg1"/>
          </a:solidFill>
        </p:spPr>
        <p:txBody>
          <a:bodyPr>
            <a:normAutofit/>
          </a:bodyPr>
          <a:lstStyle/>
          <a:p>
            <a:pPr marL="0" indent="0">
              <a:buNone/>
            </a:pPr>
            <a:r>
              <a:rPr lang="fr-FR" sz="3600" b="1" dirty="0"/>
              <a:t>Pôles d’activités</a:t>
            </a:r>
          </a:p>
          <a:p>
            <a:pPr marL="0" indent="0">
              <a:buNone/>
            </a:pPr>
            <a:endParaRPr lang="fr-FR" sz="3200" b="1" dirty="0"/>
          </a:p>
          <a:p>
            <a:r>
              <a:rPr lang="fr-FR" sz="3200" dirty="0"/>
              <a:t>Pôle 1 : production alimentaire</a:t>
            </a:r>
          </a:p>
          <a:p>
            <a:pPr marL="0" indent="0">
              <a:buNone/>
            </a:pPr>
            <a:endParaRPr lang="fr-FR" sz="3200" dirty="0"/>
          </a:p>
          <a:p>
            <a:r>
              <a:rPr lang="fr-FR" sz="3200" dirty="0"/>
              <a:t>Pôle 2 : service en restauration</a:t>
            </a:r>
          </a:p>
          <a:p>
            <a:pPr marL="0" indent="0">
              <a:buNone/>
            </a:pPr>
            <a:endParaRPr lang="fr-FR" sz="4500" dirty="0"/>
          </a:p>
        </p:txBody>
      </p:sp>
    </p:spTree>
    <p:extLst>
      <p:ext uri="{BB962C8B-B14F-4D97-AF65-F5344CB8AC3E}">
        <p14:creationId xmlns:p14="http://schemas.microsoft.com/office/powerpoint/2010/main" val="3216672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 xmlns:a16="http://schemas.microsoft.com/office/drawing/2014/main" id="{B4924672-C435-41C3-BC05-6C7DF4749BBC}"/>
              </a:ext>
            </a:extLst>
          </p:cNvPr>
          <p:cNvGraphicFramePr>
            <a:graphicFrameLocks noGrp="1"/>
          </p:cNvGraphicFramePr>
          <p:nvPr>
            <p:ph idx="1"/>
            <p:extLst>
              <p:ext uri="{D42A27DB-BD31-4B8C-83A1-F6EECF244321}">
                <p14:modId xmlns:p14="http://schemas.microsoft.com/office/powerpoint/2010/main" val="3641916097"/>
              </p:ext>
            </p:extLst>
          </p:nvPr>
        </p:nvGraphicFramePr>
        <p:xfrm>
          <a:off x="2614864" y="1138989"/>
          <a:ext cx="8823158" cy="5277852"/>
        </p:xfrm>
        <a:graphic>
          <a:graphicData uri="http://schemas.openxmlformats.org/drawingml/2006/table">
            <a:tbl>
              <a:tblPr firstRow="1" firstCol="1" bandRow="1" bandCol="1">
                <a:tableStyleId>{5C22544A-7EE6-4342-B048-85BDC9FD1C3A}</a:tableStyleId>
              </a:tblPr>
              <a:tblGrid>
                <a:gridCol w="8823158">
                  <a:extLst>
                    <a:ext uri="{9D8B030D-6E8A-4147-A177-3AD203B41FA5}">
                      <a16:colId xmlns="" xmlns:a16="http://schemas.microsoft.com/office/drawing/2014/main" val="110263603"/>
                    </a:ext>
                  </a:extLst>
                </a:gridCol>
              </a:tblGrid>
              <a:tr h="1047608">
                <a:tc>
                  <a:txBody>
                    <a:bodyPr/>
                    <a:lstStyle/>
                    <a:p>
                      <a:pPr algn="ctr">
                        <a:spcAft>
                          <a:spcPts val="0"/>
                        </a:spcAft>
                      </a:pPr>
                      <a:r>
                        <a:rPr lang="fr-FR" sz="2400" dirty="0">
                          <a:effectLst/>
                        </a:rPr>
                        <a:t>Pôle 1</a:t>
                      </a:r>
                    </a:p>
                    <a:p>
                      <a:pPr algn="ctr">
                        <a:spcAft>
                          <a:spcPts val="0"/>
                        </a:spcAft>
                      </a:pPr>
                      <a:r>
                        <a:rPr lang="fr-FR" sz="2400" dirty="0">
                          <a:effectLst/>
                        </a:rPr>
                        <a:t>Production alimentaire</a:t>
                      </a:r>
                    </a:p>
                    <a:p>
                      <a:pPr algn="ctr">
                        <a:spcAft>
                          <a:spcPts val="0"/>
                        </a:spcAft>
                      </a:pPr>
                      <a:r>
                        <a:rPr lang="fr-FR" sz="1800" dirty="0">
                          <a:effectLst/>
                        </a:rPr>
                        <a:t> </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10490945"/>
                  </a:ext>
                </a:extLst>
              </a:tr>
              <a:tr h="840589">
                <a:tc>
                  <a:txBody>
                    <a:bodyPr/>
                    <a:lstStyle/>
                    <a:p>
                      <a:pPr>
                        <a:spcBef>
                          <a:spcPts val="450"/>
                        </a:spcBef>
                        <a:spcAft>
                          <a:spcPts val="450"/>
                        </a:spcAft>
                      </a:pPr>
                      <a:r>
                        <a:rPr lang="fr-FR" sz="1800" dirty="0">
                          <a:solidFill>
                            <a:schemeClr val="tx1"/>
                          </a:solidFill>
                          <a:effectLst/>
                        </a:rPr>
                        <a:t>Réception et stockage des produits alimentaires et non alimentaires </a:t>
                      </a:r>
                      <a:endParaRPr lang="fr-FR"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919308345"/>
                  </a:ext>
                </a:extLst>
              </a:tr>
              <a:tr h="818977">
                <a:tc>
                  <a:txBody>
                    <a:bodyPr/>
                    <a:lstStyle/>
                    <a:p>
                      <a:pPr>
                        <a:spcBef>
                          <a:spcPts val="450"/>
                        </a:spcBef>
                        <a:spcAft>
                          <a:spcPts val="450"/>
                        </a:spcAft>
                      </a:pPr>
                      <a:r>
                        <a:rPr lang="fr-FR" sz="1800" dirty="0">
                          <a:solidFill>
                            <a:schemeClr val="tx1"/>
                          </a:solidFill>
                          <a:effectLst/>
                        </a:rPr>
                        <a:t>Réalisation des opérations préliminaires sur les produits alimentaires</a:t>
                      </a:r>
                      <a:endParaRPr lang="fr-FR"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997407618"/>
                  </a:ext>
                </a:extLst>
              </a:tr>
              <a:tr h="683619">
                <a:tc>
                  <a:txBody>
                    <a:bodyPr/>
                    <a:lstStyle/>
                    <a:p>
                      <a:pPr>
                        <a:spcBef>
                          <a:spcPts val="450"/>
                        </a:spcBef>
                        <a:spcAft>
                          <a:spcPts val="450"/>
                        </a:spcAft>
                      </a:pPr>
                      <a:r>
                        <a:rPr lang="fr-FR" sz="1800" dirty="0">
                          <a:solidFill>
                            <a:schemeClr val="tx1"/>
                          </a:solidFill>
                          <a:effectLst/>
                        </a:rPr>
                        <a:t>Réalisation de préparations et de cuissons simples</a:t>
                      </a:r>
                      <a:endParaRPr lang="fr-FR"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504019131"/>
                  </a:ext>
                </a:extLst>
              </a:tr>
              <a:tr h="1005521">
                <a:tc>
                  <a:txBody>
                    <a:bodyPr/>
                    <a:lstStyle/>
                    <a:p>
                      <a:pPr>
                        <a:spcBef>
                          <a:spcPts val="450"/>
                        </a:spcBef>
                        <a:spcAft>
                          <a:spcPts val="450"/>
                        </a:spcAft>
                      </a:pPr>
                      <a:r>
                        <a:rPr lang="fr-FR" sz="1800" dirty="0">
                          <a:solidFill>
                            <a:schemeClr val="tx1"/>
                          </a:solidFill>
                          <a:effectLst/>
                        </a:rPr>
                        <a:t>Assemblage, dressage et conditionnement des préparations alimentaires</a:t>
                      </a:r>
                      <a:endParaRPr lang="fr-FR"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670718336"/>
                  </a:ext>
                </a:extLst>
              </a:tr>
              <a:tr h="881538">
                <a:tc>
                  <a:txBody>
                    <a:bodyPr/>
                    <a:lstStyle/>
                    <a:p>
                      <a:pPr>
                        <a:spcBef>
                          <a:spcPts val="450"/>
                        </a:spcBef>
                        <a:spcAft>
                          <a:spcPts val="450"/>
                        </a:spcAft>
                      </a:pPr>
                      <a:r>
                        <a:rPr lang="fr-FR" sz="1800" dirty="0">
                          <a:solidFill>
                            <a:schemeClr val="tx1"/>
                          </a:solidFill>
                          <a:effectLst/>
                        </a:rPr>
                        <a:t>Mise en œuvre des opérations d’entretien dans les espaces de production</a:t>
                      </a:r>
                      <a:endParaRPr lang="fr-FR"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559470149"/>
                  </a:ext>
                </a:extLst>
              </a:tr>
            </a:tbl>
          </a:graphicData>
        </a:graphic>
      </p:graphicFrame>
      <p:sp>
        <p:nvSpPr>
          <p:cNvPr id="5" name="Titre 1">
            <a:extLst>
              <a:ext uri="{FF2B5EF4-FFF2-40B4-BE49-F238E27FC236}">
                <a16:creationId xmlns="" xmlns:a16="http://schemas.microsoft.com/office/drawing/2014/main" id="{28406D7A-571D-4CF6-9F6C-4DDD396C9392}"/>
              </a:ext>
            </a:extLst>
          </p:cNvPr>
          <p:cNvSpPr>
            <a:spLocks noGrp="1"/>
          </p:cNvSpPr>
          <p:nvPr>
            <p:ph type="title"/>
          </p:nvPr>
        </p:nvSpPr>
        <p:spPr>
          <a:xfrm>
            <a:off x="218692" y="201969"/>
            <a:ext cx="1193013" cy="487843"/>
          </a:xfrm>
          <a:noFill/>
        </p:spPr>
        <p:txBody>
          <a:bodyPr>
            <a:normAutofit fontScale="90000"/>
          </a:bodyPr>
          <a:lstStyle/>
          <a:p>
            <a:r>
              <a:rPr lang="fr-FR" dirty="0"/>
              <a:t>RAP</a:t>
            </a:r>
          </a:p>
        </p:txBody>
      </p:sp>
      <p:sp>
        <p:nvSpPr>
          <p:cNvPr id="6" name="Titre 1">
            <a:extLst>
              <a:ext uri="{FF2B5EF4-FFF2-40B4-BE49-F238E27FC236}">
                <a16:creationId xmlns="" xmlns:a16="http://schemas.microsoft.com/office/drawing/2014/main" id="{FFBE29C9-DD64-4CE0-820F-A0380990185B}"/>
              </a:ext>
            </a:extLst>
          </p:cNvPr>
          <p:cNvSpPr txBox="1">
            <a:spLocks/>
          </p:cNvSpPr>
          <p:nvPr/>
        </p:nvSpPr>
        <p:spPr>
          <a:xfrm>
            <a:off x="2589212" y="306333"/>
            <a:ext cx="9201006" cy="7345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Activités professionnelles</a:t>
            </a:r>
          </a:p>
        </p:txBody>
      </p:sp>
    </p:spTree>
    <p:extLst>
      <p:ext uri="{BB962C8B-B14F-4D97-AF65-F5344CB8AC3E}">
        <p14:creationId xmlns:p14="http://schemas.microsoft.com/office/powerpoint/2010/main" val="3747708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a:extLst>
              <a:ext uri="{FF2B5EF4-FFF2-40B4-BE49-F238E27FC236}">
                <a16:creationId xmlns="" xmlns:a16="http://schemas.microsoft.com/office/drawing/2014/main" id="{B4924672-C435-41C3-BC05-6C7DF4749BBC}"/>
              </a:ext>
            </a:extLst>
          </p:cNvPr>
          <p:cNvGraphicFramePr>
            <a:graphicFrameLocks noGrp="1"/>
          </p:cNvGraphicFramePr>
          <p:nvPr>
            <p:ph idx="1"/>
            <p:extLst>
              <p:ext uri="{D42A27DB-BD31-4B8C-83A1-F6EECF244321}">
                <p14:modId xmlns:p14="http://schemas.microsoft.com/office/powerpoint/2010/main" val="1603968074"/>
              </p:ext>
            </p:extLst>
          </p:nvPr>
        </p:nvGraphicFramePr>
        <p:xfrm>
          <a:off x="2646947" y="1251284"/>
          <a:ext cx="8857665" cy="5081856"/>
        </p:xfrm>
        <a:graphic>
          <a:graphicData uri="http://schemas.openxmlformats.org/drawingml/2006/table">
            <a:tbl>
              <a:tblPr firstRow="1" firstCol="1" bandRow="1" bandCol="1">
                <a:tableStyleId>{5C22544A-7EE6-4342-B048-85BDC9FD1C3A}</a:tableStyleId>
              </a:tblPr>
              <a:tblGrid>
                <a:gridCol w="8857665">
                  <a:extLst>
                    <a:ext uri="{9D8B030D-6E8A-4147-A177-3AD203B41FA5}">
                      <a16:colId xmlns="" xmlns:a16="http://schemas.microsoft.com/office/drawing/2014/main" val="110263603"/>
                    </a:ext>
                  </a:extLst>
                </a:gridCol>
              </a:tblGrid>
              <a:tr h="1025319">
                <a:tc>
                  <a:txBody>
                    <a:bodyPr/>
                    <a:lstStyle/>
                    <a:p>
                      <a:pPr marL="0" algn="ctr" defTabSz="457200" rtl="0" eaLnBrk="1" latinLnBrk="0" hangingPunct="1">
                        <a:spcAft>
                          <a:spcPts val="0"/>
                        </a:spcAft>
                      </a:pPr>
                      <a:r>
                        <a:rPr lang="fr-FR" sz="2400" b="1" kern="1200" dirty="0">
                          <a:solidFill>
                            <a:schemeClr val="lt1"/>
                          </a:solidFill>
                          <a:effectLst/>
                          <a:latin typeface="+mn-lt"/>
                          <a:ea typeface="+mn-ea"/>
                          <a:cs typeface="+mn-cs"/>
                        </a:rPr>
                        <a:t>Pôle 2</a:t>
                      </a:r>
                    </a:p>
                    <a:p>
                      <a:pPr marL="0" algn="ctr" defTabSz="457200" rtl="0" eaLnBrk="1" latinLnBrk="0" hangingPunct="1">
                        <a:spcAft>
                          <a:spcPts val="0"/>
                        </a:spcAft>
                      </a:pPr>
                      <a:r>
                        <a:rPr lang="fr-FR" sz="2400" b="1" kern="1200" dirty="0">
                          <a:solidFill>
                            <a:schemeClr val="lt1"/>
                          </a:solidFill>
                          <a:effectLst/>
                          <a:latin typeface="+mn-lt"/>
                          <a:ea typeface="+mn-ea"/>
                          <a:cs typeface="+mn-cs"/>
                        </a:rPr>
                        <a:t>Service en restauration </a:t>
                      </a:r>
                    </a:p>
                  </a:txBody>
                  <a:tcPr marL="68580" marR="68580" marT="0" marB="0" anchor="ctr">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 xmlns:a16="http://schemas.microsoft.com/office/drawing/2014/main" val="3210490945"/>
                  </a:ext>
                </a:extLst>
              </a:tr>
              <a:tr h="822704">
                <a:tc>
                  <a:txBody>
                    <a:bodyPr/>
                    <a:lstStyle/>
                    <a:p>
                      <a:pPr marL="0" algn="l" defTabSz="457200" rtl="0" eaLnBrk="1" latinLnBrk="0" hangingPunct="1">
                        <a:spcBef>
                          <a:spcPts val="450"/>
                        </a:spcBef>
                        <a:spcAft>
                          <a:spcPts val="450"/>
                        </a:spcAft>
                      </a:pPr>
                      <a:r>
                        <a:rPr lang="fr-FR" sz="1800" b="1" kern="1200" dirty="0">
                          <a:solidFill>
                            <a:schemeClr val="tx1"/>
                          </a:solidFill>
                          <a:effectLst/>
                          <a:latin typeface="+mn-lt"/>
                          <a:ea typeface="+mn-ea"/>
                          <a:cs typeface="+mn-cs"/>
                        </a:rPr>
                        <a:t>Mise en place et réapprovisionnement des espaces de distribution, de vente et de consommation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919308345"/>
                  </a:ext>
                </a:extLst>
              </a:tr>
              <a:tr h="801552">
                <a:tc>
                  <a:txBody>
                    <a:bodyPr/>
                    <a:lstStyle/>
                    <a:p>
                      <a:pPr marL="0" algn="l" defTabSz="457200" rtl="0" eaLnBrk="1" latinLnBrk="0" hangingPunct="1">
                        <a:spcBef>
                          <a:spcPts val="450"/>
                        </a:spcBef>
                        <a:spcAft>
                          <a:spcPts val="450"/>
                        </a:spcAft>
                      </a:pPr>
                      <a:r>
                        <a:rPr lang="fr-FR" sz="1800" b="1" kern="1200" dirty="0">
                          <a:solidFill>
                            <a:schemeClr val="tx1"/>
                          </a:solidFill>
                          <a:effectLst/>
                          <a:latin typeface="+mn-lt"/>
                          <a:ea typeface="+mn-ea"/>
                          <a:cs typeface="+mn-cs"/>
                        </a:rPr>
                        <a:t>Prise en charge des clients ou convives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997407618"/>
                  </a:ext>
                </a:extLst>
              </a:tr>
              <a:tr h="799478">
                <a:tc>
                  <a:txBody>
                    <a:bodyPr/>
                    <a:lstStyle/>
                    <a:p>
                      <a:pPr marL="0" algn="l" defTabSz="457200" rtl="0" eaLnBrk="1" latinLnBrk="0" hangingPunct="1">
                        <a:spcBef>
                          <a:spcPts val="450"/>
                        </a:spcBef>
                        <a:spcAft>
                          <a:spcPts val="450"/>
                        </a:spcAft>
                      </a:pPr>
                      <a:r>
                        <a:rPr lang="fr-FR" sz="1800" b="1" kern="1200" dirty="0">
                          <a:solidFill>
                            <a:schemeClr val="tx1"/>
                          </a:solidFill>
                          <a:effectLst/>
                          <a:latin typeface="+mn-lt"/>
                          <a:ea typeface="+mn-ea"/>
                          <a:cs typeface="+mn-cs"/>
                        </a:rPr>
                        <a:t>Service aux clients ou convives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504019131"/>
                  </a:ext>
                </a:extLst>
              </a:tr>
              <a:tr h="770021">
                <a:tc>
                  <a:txBody>
                    <a:bodyPr/>
                    <a:lstStyle/>
                    <a:p>
                      <a:pPr marL="0" algn="l" defTabSz="457200" rtl="0" eaLnBrk="1" latinLnBrk="0" hangingPunct="1">
                        <a:spcBef>
                          <a:spcPts val="450"/>
                        </a:spcBef>
                        <a:spcAft>
                          <a:spcPts val="450"/>
                        </a:spcAft>
                      </a:pPr>
                      <a:r>
                        <a:rPr lang="fr-FR" sz="1800" b="1" kern="1200" dirty="0">
                          <a:solidFill>
                            <a:schemeClr val="tx1"/>
                          </a:solidFill>
                          <a:effectLst/>
                          <a:latin typeface="+mn-lt"/>
                          <a:ea typeface="+mn-ea"/>
                          <a:cs typeface="+mn-cs"/>
                        </a:rPr>
                        <a:t>Encaissement des prestations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670718336"/>
                  </a:ext>
                </a:extLst>
              </a:tr>
              <a:tr h="862782">
                <a:tc>
                  <a:txBody>
                    <a:bodyPr/>
                    <a:lstStyle/>
                    <a:p>
                      <a:pPr marL="0" algn="l" defTabSz="457200" rtl="0" eaLnBrk="1" latinLnBrk="0" hangingPunct="1">
                        <a:spcBef>
                          <a:spcPts val="450"/>
                        </a:spcBef>
                        <a:spcAft>
                          <a:spcPts val="450"/>
                        </a:spcAft>
                      </a:pPr>
                      <a:r>
                        <a:rPr lang="fr-FR" sz="1800" b="1" kern="1200" dirty="0">
                          <a:solidFill>
                            <a:schemeClr val="tx1"/>
                          </a:solidFill>
                          <a:effectLst/>
                          <a:latin typeface="+mn-lt"/>
                          <a:ea typeface="+mn-ea"/>
                          <a:cs typeface="+mn-cs"/>
                        </a:rPr>
                        <a:t>Mise en œuvre des opérations d’entretien manuelles et mécanisées dans les espaces de distribution, vente, consommation et les locaux annexes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559470149"/>
                  </a:ext>
                </a:extLst>
              </a:tr>
            </a:tbl>
          </a:graphicData>
        </a:graphic>
      </p:graphicFrame>
      <p:sp>
        <p:nvSpPr>
          <p:cNvPr id="5" name="Titre 1">
            <a:extLst>
              <a:ext uri="{FF2B5EF4-FFF2-40B4-BE49-F238E27FC236}">
                <a16:creationId xmlns="" xmlns:a16="http://schemas.microsoft.com/office/drawing/2014/main" id="{28406D7A-571D-4CF6-9F6C-4DDD396C9392}"/>
              </a:ext>
            </a:extLst>
          </p:cNvPr>
          <p:cNvSpPr>
            <a:spLocks noGrp="1"/>
          </p:cNvSpPr>
          <p:nvPr>
            <p:ph type="title"/>
          </p:nvPr>
        </p:nvSpPr>
        <p:spPr>
          <a:xfrm>
            <a:off x="218692" y="201969"/>
            <a:ext cx="1193013" cy="487843"/>
          </a:xfrm>
          <a:noFill/>
        </p:spPr>
        <p:txBody>
          <a:bodyPr>
            <a:normAutofit fontScale="90000"/>
          </a:bodyPr>
          <a:lstStyle/>
          <a:p>
            <a:r>
              <a:rPr lang="fr-FR" dirty="0"/>
              <a:t>RAP</a:t>
            </a:r>
          </a:p>
        </p:txBody>
      </p:sp>
      <p:sp>
        <p:nvSpPr>
          <p:cNvPr id="6" name="Titre 1">
            <a:extLst>
              <a:ext uri="{FF2B5EF4-FFF2-40B4-BE49-F238E27FC236}">
                <a16:creationId xmlns="" xmlns:a16="http://schemas.microsoft.com/office/drawing/2014/main" id="{5E04B1D5-AB76-4D07-8E5F-0412BC2492C2}"/>
              </a:ext>
            </a:extLst>
          </p:cNvPr>
          <p:cNvSpPr txBox="1">
            <a:spLocks/>
          </p:cNvSpPr>
          <p:nvPr/>
        </p:nvSpPr>
        <p:spPr>
          <a:xfrm>
            <a:off x="2589212" y="306333"/>
            <a:ext cx="9201006" cy="73451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Activités professionnelles</a:t>
            </a:r>
          </a:p>
        </p:txBody>
      </p:sp>
    </p:spTree>
    <p:extLst>
      <p:ext uri="{BB962C8B-B14F-4D97-AF65-F5344CB8AC3E}">
        <p14:creationId xmlns:p14="http://schemas.microsoft.com/office/powerpoint/2010/main" val="10492624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6711C1-4CA9-4AD8-97D5-6DF09BFB3471}"/>
              </a:ext>
            </a:extLst>
          </p:cNvPr>
          <p:cNvSpPr>
            <a:spLocks noGrp="1"/>
          </p:cNvSpPr>
          <p:nvPr>
            <p:ph type="title"/>
          </p:nvPr>
        </p:nvSpPr>
        <p:spPr>
          <a:xfrm>
            <a:off x="2592924" y="624110"/>
            <a:ext cx="8911687" cy="787595"/>
          </a:xfrm>
        </p:spPr>
        <p:txBody>
          <a:bodyPr>
            <a:normAutofit fontScale="90000"/>
          </a:bodyPr>
          <a:lstStyle/>
          <a:p>
            <a:r>
              <a:rPr lang="fr-FR" dirty="0"/>
              <a:t>Activités déclinées en tâches (exemple)</a:t>
            </a:r>
          </a:p>
        </p:txBody>
      </p:sp>
      <p:graphicFrame>
        <p:nvGraphicFramePr>
          <p:cNvPr id="3" name="Tableau 2">
            <a:extLst>
              <a:ext uri="{FF2B5EF4-FFF2-40B4-BE49-F238E27FC236}">
                <a16:creationId xmlns="" xmlns:a16="http://schemas.microsoft.com/office/drawing/2014/main" id="{DBECAAB1-EFF3-4BEE-B7A2-5767172B41EB}"/>
              </a:ext>
            </a:extLst>
          </p:cNvPr>
          <p:cNvGraphicFramePr>
            <a:graphicFrameLocks noGrp="1"/>
          </p:cNvGraphicFramePr>
          <p:nvPr>
            <p:extLst>
              <p:ext uri="{D42A27DB-BD31-4B8C-83A1-F6EECF244321}">
                <p14:modId xmlns:p14="http://schemas.microsoft.com/office/powerpoint/2010/main" val="1687815415"/>
              </p:ext>
            </p:extLst>
          </p:nvPr>
        </p:nvGraphicFramePr>
        <p:xfrm>
          <a:off x="481263" y="1700463"/>
          <a:ext cx="11389895" cy="4876803"/>
        </p:xfrm>
        <a:graphic>
          <a:graphicData uri="http://schemas.openxmlformats.org/drawingml/2006/table">
            <a:tbl>
              <a:tblPr firstRow="1" firstCol="1" bandRow="1">
                <a:tableStyleId>{5C22544A-7EE6-4342-B048-85BDC9FD1C3A}</a:tableStyleId>
              </a:tblPr>
              <a:tblGrid>
                <a:gridCol w="2342148">
                  <a:extLst>
                    <a:ext uri="{9D8B030D-6E8A-4147-A177-3AD203B41FA5}">
                      <a16:colId xmlns="" xmlns:a16="http://schemas.microsoft.com/office/drawing/2014/main" val="4242957619"/>
                    </a:ext>
                  </a:extLst>
                </a:gridCol>
                <a:gridCol w="9047747">
                  <a:extLst>
                    <a:ext uri="{9D8B030D-6E8A-4147-A177-3AD203B41FA5}">
                      <a16:colId xmlns="" xmlns:a16="http://schemas.microsoft.com/office/drawing/2014/main" val="1376550785"/>
                    </a:ext>
                  </a:extLst>
                </a:gridCol>
              </a:tblGrid>
              <a:tr h="430732">
                <a:tc>
                  <a:txBody>
                    <a:bodyPr/>
                    <a:lstStyle/>
                    <a:p>
                      <a:pPr algn="ctr">
                        <a:spcAft>
                          <a:spcPts val="0"/>
                        </a:spcAft>
                      </a:pPr>
                      <a:r>
                        <a:rPr lang="fr-FR" sz="1800" dirty="0">
                          <a:solidFill>
                            <a:schemeClr val="tx1"/>
                          </a:solidFill>
                          <a:effectLst/>
                        </a:rPr>
                        <a:t>Activités</a:t>
                      </a:r>
                      <a:endParaRPr lang="fr-FR"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fr-FR" sz="1800" dirty="0">
                          <a:solidFill>
                            <a:schemeClr val="tx1"/>
                          </a:solidFill>
                          <a:effectLst/>
                        </a:rPr>
                        <a:t>Tâches</a:t>
                      </a:r>
                      <a:endParaRPr lang="fr-FR"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456558079"/>
                  </a:ext>
                </a:extLst>
              </a:tr>
              <a:tr h="635153">
                <a:tc rowSpan="7">
                  <a:txBody>
                    <a:bodyPr/>
                    <a:lstStyle/>
                    <a:p>
                      <a:pPr>
                        <a:spcAft>
                          <a:spcPts val="0"/>
                        </a:spcAft>
                      </a:pPr>
                      <a:r>
                        <a:rPr lang="fr-FR" sz="1600" dirty="0">
                          <a:solidFill>
                            <a:schemeClr val="tx1"/>
                          </a:solidFill>
                          <a:effectLst/>
                        </a:rPr>
                        <a:t>A6 - Mise en place et réapprovisionnement des espaces de distribution, de vente et de consommation </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Bef>
                          <a:spcPts val="600"/>
                        </a:spcBef>
                        <a:spcAft>
                          <a:spcPts val="600"/>
                        </a:spcAft>
                      </a:pPr>
                      <a:r>
                        <a:rPr lang="fr-FR" sz="1600" dirty="0">
                          <a:effectLst/>
                        </a:rPr>
                        <a:t>Mise en place des espaces de distribution, vente et consommation</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219069173"/>
                  </a:ext>
                </a:extLst>
              </a:tr>
              <a:tr h="635153">
                <a:tc vMerge="1">
                  <a:txBody>
                    <a:bodyPr/>
                    <a:lstStyle/>
                    <a:p>
                      <a:endParaRPr lang="fr-FR"/>
                    </a:p>
                  </a:txBody>
                  <a:tcPr/>
                </a:tc>
                <a:tc>
                  <a:txBody>
                    <a:bodyPr/>
                    <a:lstStyle/>
                    <a:p>
                      <a:pPr>
                        <a:spcBef>
                          <a:spcPts val="600"/>
                        </a:spcBef>
                        <a:spcAft>
                          <a:spcPts val="600"/>
                        </a:spcAft>
                      </a:pPr>
                      <a:r>
                        <a:rPr lang="fr-FR" sz="1600" dirty="0">
                          <a:effectLst/>
                        </a:rPr>
                        <a:t>Disposition des produits alimentaires et non alimentaires sur les espaces de distribution </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686483231"/>
                  </a:ext>
                </a:extLst>
              </a:tr>
              <a:tr h="635153">
                <a:tc vMerge="1">
                  <a:txBody>
                    <a:bodyPr/>
                    <a:lstStyle/>
                    <a:p>
                      <a:endParaRPr lang="fr-FR"/>
                    </a:p>
                  </a:txBody>
                  <a:tcPr/>
                </a:tc>
                <a:tc>
                  <a:txBody>
                    <a:bodyPr/>
                    <a:lstStyle/>
                    <a:p>
                      <a:pPr>
                        <a:spcBef>
                          <a:spcPts val="600"/>
                        </a:spcBef>
                        <a:spcAft>
                          <a:spcPts val="600"/>
                        </a:spcAft>
                      </a:pPr>
                      <a:r>
                        <a:rPr lang="fr-FR" sz="1600" b="1" dirty="0">
                          <a:solidFill>
                            <a:schemeClr val="tx1"/>
                          </a:solidFill>
                          <a:effectLst/>
                        </a:rPr>
                        <a:t>Affichage des informations </a:t>
                      </a:r>
                      <a:r>
                        <a:rPr lang="fr-FR" sz="1600" dirty="0">
                          <a:effectLst/>
                        </a:rPr>
                        <a:t>relatives aux produits proposés </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3312456995"/>
                  </a:ext>
                </a:extLst>
              </a:tr>
              <a:tr h="635153">
                <a:tc vMerge="1">
                  <a:txBody>
                    <a:bodyPr/>
                    <a:lstStyle/>
                    <a:p>
                      <a:endParaRPr lang="fr-FR"/>
                    </a:p>
                  </a:txBody>
                  <a:tcPr/>
                </a:tc>
                <a:tc>
                  <a:txBody>
                    <a:bodyPr/>
                    <a:lstStyle/>
                    <a:p>
                      <a:pPr>
                        <a:spcBef>
                          <a:spcPts val="600"/>
                        </a:spcBef>
                        <a:spcAft>
                          <a:spcPts val="600"/>
                        </a:spcAft>
                      </a:pPr>
                      <a:r>
                        <a:rPr lang="fr-FR" sz="1600" dirty="0">
                          <a:effectLst/>
                        </a:rPr>
                        <a:t>Participation à la mise en valeur des espaces avec des éléments d’ambiance, </a:t>
                      </a:r>
                      <a:r>
                        <a:rPr lang="fr-FR" sz="1600" b="1" dirty="0">
                          <a:effectLst/>
                        </a:rPr>
                        <a:t>des supports promotionnels </a:t>
                      </a:r>
                      <a:endParaRPr lang="fr-FR" sz="16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57339806"/>
                  </a:ext>
                </a:extLst>
              </a:tr>
              <a:tr h="635153">
                <a:tc vMerge="1">
                  <a:txBody>
                    <a:bodyPr/>
                    <a:lstStyle/>
                    <a:p>
                      <a:endParaRPr lang="fr-FR"/>
                    </a:p>
                  </a:txBody>
                  <a:tcPr/>
                </a:tc>
                <a:tc>
                  <a:txBody>
                    <a:bodyPr/>
                    <a:lstStyle/>
                    <a:p>
                      <a:pPr>
                        <a:spcBef>
                          <a:spcPts val="600"/>
                        </a:spcBef>
                        <a:spcAft>
                          <a:spcPts val="600"/>
                        </a:spcAft>
                      </a:pPr>
                      <a:r>
                        <a:rPr lang="fr-FR" sz="1600" b="1" dirty="0">
                          <a:effectLst/>
                        </a:rPr>
                        <a:t>Contrôle</a:t>
                      </a:r>
                      <a:r>
                        <a:rPr lang="fr-FR" sz="1600" dirty="0">
                          <a:effectLst/>
                        </a:rPr>
                        <a:t> et réapprovisionnement des espaces en prenant en compte les flux, les stocks </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361540748"/>
                  </a:ext>
                </a:extLst>
              </a:tr>
              <a:tr h="635153">
                <a:tc vMerge="1">
                  <a:txBody>
                    <a:bodyPr/>
                    <a:lstStyle/>
                    <a:p>
                      <a:endParaRPr lang="fr-FR"/>
                    </a:p>
                  </a:txBody>
                  <a:tcPr/>
                </a:tc>
                <a:tc>
                  <a:txBody>
                    <a:bodyPr/>
                    <a:lstStyle/>
                    <a:p>
                      <a:pPr>
                        <a:spcBef>
                          <a:spcPts val="600"/>
                        </a:spcBef>
                        <a:spcAft>
                          <a:spcPts val="600"/>
                        </a:spcAft>
                      </a:pPr>
                      <a:r>
                        <a:rPr lang="fr-FR" sz="1600" dirty="0">
                          <a:effectLst/>
                        </a:rPr>
                        <a:t>Traitement des produits non servis et des invendus</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2826903598"/>
                  </a:ext>
                </a:extLst>
              </a:tr>
              <a:tr h="635153">
                <a:tc vMerge="1">
                  <a:txBody>
                    <a:bodyPr/>
                    <a:lstStyle/>
                    <a:p>
                      <a:endParaRPr lang="fr-FR"/>
                    </a:p>
                  </a:txBody>
                  <a:tcPr/>
                </a:tc>
                <a:tc>
                  <a:txBody>
                    <a:bodyPr/>
                    <a:lstStyle/>
                    <a:p>
                      <a:pPr>
                        <a:spcBef>
                          <a:spcPts val="600"/>
                        </a:spcBef>
                        <a:spcAft>
                          <a:spcPts val="600"/>
                        </a:spcAft>
                      </a:pPr>
                      <a:r>
                        <a:rPr lang="fr-FR" sz="1600" b="1" dirty="0">
                          <a:effectLst/>
                        </a:rPr>
                        <a:t>Transmission des informations </a:t>
                      </a:r>
                      <a:r>
                        <a:rPr lang="fr-FR" sz="1600" dirty="0">
                          <a:effectLst/>
                        </a:rPr>
                        <a:t>à l’équipe et à la hiérarchie</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2891" marR="628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664642620"/>
                  </a:ext>
                </a:extLst>
              </a:tr>
            </a:tbl>
          </a:graphicData>
        </a:graphic>
      </p:graphicFrame>
      <p:sp>
        <p:nvSpPr>
          <p:cNvPr id="4" name="Titre 1">
            <a:extLst>
              <a:ext uri="{FF2B5EF4-FFF2-40B4-BE49-F238E27FC236}">
                <a16:creationId xmlns="" xmlns:a16="http://schemas.microsoft.com/office/drawing/2014/main" id="{3698A54F-346A-4480-B528-52DAF428B23F}"/>
              </a:ext>
            </a:extLst>
          </p:cNvPr>
          <p:cNvSpPr txBox="1">
            <a:spLocks/>
          </p:cNvSpPr>
          <p:nvPr/>
        </p:nvSpPr>
        <p:spPr>
          <a:xfrm>
            <a:off x="218692" y="201969"/>
            <a:ext cx="1193013" cy="487843"/>
          </a:xfrm>
          <a:prstGeom prst="rect">
            <a:avLst/>
          </a:prstGeom>
          <a:noFill/>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RAP</a:t>
            </a:r>
          </a:p>
        </p:txBody>
      </p:sp>
    </p:spTree>
    <p:extLst>
      <p:ext uri="{BB962C8B-B14F-4D97-AF65-F5344CB8AC3E}">
        <p14:creationId xmlns:p14="http://schemas.microsoft.com/office/powerpoint/2010/main" val="390777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3A88206-224B-499E-86AD-57B20BFF79DC}"/>
              </a:ext>
            </a:extLst>
          </p:cNvPr>
          <p:cNvSpPr>
            <a:spLocks noGrp="1"/>
          </p:cNvSpPr>
          <p:nvPr>
            <p:ph type="title"/>
          </p:nvPr>
        </p:nvSpPr>
        <p:spPr>
          <a:xfrm>
            <a:off x="2252972" y="45557"/>
            <a:ext cx="9326360" cy="712431"/>
          </a:xfrm>
        </p:spPr>
        <p:txBody>
          <a:bodyPr/>
          <a:lstStyle/>
          <a:p>
            <a:r>
              <a:rPr lang="fr-FR" dirty="0"/>
              <a:t>Présentation de chaque activité du RAP</a:t>
            </a:r>
          </a:p>
        </p:txBody>
      </p:sp>
      <p:sp>
        <p:nvSpPr>
          <p:cNvPr id="3" name="Titre 1">
            <a:extLst>
              <a:ext uri="{FF2B5EF4-FFF2-40B4-BE49-F238E27FC236}">
                <a16:creationId xmlns="" xmlns:a16="http://schemas.microsoft.com/office/drawing/2014/main" id="{A2DEFBD2-2FB2-4FD3-9474-F29EBB0EBF93}"/>
              </a:ext>
            </a:extLst>
          </p:cNvPr>
          <p:cNvSpPr txBox="1">
            <a:spLocks/>
          </p:cNvSpPr>
          <p:nvPr/>
        </p:nvSpPr>
        <p:spPr>
          <a:xfrm>
            <a:off x="218692" y="201969"/>
            <a:ext cx="1193013" cy="487843"/>
          </a:xfrm>
          <a:prstGeom prst="rect">
            <a:avLst/>
          </a:prstGeom>
          <a:noFill/>
        </p:spPr>
        <p:txBody>
          <a:bodyPr vert="horz" lIns="91440" tIns="45720" rIns="91440" bIns="45720" rtlCol="0" anchor="t">
            <a:normAutofit fontScale="900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RAP</a:t>
            </a:r>
          </a:p>
        </p:txBody>
      </p:sp>
      <p:sp>
        <p:nvSpPr>
          <p:cNvPr id="7" name="Rectangle : coins arrondis 6">
            <a:extLst>
              <a:ext uri="{FF2B5EF4-FFF2-40B4-BE49-F238E27FC236}">
                <a16:creationId xmlns="" xmlns:a16="http://schemas.microsoft.com/office/drawing/2014/main" id="{EA51E103-EF4F-463F-BDCB-BFD4086DE89A}"/>
              </a:ext>
            </a:extLst>
          </p:cNvPr>
          <p:cNvSpPr/>
          <p:nvPr/>
        </p:nvSpPr>
        <p:spPr>
          <a:xfrm>
            <a:off x="7728525" y="1189681"/>
            <a:ext cx="3433009" cy="240632"/>
          </a:xfrm>
          <a:prstGeom prst="roundRect">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Tâches</a:t>
            </a:r>
          </a:p>
        </p:txBody>
      </p:sp>
      <p:sp>
        <p:nvSpPr>
          <p:cNvPr id="8" name="Rectangle : coins arrondis 7">
            <a:extLst>
              <a:ext uri="{FF2B5EF4-FFF2-40B4-BE49-F238E27FC236}">
                <a16:creationId xmlns="" xmlns:a16="http://schemas.microsoft.com/office/drawing/2014/main" id="{7E466433-CB49-4116-A847-37C58D988BD0}"/>
              </a:ext>
            </a:extLst>
          </p:cNvPr>
          <p:cNvSpPr/>
          <p:nvPr/>
        </p:nvSpPr>
        <p:spPr>
          <a:xfrm>
            <a:off x="6801854" y="1973178"/>
            <a:ext cx="5149514" cy="3224466"/>
          </a:xfrm>
          <a:prstGeom prst="roundRect">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Conditions de réalisation </a:t>
            </a:r>
            <a:r>
              <a:rPr lang="fr-FR" dirty="0"/>
              <a:t>avec :</a:t>
            </a:r>
          </a:p>
          <a:p>
            <a:pPr marL="285750" indent="-285750">
              <a:buFontTx/>
              <a:buChar char="-"/>
            </a:pPr>
            <a:r>
              <a:rPr lang="fr-FR" dirty="0"/>
              <a:t>Les moyens et ressources</a:t>
            </a:r>
          </a:p>
          <a:p>
            <a:pPr marL="285750" indent="-285750">
              <a:buFontTx/>
              <a:buChar char="-"/>
            </a:pPr>
            <a:r>
              <a:rPr lang="fr-FR" dirty="0"/>
              <a:t>le degré d’autonomie</a:t>
            </a:r>
          </a:p>
          <a:p>
            <a:pPr marL="285750" indent="-285750" algn="ctr">
              <a:buFontTx/>
              <a:buChar char="-"/>
            </a:pPr>
            <a:endParaRPr lang="fr-FR" dirty="0"/>
          </a:p>
          <a:p>
            <a:pPr fontAlgn="base"/>
            <a:r>
              <a:rPr lang="fr-FR" dirty="0"/>
              <a:t>Dans le respect des procédures imposées, des consignes données et sous la responsabilité de sa hiérarchie :</a:t>
            </a:r>
          </a:p>
          <a:p>
            <a:pPr lvl="0" fontAlgn="base"/>
            <a:r>
              <a:rPr lang="fr-FR" dirty="0"/>
              <a:t>- </a:t>
            </a:r>
            <a:r>
              <a:rPr lang="fr-FR" b="1" dirty="0"/>
              <a:t>autonome dans l’exécution de ses tâches,</a:t>
            </a:r>
          </a:p>
          <a:p>
            <a:pPr lvl="0" fontAlgn="base"/>
            <a:r>
              <a:rPr lang="fr-FR" b="1" dirty="0"/>
              <a:t>- responsable de la conformité de son travail.</a:t>
            </a:r>
          </a:p>
          <a:p>
            <a:pPr marL="285750" indent="-285750">
              <a:buFontTx/>
              <a:buChar char="-"/>
            </a:pPr>
            <a:endParaRPr lang="fr-FR" dirty="0"/>
          </a:p>
        </p:txBody>
      </p:sp>
      <p:sp>
        <p:nvSpPr>
          <p:cNvPr id="10" name="Rectangle : coins arrondis 9">
            <a:extLst>
              <a:ext uri="{FF2B5EF4-FFF2-40B4-BE49-F238E27FC236}">
                <a16:creationId xmlns="" xmlns:a16="http://schemas.microsoft.com/office/drawing/2014/main" id="{E99C87F3-4541-4373-B3B0-5D7F538F6383}"/>
              </a:ext>
            </a:extLst>
          </p:cNvPr>
          <p:cNvSpPr/>
          <p:nvPr/>
        </p:nvSpPr>
        <p:spPr>
          <a:xfrm>
            <a:off x="7439792" y="5479824"/>
            <a:ext cx="3657600" cy="336884"/>
          </a:xfrm>
          <a:prstGeom prst="roundRect">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Résultats attendus</a:t>
            </a:r>
          </a:p>
        </p:txBody>
      </p:sp>
      <p:sp>
        <p:nvSpPr>
          <p:cNvPr id="11" name="Flèche : droite 10">
            <a:extLst>
              <a:ext uri="{FF2B5EF4-FFF2-40B4-BE49-F238E27FC236}">
                <a16:creationId xmlns="" xmlns:a16="http://schemas.microsoft.com/office/drawing/2014/main" id="{B3328379-4FE9-4467-8172-738A8144A11B}"/>
              </a:ext>
            </a:extLst>
          </p:cNvPr>
          <p:cNvSpPr/>
          <p:nvPr/>
        </p:nvSpPr>
        <p:spPr>
          <a:xfrm>
            <a:off x="6439021" y="1209734"/>
            <a:ext cx="1187115" cy="240632"/>
          </a:xfrm>
          <a:prstGeom prst="rightArrow">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droite 11">
            <a:extLst>
              <a:ext uri="{FF2B5EF4-FFF2-40B4-BE49-F238E27FC236}">
                <a16:creationId xmlns="" xmlns:a16="http://schemas.microsoft.com/office/drawing/2014/main" id="{996066F1-4122-457D-AAF1-97302440F398}"/>
              </a:ext>
            </a:extLst>
          </p:cNvPr>
          <p:cNvSpPr/>
          <p:nvPr/>
        </p:nvSpPr>
        <p:spPr>
          <a:xfrm>
            <a:off x="6448926" y="2221106"/>
            <a:ext cx="433138" cy="290202"/>
          </a:xfrm>
          <a:prstGeom prst="rightArrow">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droite 12">
            <a:extLst>
              <a:ext uri="{FF2B5EF4-FFF2-40B4-BE49-F238E27FC236}">
                <a16:creationId xmlns="" xmlns:a16="http://schemas.microsoft.com/office/drawing/2014/main" id="{A1329707-1AFB-49F3-A281-47947BAEF5A8}"/>
              </a:ext>
            </a:extLst>
          </p:cNvPr>
          <p:cNvSpPr/>
          <p:nvPr/>
        </p:nvSpPr>
        <p:spPr>
          <a:xfrm>
            <a:off x="6452936" y="5549125"/>
            <a:ext cx="926432" cy="290202"/>
          </a:xfrm>
          <a:prstGeom prst="rightArrow">
            <a:avLst/>
          </a:prstGeom>
          <a:solidFill>
            <a:srgbClr val="3366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 xmlns:a16="http://schemas.microsoft.com/office/drawing/2014/main" id="{F4071B17-3C3B-4968-89FD-035C4984C9F1}"/>
              </a:ext>
            </a:extLst>
          </p:cNvPr>
          <p:cNvSpPr txBox="1"/>
          <p:nvPr/>
        </p:nvSpPr>
        <p:spPr>
          <a:xfrm>
            <a:off x="2252972" y="757988"/>
            <a:ext cx="4199964" cy="6054455"/>
          </a:xfrm>
          <a:prstGeom prst="rect">
            <a:avLst/>
          </a:prstGeom>
          <a:noFill/>
        </p:spPr>
        <p:txBody>
          <a:bodyPr wrap="square" rtlCol="0">
            <a:spAutoFit/>
          </a:bodyPr>
          <a:lstStyle/>
          <a:p>
            <a:endParaRPr lang="fr-FR" dirty="0"/>
          </a:p>
        </p:txBody>
      </p:sp>
      <p:graphicFrame>
        <p:nvGraphicFramePr>
          <p:cNvPr id="15" name="Tableau 14">
            <a:extLst>
              <a:ext uri="{FF2B5EF4-FFF2-40B4-BE49-F238E27FC236}">
                <a16:creationId xmlns="" xmlns:a16="http://schemas.microsoft.com/office/drawing/2014/main" id="{CBFA6557-9742-4426-9562-BE3A5FEAD31A}"/>
              </a:ext>
            </a:extLst>
          </p:cNvPr>
          <p:cNvGraphicFramePr>
            <a:graphicFrameLocks noGrp="1"/>
          </p:cNvGraphicFramePr>
          <p:nvPr>
            <p:extLst>
              <p:ext uri="{D42A27DB-BD31-4B8C-83A1-F6EECF244321}">
                <p14:modId xmlns:p14="http://schemas.microsoft.com/office/powerpoint/2010/main" val="2277603950"/>
              </p:ext>
            </p:extLst>
          </p:nvPr>
        </p:nvGraphicFramePr>
        <p:xfrm>
          <a:off x="1995358" y="689812"/>
          <a:ext cx="4453568" cy="5761750"/>
        </p:xfrm>
        <a:graphic>
          <a:graphicData uri="http://schemas.openxmlformats.org/drawingml/2006/table">
            <a:tbl>
              <a:tblPr firstRow="1" firstCol="1" bandRow="1"/>
              <a:tblGrid>
                <a:gridCol w="256386">
                  <a:extLst>
                    <a:ext uri="{9D8B030D-6E8A-4147-A177-3AD203B41FA5}">
                      <a16:colId xmlns="" xmlns:a16="http://schemas.microsoft.com/office/drawing/2014/main" val="367799603"/>
                    </a:ext>
                  </a:extLst>
                </a:gridCol>
                <a:gridCol w="108465">
                  <a:extLst>
                    <a:ext uri="{9D8B030D-6E8A-4147-A177-3AD203B41FA5}">
                      <a16:colId xmlns="" xmlns:a16="http://schemas.microsoft.com/office/drawing/2014/main" val="3790535261"/>
                    </a:ext>
                  </a:extLst>
                </a:gridCol>
                <a:gridCol w="4088717">
                  <a:extLst>
                    <a:ext uri="{9D8B030D-6E8A-4147-A177-3AD203B41FA5}">
                      <a16:colId xmlns="" xmlns:a16="http://schemas.microsoft.com/office/drawing/2014/main" val="1282691117"/>
                    </a:ext>
                  </a:extLst>
                </a:gridCol>
              </a:tblGrid>
              <a:tr h="379476">
                <a:tc gridSpan="3">
                  <a:txBody>
                    <a:bodyPr/>
                    <a:lstStyle/>
                    <a:p>
                      <a:pPr marL="457200" algn="ctr" fontAlgn="base">
                        <a:spcAft>
                          <a:spcPts val="0"/>
                        </a:spcAft>
                      </a:pPr>
                      <a:r>
                        <a:rPr lang="fr-FR" sz="1100" b="1" dirty="0">
                          <a:solidFill>
                            <a:srgbClr val="FFFFFF"/>
                          </a:solidFill>
                          <a:effectLst/>
                          <a:latin typeface="Arial" panose="020B0604020202020204" pitchFamily="34" charset="0"/>
                          <a:ea typeface="SimSun" panose="02010600030101010101" pitchFamily="2" charset="-122"/>
                          <a:cs typeface="Arial" panose="020B0604020202020204" pitchFamily="34" charset="0"/>
                        </a:rPr>
                        <a:t>A3 - Réalisation de préparations et de cuissons simples</a:t>
                      </a:r>
                      <a:endParaRPr lang="fr-FR" sz="1100" dirty="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493324636"/>
                  </a:ext>
                </a:extLst>
              </a:tr>
              <a:tr h="127244">
                <a:tc gridSpan="2">
                  <a:txBody>
                    <a:bodyPr/>
                    <a:lstStyle/>
                    <a:p>
                      <a:pPr fontAlgn="base">
                        <a:spcAft>
                          <a:spcPts val="0"/>
                        </a:spcAft>
                      </a:pPr>
                      <a:r>
                        <a:rPr lang="fr-FR" sz="800" b="1" cap="all">
                          <a:effectLst/>
                          <a:latin typeface="Arial" panose="020B0604020202020204" pitchFamily="34" charset="0"/>
                          <a:ea typeface="SimSun" panose="02010600030101010101" pitchFamily="2" charset="-122"/>
                          <a:cs typeface="Arial" panose="020B0604020202020204" pitchFamily="34" charset="0"/>
                        </a:rPr>
                        <a:t> </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fontAlgn="base">
                        <a:spcAft>
                          <a:spcPts val="0"/>
                        </a:spcAft>
                      </a:pPr>
                      <a:r>
                        <a:rPr lang="fr-FR" sz="800" b="1" cap="all">
                          <a:effectLst/>
                          <a:latin typeface="Arial" panose="020B0604020202020204" pitchFamily="34" charset="0"/>
                          <a:ea typeface="SimSun" panose="02010600030101010101" pitchFamily="2" charset="-122"/>
                          <a:cs typeface="Arial" panose="020B0604020202020204" pitchFamily="34" charset="0"/>
                        </a:rPr>
                        <a:t> </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38235720"/>
                  </a:ext>
                </a:extLst>
              </a:tr>
              <a:tr h="202456">
                <a:tc gridSpan="3">
                  <a:txBody>
                    <a:bodyPr/>
                    <a:lstStyle/>
                    <a:p>
                      <a:pPr marL="226695" algn="ctr" fontAlgn="base">
                        <a:spcAft>
                          <a:spcPts val="0"/>
                        </a:spcAft>
                      </a:pPr>
                      <a:r>
                        <a:rPr lang="fr-FR" sz="1000" b="1" kern="150" dirty="0">
                          <a:solidFill>
                            <a:srgbClr val="FFFFFF"/>
                          </a:solidFill>
                          <a:effectLst/>
                          <a:latin typeface="Arial" panose="020B0604020202020204" pitchFamily="34" charset="0"/>
                          <a:ea typeface="SimSun" panose="02010600030101010101" pitchFamily="2" charset="-122"/>
                          <a:cs typeface="Arial" panose="020B0604020202020204" pitchFamily="34" charset="0"/>
                        </a:rPr>
                        <a:t>Tâches</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3333029614"/>
                  </a:ext>
                </a:extLst>
              </a:tr>
              <a:tr h="235935">
                <a:tc>
                  <a:txBody>
                    <a:bodyPr/>
                    <a:lstStyle/>
                    <a:p>
                      <a:pPr algn="ctr" fontAlgn="base">
                        <a:spcBef>
                          <a:spcPts val="450"/>
                        </a:spcBef>
                        <a:spcAft>
                          <a:spcPts val="450"/>
                        </a:spcAft>
                      </a:pPr>
                      <a:r>
                        <a:rPr lang="fr-FR" sz="800">
                          <a:solidFill>
                            <a:srgbClr val="000000"/>
                          </a:solidFill>
                          <a:effectLst/>
                          <a:latin typeface="Arial" panose="020B0604020202020204" pitchFamily="34" charset="0"/>
                          <a:ea typeface="SimSun" panose="02010600030101010101" pitchFamily="2" charset="-122"/>
                          <a:cs typeface="Arial" panose="020B0604020202020204" pitchFamily="34" charset="0"/>
                        </a:rPr>
                        <a:t>T1</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a:spcBef>
                          <a:spcPts val="450"/>
                        </a:spcBef>
                        <a:spcAft>
                          <a:spcPts val="450"/>
                        </a:spcAft>
                      </a:pPr>
                      <a:r>
                        <a:rPr lang="fr-FR"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Réalisation de cuissons : à l’eau, à la vapeur, au four, saisies, grillées, toastées, gratinées, en friture</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2581556891"/>
                  </a:ext>
                </a:extLst>
              </a:tr>
              <a:tr h="235935">
                <a:tc>
                  <a:txBody>
                    <a:bodyPr/>
                    <a:lstStyle/>
                    <a:p>
                      <a:pPr algn="ctr" fontAlgn="base">
                        <a:spcBef>
                          <a:spcPts val="450"/>
                        </a:spcBef>
                        <a:spcAft>
                          <a:spcPts val="450"/>
                        </a:spcAft>
                      </a:pPr>
                      <a:r>
                        <a:rPr lang="fr-FR" sz="800">
                          <a:solidFill>
                            <a:srgbClr val="000000"/>
                          </a:solidFill>
                          <a:effectLst/>
                          <a:latin typeface="Arial" panose="020B0604020202020204" pitchFamily="34" charset="0"/>
                          <a:ea typeface="SimSun" panose="02010600030101010101" pitchFamily="2" charset="-122"/>
                          <a:cs typeface="Arial" panose="020B0604020202020204" pitchFamily="34" charset="0"/>
                        </a:rPr>
                        <a:t>T2</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a:spcBef>
                          <a:spcPts val="450"/>
                        </a:spcBef>
                        <a:spcAft>
                          <a:spcPts val="450"/>
                        </a:spcAft>
                      </a:pPr>
                      <a:r>
                        <a:rPr lang="fr-FR" sz="800">
                          <a:effectLst/>
                          <a:latin typeface="Arial" panose="020B0604020202020204" pitchFamily="34" charset="0"/>
                          <a:ea typeface="Times New Roman" panose="02020603050405020304" pitchFamily="18" charset="0"/>
                          <a:cs typeface="Arial" panose="020B0604020202020204" pitchFamily="34" charset="0"/>
                        </a:rPr>
                        <a:t>Réalisation à chaud ou à froid de préparations à partir de produits semi-élaborés ou élaborés</a:t>
                      </a:r>
                    </a:p>
                  </a:txBody>
                  <a:tcPr marL="34610" marR="34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3336678897"/>
                  </a:ext>
                </a:extLst>
              </a:tr>
              <a:tr h="191308">
                <a:tc>
                  <a:txBody>
                    <a:bodyPr/>
                    <a:lstStyle/>
                    <a:p>
                      <a:pPr algn="ctr" fontAlgn="base">
                        <a:spcBef>
                          <a:spcPts val="450"/>
                        </a:spcBef>
                        <a:spcAft>
                          <a:spcPts val="450"/>
                        </a:spcAft>
                      </a:pPr>
                      <a:r>
                        <a:rPr lang="fr-FR" sz="800">
                          <a:solidFill>
                            <a:srgbClr val="000000"/>
                          </a:solidFill>
                          <a:effectLst/>
                          <a:latin typeface="Arial" panose="020B0604020202020204" pitchFamily="34" charset="0"/>
                          <a:ea typeface="SimSun" panose="02010600030101010101" pitchFamily="2" charset="-122"/>
                          <a:cs typeface="Arial" panose="020B0604020202020204" pitchFamily="34" charset="0"/>
                        </a:rPr>
                        <a:t>T3</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a:spcBef>
                          <a:spcPts val="450"/>
                        </a:spcBef>
                        <a:spcAft>
                          <a:spcPts val="450"/>
                        </a:spcAft>
                      </a:pPr>
                      <a:r>
                        <a:rPr lang="fr-FR" sz="800">
                          <a:effectLst/>
                          <a:latin typeface="Arial" panose="020B0604020202020204" pitchFamily="34" charset="0"/>
                          <a:ea typeface="Times New Roman" panose="02020603050405020304" pitchFamily="18" charset="0"/>
                          <a:cs typeface="Arial" panose="020B0604020202020204" pitchFamily="34" charset="0"/>
                        </a:rPr>
                        <a:t>Maintien ou remise en température des plats cuisinés à l’avance</a:t>
                      </a:r>
                    </a:p>
                  </a:txBody>
                  <a:tcPr marL="34610" marR="34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4119848395"/>
                  </a:ext>
                </a:extLst>
              </a:tr>
              <a:tr h="191308">
                <a:tc>
                  <a:txBody>
                    <a:bodyPr/>
                    <a:lstStyle/>
                    <a:p>
                      <a:pPr algn="ctr" fontAlgn="base">
                        <a:spcBef>
                          <a:spcPts val="450"/>
                        </a:spcBef>
                        <a:spcAft>
                          <a:spcPts val="450"/>
                        </a:spcAft>
                      </a:pPr>
                      <a:r>
                        <a:rPr lang="fr-FR" sz="800">
                          <a:solidFill>
                            <a:srgbClr val="000000"/>
                          </a:solidFill>
                          <a:effectLst/>
                          <a:latin typeface="Arial" panose="020B0604020202020204" pitchFamily="34" charset="0"/>
                          <a:ea typeface="SimSun" panose="02010600030101010101" pitchFamily="2" charset="-122"/>
                          <a:cs typeface="Arial" panose="020B0604020202020204" pitchFamily="34" charset="0"/>
                        </a:rPr>
                        <a:t>T4</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a:spcBef>
                          <a:spcPts val="450"/>
                        </a:spcBef>
                        <a:spcAft>
                          <a:spcPts val="450"/>
                        </a:spcAft>
                      </a:pPr>
                      <a:r>
                        <a:rPr lang="fr-FR" sz="8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Réalisation des opérations de traçabilité </a:t>
                      </a:r>
                      <a:endParaRPr lang="fr-FR" sz="80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1254901450"/>
                  </a:ext>
                </a:extLst>
              </a:tr>
              <a:tr h="202456">
                <a:tc gridSpan="3">
                  <a:txBody>
                    <a:bodyPr/>
                    <a:lstStyle/>
                    <a:p>
                      <a:pPr marL="226695" algn="ctr" fontAlgn="base">
                        <a:spcAft>
                          <a:spcPts val="0"/>
                        </a:spcAft>
                      </a:pPr>
                      <a:r>
                        <a:rPr lang="fr-FR" sz="1000" b="1" kern="150" dirty="0">
                          <a:solidFill>
                            <a:srgbClr val="FFFFFF"/>
                          </a:solidFill>
                          <a:effectLst/>
                          <a:latin typeface="Arial" panose="020B0604020202020204" pitchFamily="34" charset="0"/>
                          <a:ea typeface="SimSun" panose="02010600030101010101" pitchFamily="2" charset="-122"/>
                          <a:cs typeface="Arial" panose="020B0604020202020204" pitchFamily="34" charset="0"/>
                        </a:rPr>
                        <a:t>Conditions de réalisation</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2782434324"/>
                  </a:ext>
                </a:extLst>
              </a:tr>
              <a:tr h="2269199">
                <a:tc gridSpan="3">
                  <a:txBody>
                    <a:bodyPr/>
                    <a:lstStyle/>
                    <a:p>
                      <a:pPr fontAlgn="base">
                        <a:spcAft>
                          <a:spcPts val="0"/>
                        </a:spcAft>
                      </a:pPr>
                      <a:r>
                        <a:rPr lang="fr-FR" sz="700" b="1" dirty="0">
                          <a:solidFill>
                            <a:srgbClr val="000000"/>
                          </a:solidFill>
                          <a:effectLst/>
                          <a:latin typeface="Arial" panose="020B0604020202020204" pitchFamily="34" charset="0"/>
                          <a:ea typeface="SimSun" panose="02010600030101010101" pitchFamily="2" charset="-122"/>
                          <a:cs typeface="Arial" panose="020B0604020202020204" pitchFamily="34" charset="0"/>
                        </a:rPr>
                        <a:t>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b="1" dirty="0">
                          <a:solidFill>
                            <a:srgbClr val="000000"/>
                          </a:solidFill>
                          <a:effectLst/>
                          <a:latin typeface="Arial" panose="020B0604020202020204" pitchFamily="34" charset="0"/>
                          <a:ea typeface="SimSun" panose="02010600030101010101" pitchFamily="2" charset="-122"/>
                          <a:cs typeface="Arial" panose="020B0604020202020204" pitchFamily="34" charset="0"/>
                        </a:rPr>
                        <a:t>Moyens et ressources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Tenue professionnelle et EPI adaptés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Zone de production culinaire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Fiches techniques, procédures, protocoles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Notice d’utilisation des matériels et produits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Plan de maîtrise sanitaire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Outils et documents de traçabilité</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Denrées et produits alimentaires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Matériel de contrôle des bains de friture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Matériel et équipement de préparation et de cuisson</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Matériel de maintien en température, de refroidissement, de remise en température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Matériel de contrôle de température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Matériel de collecte et tri des déchets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Autonomie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Dans le respect des procédures imposées, des consignes données et sous la responsabilité de sa hiérarchie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a:spcAft>
                          <a:spcPts val="0"/>
                        </a:spcAft>
                        <a:buFont typeface="Calibri" panose="020F0502020204030204" pitchFamily="34" charset="0"/>
                        <a:buChar char="-"/>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autonome dans l’exécution de ses tâches,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fontAlgn="base">
                        <a:spcAft>
                          <a:spcPts val="0"/>
                        </a:spcAft>
                        <a:buFont typeface="Calibri" panose="020F0502020204030204" pitchFamily="34" charset="0"/>
                        <a:buChar char="-"/>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responsable de la conformité de son travail.</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3626036213"/>
                  </a:ext>
                </a:extLst>
              </a:tr>
              <a:tr h="201565">
                <a:tc gridSpan="3">
                  <a:txBody>
                    <a:bodyPr/>
                    <a:lstStyle/>
                    <a:p>
                      <a:pPr marL="226695" algn="ctr" fontAlgn="base">
                        <a:spcAft>
                          <a:spcPts val="0"/>
                        </a:spcAft>
                      </a:pPr>
                      <a:r>
                        <a:rPr lang="fr-FR" sz="1000" b="1" kern="150" dirty="0">
                          <a:solidFill>
                            <a:srgbClr val="FFFFFF"/>
                          </a:solidFill>
                          <a:effectLst/>
                          <a:latin typeface="Arial" panose="020B0604020202020204" pitchFamily="34" charset="0"/>
                          <a:ea typeface="SimSun" panose="02010600030101010101" pitchFamily="2" charset="-122"/>
                          <a:cs typeface="Arial" panose="020B0604020202020204" pitchFamily="34" charset="0"/>
                        </a:rPr>
                        <a:t>Résultats attendus</a:t>
                      </a:r>
                      <a:endParaRPr lang="fr-FR" sz="1000" dirty="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3668495817"/>
                  </a:ext>
                </a:extLst>
              </a:tr>
              <a:tr h="1509058">
                <a:tc gridSpan="3">
                  <a:txBody>
                    <a:bodyPr/>
                    <a:lstStyle/>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Port de la tenue professionnelle et des EPI adaptés à l’activité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Préparations et cuissons conformes à la fiche technique et à la demande du client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Maîtrise de la consommation d’énergie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Calibri" panose="020F0502020204030204" pitchFamily="34" charset="0"/>
                          <a:cs typeface="Arial" panose="020B0604020202020204" pitchFamily="34" charset="0"/>
                        </a:rPr>
                        <a:t>Contrôle des qualités organoleptiques des préparations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Utilisation rationnelle des matériels de préparation, cuisson, refroidissement, remise en température dans le respect des règles de sécurité</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Respect du couple temps-température lors de la remise en température des plats cuisinés à l’avance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Mise en attente des produits conforme à la réglementation (maintien en température ou entreposage au froid)</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Mise en œuvre adaptée des moyens de prévention des risques liés à l’activité physique </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Tri et évacuation des déchets conformes aux consignes</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7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Renseignement précis des documents de traçabilité et application des mesures corrective</a:t>
                      </a:r>
                      <a:endParaRPr lang="fr-FR" sz="700" dirty="0">
                        <a:effectLst/>
                        <a:latin typeface="Arial" panose="020B0604020202020204" pitchFamily="34" charset="0"/>
                        <a:ea typeface="Times New Roman" panose="02020603050405020304" pitchFamily="18" charset="0"/>
                        <a:cs typeface="Arial" panose="020B0604020202020204" pitchFamily="34" charset="0"/>
                      </a:endParaRPr>
                    </a:p>
                  </a:txBody>
                  <a:tcPr marL="34610" marR="346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3444252689"/>
                  </a:ext>
                </a:extLst>
              </a:tr>
            </a:tbl>
          </a:graphicData>
        </a:graphic>
      </p:graphicFrame>
      <p:sp>
        <p:nvSpPr>
          <p:cNvPr id="16" name="Rectangle 2">
            <a:extLst>
              <a:ext uri="{FF2B5EF4-FFF2-40B4-BE49-F238E27FC236}">
                <a16:creationId xmlns="" xmlns:a16="http://schemas.microsoft.com/office/drawing/2014/main" id="{E2F51574-679E-45FB-BE94-9A66BAA2780C}"/>
              </a:ext>
            </a:extLst>
          </p:cNvPr>
          <p:cNvSpPr>
            <a:spLocks noChangeArrowheads="1"/>
          </p:cNvSpPr>
          <p:nvPr/>
        </p:nvSpPr>
        <p:spPr bwMode="auto">
          <a:xfrm>
            <a:off x="0" y="541710"/>
            <a:ext cx="16202580" cy="68406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3088629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A73820A-EDD9-43F6-A62E-962F8D4EA65B}"/>
              </a:ext>
            </a:extLst>
          </p:cNvPr>
          <p:cNvSpPr>
            <a:spLocks noGrp="1"/>
          </p:cNvSpPr>
          <p:nvPr>
            <p:ph type="title"/>
          </p:nvPr>
        </p:nvSpPr>
        <p:spPr>
          <a:xfrm>
            <a:off x="2277978" y="3238973"/>
            <a:ext cx="8841621" cy="1766164"/>
          </a:xfrm>
        </p:spPr>
        <p:txBody>
          <a:bodyPr>
            <a:noAutofit/>
          </a:bodyPr>
          <a:lstStyle/>
          <a:p>
            <a:pPr algn="ctr"/>
            <a:r>
              <a:rPr lang="fr-FR" sz="4800" b="1" dirty="0"/>
              <a:t>Le référentiel de compétences</a:t>
            </a:r>
          </a:p>
        </p:txBody>
      </p:sp>
    </p:spTree>
    <p:extLst>
      <p:ext uri="{BB962C8B-B14F-4D97-AF65-F5344CB8AC3E}">
        <p14:creationId xmlns:p14="http://schemas.microsoft.com/office/powerpoint/2010/main" val="4152711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7E15F74-726F-4C2B-91F8-309BCC7ECFFC}"/>
              </a:ext>
            </a:extLst>
          </p:cNvPr>
          <p:cNvSpPr>
            <a:spLocks noGrp="1"/>
          </p:cNvSpPr>
          <p:nvPr>
            <p:ph type="title"/>
          </p:nvPr>
        </p:nvSpPr>
        <p:spPr>
          <a:xfrm>
            <a:off x="2592924" y="122168"/>
            <a:ext cx="8911687" cy="673768"/>
          </a:xfrm>
        </p:spPr>
        <p:txBody>
          <a:bodyPr/>
          <a:lstStyle/>
          <a:p>
            <a:r>
              <a:rPr lang="fr-FR" dirty="0"/>
              <a:t>Deux blocs de compétences</a:t>
            </a:r>
          </a:p>
        </p:txBody>
      </p:sp>
      <p:graphicFrame>
        <p:nvGraphicFramePr>
          <p:cNvPr id="3" name="Tableau 2">
            <a:extLst>
              <a:ext uri="{FF2B5EF4-FFF2-40B4-BE49-F238E27FC236}">
                <a16:creationId xmlns="" xmlns:a16="http://schemas.microsoft.com/office/drawing/2014/main" id="{4CDB2621-A2ED-4E7F-9017-88D8604942C0}"/>
              </a:ext>
            </a:extLst>
          </p:cNvPr>
          <p:cNvGraphicFramePr>
            <a:graphicFrameLocks noGrp="1"/>
          </p:cNvGraphicFramePr>
          <p:nvPr>
            <p:extLst>
              <p:ext uri="{D42A27DB-BD31-4B8C-83A1-F6EECF244321}">
                <p14:modId xmlns:p14="http://schemas.microsoft.com/office/powerpoint/2010/main" val="2669712737"/>
              </p:ext>
            </p:extLst>
          </p:nvPr>
        </p:nvGraphicFramePr>
        <p:xfrm>
          <a:off x="2053389" y="795936"/>
          <a:ext cx="9721517" cy="6006955"/>
        </p:xfrm>
        <a:graphic>
          <a:graphicData uri="http://schemas.openxmlformats.org/drawingml/2006/table">
            <a:tbl>
              <a:tblPr firstRow="1" firstCol="1" bandRow="1" bandCol="1">
                <a:tableStyleId>{5C22544A-7EE6-4342-B048-85BDC9FD1C3A}</a:tableStyleId>
              </a:tblPr>
              <a:tblGrid>
                <a:gridCol w="9721517">
                  <a:extLst>
                    <a:ext uri="{9D8B030D-6E8A-4147-A177-3AD203B41FA5}">
                      <a16:colId xmlns="" xmlns:a16="http://schemas.microsoft.com/office/drawing/2014/main" val="722457591"/>
                    </a:ext>
                  </a:extLst>
                </a:gridCol>
              </a:tblGrid>
              <a:tr h="576968">
                <a:tc>
                  <a:txBody>
                    <a:bodyPr/>
                    <a:lstStyle/>
                    <a:p>
                      <a:pPr algn="ctr"/>
                      <a:r>
                        <a:rPr lang="fr-FR" sz="1800" dirty="0">
                          <a:effectLst/>
                        </a:rPr>
                        <a:t>Bloc n° 1 </a:t>
                      </a:r>
                    </a:p>
                    <a:p>
                      <a:pPr algn="ctr"/>
                      <a:r>
                        <a:rPr lang="fr-FR" sz="1800" dirty="0">
                          <a:effectLst/>
                        </a:rPr>
                        <a:t>Production alimentaire en restauration rapide et collective</a:t>
                      </a:r>
                      <a:endParaRPr lang="fr-FR" sz="1800" dirty="0">
                        <a:effectLst/>
                        <a:latin typeface="Calibri" panose="020F0502020204030204" pitchFamily="34" charset="0"/>
                        <a:cs typeface="Times New Roman" panose="02020603050405020304" pitchFamily="18" charset="0"/>
                      </a:endParaRPr>
                    </a:p>
                  </a:txBody>
                  <a:tcPr marL="41766" marR="41766" marT="0" marB="0" anchor="ctr">
                    <a:solidFill>
                      <a:srgbClr val="3494BA"/>
                    </a:solidFill>
                  </a:tcPr>
                </a:tc>
                <a:extLst>
                  <a:ext uri="{0D108BD9-81ED-4DB2-BD59-A6C34878D82A}">
                    <a16:rowId xmlns="" xmlns:a16="http://schemas.microsoft.com/office/drawing/2014/main" val="3190969788"/>
                  </a:ext>
                </a:extLst>
              </a:tr>
              <a:tr h="472074">
                <a:tc>
                  <a:txBody>
                    <a:bodyPr/>
                    <a:lstStyle/>
                    <a:p>
                      <a:pPr marL="206375">
                        <a:spcBef>
                          <a:spcPts val="450"/>
                        </a:spcBef>
                        <a:spcAft>
                          <a:spcPts val="450"/>
                        </a:spcAft>
                      </a:pPr>
                      <a:r>
                        <a:rPr lang="fr-FR" sz="1600">
                          <a:solidFill>
                            <a:schemeClr val="tx1"/>
                          </a:solidFill>
                          <a:effectLst/>
                        </a:rPr>
                        <a:t>Réceptionner et stocker les produits alimentaires et non alimentaires</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1525871842"/>
                  </a:ext>
                </a:extLst>
              </a:tr>
              <a:tr h="472074">
                <a:tc>
                  <a:txBody>
                    <a:bodyPr/>
                    <a:lstStyle/>
                    <a:p>
                      <a:pPr marL="206375">
                        <a:spcBef>
                          <a:spcPts val="450"/>
                        </a:spcBef>
                        <a:spcAft>
                          <a:spcPts val="450"/>
                        </a:spcAft>
                      </a:pPr>
                      <a:r>
                        <a:rPr lang="fr-FR" sz="1600" dirty="0">
                          <a:solidFill>
                            <a:schemeClr val="tx1"/>
                          </a:solidFill>
                          <a:effectLst/>
                        </a:rPr>
                        <a:t>Réaliser les opérations préliminaires sur les produits alimentaires</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1169271122"/>
                  </a:ext>
                </a:extLst>
              </a:tr>
              <a:tr h="472074">
                <a:tc>
                  <a:txBody>
                    <a:bodyPr/>
                    <a:lstStyle/>
                    <a:p>
                      <a:pPr marL="206375">
                        <a:spcBef>
                          <a:spcPts val="450"/>
                        </a:spcBef>
                        <a:spcAft>
                          <a:spcPts val="450"/>
                        </a:spcAft>
                      </a:pPr>
                      <a:r>
                        <a:rPr lang="fr-FR" sz="1600" dirty="0">
                          <a:solidFill>
                            <a:schemeClr val="tx1"/>
                          </a:solidFill>
                          <a:effectLst/>
                        </a:rPr>
                        <a:t>Réaliser des préparations et des cuissons simples</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616516826"/>
                  </a:ext>
                </a:extLst>
              </a:tr>
              <a:tr h="472074">
                <a:tc>
                  <a:txBody>
                    <a:bodyPr/>
                    <a:lstStyle/>
                    <a:p>
                      <a:pPr marL="206375">
                        <a:spcBef>
                          <a:spcPts val="450"/>
                        </a:spcBef>
                        <a:spcAft>
                          <a:spcPts val="450"/>
                        </a:spcAft>
                      </a:pPr>
                      <a:r>
                        <a:rPr lang="fr-FR" sz="1600" dirty="0">
                          <a:solidFill>
                            <a:schemeClr val="tx1"/>
                          </a:solidFill>
                          <a:effectLst/>
                        </a:rPr>
                        <a:t>Assembler, dresser et conditionner les préparations alimentaires</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1916038123"/>
                  </a:ext>
                </a:extLst>
              </a:tr>
              <a:tr h="512860">
                <a:tc>
                  <a:txBody>
                    <a:bodyPr/>
                    <a:lstStyle/>
                    <a:p>
                      <a:pPr marL="206375">
                        <a:spcBef>
                          <a:spcPts val="450"/>
                        </a:spcBef>
                        <a:spcAft>
                          <a:spcPts val="450"/>
                        </a:spcAft>
                      </a:pPr>
                      <a:r>
                        <a:rPr lang="fr-FR" sz="1600" dirty="0">
                          <a:solidFill>
                            <a:schemeClr val="tx1"/>
                          </a:solidFill>
                          <a:effectLst/>
                        </a:rPr>
                        <a:t>Mettre en œuvre les opérations d’entretien manuelles et mécanisées dans les espaces de production</a:t>
                      </a:r>
                    </a:p>
                  </a:txBody>
                  <a:tcPr marL="41766" marR="41766" marT="0" marB="0" anchor="ctr">
                    <a:solidFill>
                      <a:schemeClr val="bg1"/>
                    </a:solidFill>
                  </a:tcPr>
                </a:tc>
                <a:extLst>
                  <a:ext uri="{0D108BD9-81ED-4DB2-BD59-A6C34878D82A}">
                    <a16:rowId xmlns="" xmlns:a16="http://schemas.microsoft.com/office/drawing/2014/main" val="4018733473"/>
                  </a:ext>
                </a:extLst>
              </a:tr>
              <a:tr h="576968">
                <a:tc>
                  <a:txBody>
                    <a:bodyPr/>
                    <a:lstStyle/>
                    <a:p>
                      <a:pPr algn="ctr"/>
                      <a:r>
                        <a:rPr lang="fr-FR" sz="1800" dirty="0">
                          <a:effectLst/>
                        </a:rPr>
                        <a:t>Bloc n° 2</a:t>
                      </a:r>
                    </a:p>
                    <a:p>
                      <a:pPr algn="ctr"/>
                      <a:r>
                        <a:rPr lang="fr-FR" sz="1800" dirty="0">
                          <a:effectLst/>
                        </a:rPr>
                        <a:t>Services en restauration rapide et collective</a:t>
                      </a:r>
                      <a:endParaRPr lang="fr-FR" sz="1800" dirty="0">
                        <a:effectLst/>
                        <a:latin typeface="Calibri" panose="020F0502020204030204" pitchFamily="34" charset="0"/>
                        <a:cs typeface="Times New Roman" panose="02020603050405020304" pitchFamily="18" charset="0"/>
                      </a:endParaRPr>
                    </a:p>
                  </a:txBody>
                  <a:tcPr marL="41766" marR="41766" marT="0" marB="0" anchor="ctr">
                    <a:solidFill>
                      <a:srgbClr val="00B050"/>
                    </a:solidFill>
                  </a:tcPr>
                </a:tc>
                <a:extLst>
                  <a:ext uri="{0D108BD9-81ED-4DB2-BD59-A6C34878D82A}">
                    <a16:rowId xmlns="" xmlns:a16="http://schemas.microsoft.com/office/drawing/2014/main" val="2643911822"/>
                  </a:ext>
                </a:extLst>
              </a:tr>
              <a:tr h="512860">
                <a:tc>
                  <a:txBody>
                    <a:bodyPr/>
                    <a:lstStyle/>
                    <a:p>
                      <a:pPr marL="206375">
                        <a:spcBef>
                          <a:spcPts val="450"/>
                        </a:spcBef>
                        <a:spcAft>
                          <a:spcPts val="450"/>
                        </a:spcAft>
                      </a:pPr>
                      <a:r>
                        <a:rPr lang="fr-FR" sz="1600" dirty="0">
                          <a:solidFill>
                            <a:schemeClr val="tx1"/>
                          </a:solidFill>
                          <a:effectLst/>
                        </a:rPr>
                        <a:t>Mettre en place et réapprovisionner les espaces de distribution, de vente et de consommation</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2464338888"/>
                  </a:ext>
                </a:extLst>
              </a:tr>
              <a:tr h="475381">
                <a:tc>
                  <a:txBody>
                    <a:bodyPr/>
                    <a:lstStyle/>
                    <a:p>
                      <a:pPr marL="206375">
                        <a:spcBef>
                          <a:spcPts val="450"/>
                        </a:spcBef>
                        <a:spcAft>
                          <a:spcPts val="450"/>
                        </a:spcAft>
                      </a:pPr>
                      <a:r>
                        <a:rPr lang="fr-FR" sz="1600" dirty="0">
                          <a:solidFill>
                            <a:schemeClr val="tx1"/>
                          </a:solidFill>
                          <a:effectLst/>
                        </a:rPr>
                        <a:t>Accueillir, informer, conseiller les clients ou convives et contribuer à la vente additionnelle</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1452325931"/>
                  </a:ext>
                </a:extLst>
              </a:tr>
              <a:tr h="475381">
                <a:tc>
                  <a:txBody>
                    <a:bodyPr/>
                    <a:lstStyle/>
                    <a:p>
                      <a:pPr marL="206375">
                        <a:spcBef>
                          <a:spcPts val="450"/>
                        </a:spcBef>
                        <a:spcAft>
                          <a:spcPts val="450"/>
                        </a:spcAft>
                      </a:pPr>
                      <a:r>
                        <a:rPr lang="fr-FR" sz="1600" dirty="0">
                          <a:solidFill>
                            <a:schemeClr val="tx1"/>
                          </a:solidFill>
                          <a:effectLst/>
                        </a:rPr>
                        <a:t>Assurer le service des clients ou convives</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799791391"/>
                  </a:ext>
                </a:extLst>
              </a:tr>
              <a:tr h="475381">
                <a:tc>
                  <a:txBody>
                    <a:bodyPr/>
                    <a:lstStyle/>
                    <a:p>
                      <a:pPr marL="206375">
                        <a:spcBef>
                          <a:spcPts val="450"/>
                        </a:spcBef>
                        <a:spcAft>
                          <a:spcPts val="450"/>
                        </a:spcAft>
                      </a:pPr>
                      <a:r>
                        <a:rPr lang="fr-FR" sz="1600" dirty="0">
                          <a:solidFill>
                            <a:schemeClr val="tx1"/>
                          </a:solidFill>
                          <a:effectLst/>
                        </a:rPr>
                        <a:t>Encaisser les prestations</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1696587762"/>
                  </a:ext>
                </a:extLst>
              </a:tr>
              <a:tr h="512860">
                <a:tc>
                  <a:txBody>
                    <a:bodyPr/>
                    <a:lstStyle/>
                    <a:p>
                      <a:pPr marL="206375">
                        <a:spcBef>
                          <a:spcPts val="450"/>
                        </a:spcBef>
                        <a:spcAft>
                          <a:spcPts val="450"/>
                        </a:spcAft>
                      </a:pPr>
                      <a:r>
                        <a:rPr lang="fr-FR" sz="1600" dirty="0">
                          <a:solidFill>
                            <a:schemeClr val="tx1"/>
                          </a:solidFill>
                          <a:effectLst/>
                        </a:rPr>
                        <a:t>Mettre en œuvre les opérations d’entretien manuelles et mécanisées dans les espaces de distribution, vente, consommation et les locaux annexes</a:t>
                      </a:r>
                      <a:endParaRPr lang="fr-FR" sz="16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766" marR="41766" marT="0" marB="0" anchor="ctr">
                    <a:solidFill>
                      <a:schemeClr val="bg1"/>
                    </a:solidFill>
                  </a:tcPr>
                </a:tc>
                <a:extLst>
                  <a:ext uri="{0D108BD9-81ED-4DB2-BD59-A6C34878D82A}">
                    <a16:rowId xmlns="" xmlns:a16="http://schemas.microsoft.com/office/drawing/2014/main" val="2970812424"/>
                  </a:ext>
                </a:extLst>
              </a:tr>
            </a:tbl>
          </a:graphicData>
        </a:graphic>
      </p:graphicFrame>
      <p:sp>
        <p:nvSpPr>
          <p:cNvPr id="4" name="ZoneTexte 3">
            <a:extLst>
              <a:ext uri="{FF2B5EF4-FFF2-40B4-BE49-F238E27FC236}">
                <a16:creationId xmlns="" xmlns:a16="http://schemas.microsoft.com/office/drawing/2014/main" id="{527F571E-DB86-4944-9FBA-DDF0D72B5FA2}"/>
              </a:ext>
            </a:extLst>
          </p:cNvPr>
          <p:cNvSpPr txBox="1"/>
          <p:nvPr/>
        </p:nvSpPr>
        <p:spPr>
          <a:xfrm>
            <a:off x="0" y="150547"/>
            <a:ext cx="1574548" cy="523220"/>
          </a:xfrm>
          <a:prstGeom prst="rect">
            <a:avLst/>
          </a:prstGeom>
          <a:noFill/>
        </p:spPr>
        <p:txBody>
          <a:bodyPr wrap="square" rtlCol="0">
            <a:spAutoFit/>
          </a:bodyPr>
          <a:lstStyle/>
          <a:p>
            <a:pPr algn="ctr"/>
            <a:r>
              <a:rPr lang="fr-FR" sz="1400" b="1" dirty="0"/>
              <a:t>Référentiel de compétences</a:t>
            </a:r>
          </a:p>
        </p:txBody>
      </p:sp>
    </p:spTree>
    <p:extLst>
      <p:ext uri="{BB962C8B-B14F-4D97-AF65-F5344CB8AC3E}">
        <p14:creationId xmlns:p14="http://schemas.microsoft.com/office/powerpoint/2010/main" val="310434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45F9CC-C36F-4748-9FF9-A9C301F05FB8}"/>
              </a:ext>
            </a:extLst>
          </p:cNvPr>
          <p:cNvSpPr>
            <a:spLocks noGrp="1"/>
          </p:cNvSpPr>
          <p:nvPr>
            <p:ph type="title"/>
          </p:nvPr>
        </p:nvSpPr>
        <p:spPr>
          <a:xfrm>
            <a:off x="2320207" y="82528"/>
            <a:ext cx="8911687" cy="659258"/>
          </a:xfrm>
        </p:spPr>
        <p:txBody>
          <a:bodyPr/>
          <a:lstStyle/>
          <a:p>
            <a:r>
              <a:rPr lang="fr-FR" dirty="0"/>
              <a:t>Présentation de chaque compétence</a:t>
            </a:r>
          </a:p>
        </p:txBody>
      </p:sp>
      <p:sp>
        <p:nvSpPr>
          <p:cNvPr id="9" name="Rectangle 2">
            <a:extLst>
              <a:ext uri="{FF2B5EF4-FFF2-40B4-BE49-F238E27FC236}">
                <a16:creationId xmlns="" xmlns:a16="http://schemas.microsoft.com/office/drawing/2014/main" id="{2BD3C0B6-EDD6-4F10-9A6E-2C4F4A167FA0}"/>
              </a:ext>
            </a:extLst>
          </p:cNvPr>
          <p:cNvSpPr>
            <a:spLocks noChangeArrowheads="1"/>
          </p:cNvSpPr>
          <p:nvPr/>
        </p:nvSpPr>
        <p:spPr bwMode="auto">
          <a:xfrm>
            <a:off x="2589213" y="2968625"/>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3" name="Tableau 12">
            <a:extLst>
              <a:ext uri="{FF2B5EF4-FFF2-40B4-BE49-F238E27FC236}">
                <a16:creationId xmlns="" xmlns:a16="http://schemas.microsoft.com/office/drawing/2014/main" id="{DCCE2F75-785F-40F2-BD0B-5F9CD80810DA}"/>
              </a:ext>
            </a:extLst>
          </p:cNvPr>
          <p:cNvGraphicFramePr>
            <a:graphicFrameLocks noGrp="1"/>
          </p:cNvGraphicFramePr>
          <p:nvPr>
            <p:extLst>
              <p:ext uri="{D42A27DB-BD31-4B8C-83A1-F6EECF244321}">
                <p14:modId xmlns:p14="http://schemas.microsoft.com/office/powerpoint/2010/main" val="3914437425"/>
              </p:ext>
            </p:extLst>
          </p:nvPr>
        </p:nvGraphicFramePr>
        <p:xfrm>
          <a:off x="327277" y="741786"/>
          <a:ext cx="7116260" cy="6116212"/>
        </p:xfrm>
        <a:graphic>
          <a:graphicData uri="http://schemas.openxmlformats.org/drawingml/2006/table">
            <a:tbl>
              <a:tblPr/>
              <a:tblGrid>
                <a:gridCol w="1689401">
                  <a:extLst>
                    <a:ext uri="{9D8B030D-6E8A-4147-A177-3AD203B41FA5}">
                      <a16:colId xmlns="" xmlns:a16="http://schemas.microsoft.com/office/drawing/2014/main" val="356195223"/>
                    </a:ext>
                  </a:extLst>
                </a:gridCol>
                <a:gridCol w="2457958">
                  <a:extLst>
                    <a:ext uri="{9D8B030D-6E8A-4147-A177-3AD203B41FA5}">
                      <a16:colId xmlns="" xmlns:a16="http://schemas.microsoft.com/office/drawing/2014/main" val="3262395916"/>
                    </a:ext>
                  </a:extLst>
                </a:gridCol>
                <a:gridCol w="2968901">
                  <a:extLst>
                    <a:ext uri="{9D8B030D-6E8A-4147-A177-3AD203B41FA5}">
                      <a16:colId xmlns="" xmlns:a16="http://schemas.microsoft.com/office/drawing/2014/main" val="3456519786"/>
                    </a:ext>
                  </a:extLst>
                </a:gridCol>
              </a:tblGrid>
              <a:tr h="145229">
                <a:tc gridSpan="3">
                  <a:txBody>
                    <a:bodyPr/>
                    <a:lstStyle/>
                    <a:p>
                      <a:pPr>
                        <a:spcAft>
                          <a:spcPts val="0"/>
                        </a:spcAft>
                      </a:pPr>
                      <a:r>
                        <a:rPr lang="fr-FR"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COMPÉTENCE C9 – Encaisser les prestations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88587344"/>
                  </a:ext>
                </a:extLst>
              </a:tr>
              <a:tr h="143214">
                <a:tc gridSpan="3">
                  <a:txBody>
                    <a:bodyPr/>
                    <a:lstStyle/>
                    <a:p>
                      <a:pP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Condition de réalisation - Ressources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2780380051"/>
                  </a:ext>
                </a:extLst>
              </a:tr>
              <a:tr h="1175579">
                <a:tc gridSpan="3">
                  <a:txBody>
                    <a:bodyPr/>
                    <a:lstStyle/>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Tenue professionnelle adaptée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Zone de distribution, de vente et de consommation</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Procédures d’encaissement</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Notice d’utilisation de la caisse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Documents descriptifs des préparations, des codes et des prix</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Matériel </a:t>
                      </a:r>
                      <a:r>
                        <a:rPr lang="fr-FR"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d’encaissement (caisse enregistreuse, calculatrice) et d’impression</a:t>
                      </a: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Logiciel de gestion assistée par ordinateur</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981150477"/>
                  </a:ext>
                </a:extLst>
              </a:tr>
              <a:tr h="213808">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Compétences détaillées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Indicateurs de performance communs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Indicateurs de performance spécifiques</a:t>
                      </a:r>
                      <a:r>
                        <a:rPr lang="fr-FR" sz="900" i="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2898723394"/>
                  </a:ext>
                </a:extLst>
              </a:tr>
              <a:tr h="898013">
                <a:tc>
                  <a:txBody>
                    <a:bodyPr/>
                    <a:lstStyle/>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 9.1 Ouvrir et clôturer une caisse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4">
                  <a:txBody>
                    <a:bodyPr/>
                    <a:lstStyle/>
                    <a:p>
                      <a:pPr fontAlgn="base">
                        <a:spcBef>
                          <a:spcPts val="450"/>
                        </a:spcBef>
                        <a:spcAft>
                          <a:spcPts val="45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Port de la tenue professionnelle adaptée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fontAlgn="base">
                        <a:spcBef>
                          <a:spcPts val="450"/>
                        </a:spcBef>
                        <a:spcAft>
                          <a:spcPts val="45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Respect de la sécurité des fonds</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fontAlgn="base">
                        <a:spcBef>
                          <a:spcPts val="450"/>
                        </a:spcBef>
                        <a:spcAft>
                          <a:spcPts val="45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Respect des procédures, des protocoles de l’entreprise ou de l’établissement</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fontAlgn="base">
                        <a:spcBef>
                          <a:spcPts val="450"/>
                        </a:spcBef>
                        <a:spcAft>
                          <a:spcPts val="45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Correspondance exacte entre la somme du fonds de caisse enregistrée à l’ouverture et le montant des prestations encaissées</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Bordereau de caisse correctement renseigné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143135389"/>
                  </a:ext>
                </a:extLst>
              </a:tr>
              <a:tr h="492160">
                <a:tc>
                  <a:txBody>
                    <a:bodyPr/>
                    <a:lstStyle/>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 9.2 Saisir les éléments de la prestation à encaisser</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Respect des procédures d’encaissement</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Saisie exacte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790439854"/>
                  </a:ext>
                </a:extLst>
              </a:tr>
              <a:tr h="979649">
                <a:tc>
                  <a:txBody>
                    <a:bodyPr/>
                    <a:lstStyle/>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 9.3 Traiter les encaissements dans ses différentes formes</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tc>
                  <a:txBody>
                    <a:bodyPr/>
                    <a:lstStyle/>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Encaissement fiable et rapide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Rendu de monnaie exact</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Tri et regroupement des recettes conforme aux consignes</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24347432"/>
                  </a:ext>
                </a:extLst>
              </a:tr>
              <a:tr h="979649">
                <a:tc>
                  <a:txBody>
                    <a:bodyPr/>
                    <a:lstStyle/>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 9.4 Communiquer à l’interne et à l’externe au poste d’encaissement</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vMerge="1">
                  <a:txBody>
                    <a:bodyPr/>
                    <a:lstStyle/>
                    <a:p>
                      <a:endParaRPr lang="fr-FR"/>
                    </a:p>
                  </a:txBody>
                  <a:tcPr/>
                </a:tc>
                <a:tc>
                  <a:txBody>
                    <a:bodyPr/>
                    <a:lstStyle/>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Communication adaptée, aisée avec la clientèle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Réactivité de la communication à la hiérarchie en cas de dysfonctionnements ou de difficultés</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Compte-rendu pertinent de l’activité à la hiérarchie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60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069761338"/>
                  </a:ext>
                </a:extLst>
              </a:tr>
              <a:tr h="162877">
                <a:tc gridSpan="3">
                  <a:txBody>
                    <a:bodyPr/>
                    <a:lstStyle/>
                    <a:p>
                      <a:pPr algn="ctr">
                        <a:spcAft>
                          <a:spcPts val="0"/>
                        </a:spcAft>
                      </a:pPr>
                      <a:r>
                        <a:rPr lang="fr-FR"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Savoirs associés liés à la compétence C9</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699"/>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2526312477"/>
                  </a:ext>
                </a:extLst>
              </a:tr>
              <a:tr h="162877">
                <a:tc>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Thèmes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gridSpan="2">
                  <a:txBody>
                    <a:bodyPr/>
                    <a:lstStyle/>
                    <a:p>
                      <a:pPr algn="ct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Limites d’exigence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fr-FR"/>
                    </a:p>
                  </a:txBody>
                  <a:tcPr/>
                </a:tc>
                <a:extLst>
                  <a:ext uri="{0D108BD9-81ED-4DB2-BD59-A6C34878D82A}">
                    <a16:rowId xmlns="" xmlns:a16="http://schemas.microsoft.com/office/drawing/2014/main" val="1502109983"/>
                  </a:ext>
                </a:extLst>
              </a:tr>
              <a:tr h="146947">
                <a:tc gridSpan="3">
                  <a:txBody>
                    <a:bodyPr/>
                    <a:lstStyle/>
                    <a:p>
                      <a:pPr>
                        <a:spcAft>
                          <a:spcPts val="0"/>
                        </a:spcAft>
                      </a:pPr>
                      <a:r>
                        <a:rPr lang="fr-FR" sz="900" b="1">
                          <a:effectLst/>
                          <a:latin typeface="Arial" panose="020B0604020202020204" pitchFamily="34" charset="0"/>
                          <a:ea typeface="Times New Roman" panose="02020603050405020304" pitchFamily="18" charset="0"/>
                          <a:cs typeface="Times New Roman" panose="02020603050405020304" pitchFamily="18" charset="0"/>
                        </a:rPr>
                        <a:t>Environnement professionnel</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2649927704"/>
                  </a:ext>
                </a:extLst>
              </a:tr>
              <a:tr h="616210">
                <a:tc>
                  <a:txBody>
                    <a:bodyPr/>
                    <a:lstStyle/>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Relations avec la clientèle</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Dans une situation d’encaissement donnée (client satisfait, client non satisfait)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indiquer l’attitude et le comportement adaptés en fonction des consignes du lieu de travail,</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Arial" panose="020B0604020202020204" pitchFamily="34" charset="0"/>
                        <a:buChar char="-"/>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justifier l’importance de la communication lors de ce dernier contact avec le client.</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007" marR="260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extLst>
                  <a:ext uri="{0D108BD9-81ED-4DB2-BD59-A6C34878D82A}">
                    <a16:rowId xmlns="" xmlns:a16="http://schemas.microsoft.com/office/drawing/2014/main" val="1093982183"/>
                  </a:ext>
                </a:extLst>
              </a:tr>
            </a:tbl>
          </a:graphicData>
        </a:graphic>
      </p:graphicFrame>
      <p:sp>
        <p:nvSpPr>
          <p:cNvPr id="15" name="Rectangle : coins arrondis 14">
            <a:extLst>
              <a:ext uri="{FF2B5EF4-FFF2-40B4-BE49-F238E27FC236}">
                <a16:creationId xmlns="" xmlns:a16="http://schemas.microsoft.com/office/drawing/2014/main" id="{ED9CABF1-9B5D-456D-A00C-281DA78F1604}"/>
              </a:ext>
            </a:extLst>
          </p:cNvPr>
          <p:cNvSpPr/>
          <p:nvPr/>
        </p:nvSpPr>
        <p:spPr>
          <a:xfrm>
            <a:off x="7780420" y="1308967"/>
            <a:ext cx="4084303" cy="50116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t>Les tableaux détaillent pour chaque compétence :</a:t>
            </a:r>
          </a:p>
          <a:p>
            <a:endParaRPr lang="fr-FR" sz="2000" b="1" dirty="0"/>
          </a:p>
          <a:p>
            <a:pPr marL="285750" indent="-285750">
              <a:buFontTx/>
              <a:buChar char="-"/>
            </a:pPr>
            <a:r>
              <a:rPr lang="fr-FR" sz="2000" b="1" dirty="0"/>
              <a:t>les compétences détaillées,</a:t>
            </a:r>
          </a:p>
          <a:p>
            <a:pPr marL="285750" indent="-285750">
              <a:buFontTx/>
              <a:buChar char="-"/>
            </a:pPr>
            <a:r>
              <a:rPr lang="fr-FR" sz="2000" b="1" dirty="0"/>
              <a:t>les indicateurs de performance communs ou spécifiques, </a:t>
            </a:r>
          </a:p>
          <a:p>
            <a:pPr marL="285750" indent="-285750">
              <a:buFontTx/>
              <a:buChar char="-"/>
            </a:pPr>
            <a:r>
              <a:rPr lang="fr-FR" sz="2000" b="1" dirty="0"/>
              <a:t>les conditions de réalisation et ressources,</a:t>
            </a:r>
          </a:p>
          <a:p>
            <a:pPr marL="285750" indent="-285750">
              <a:buFontTx/>
              <a:buChar char="-"/>
            </a:pPr>
            <a:r>
              <a:rPr lang="fr-FR" sz="2000" b="1" dirty="0"/>
              <a:t>les savoirs associés  liés à la compétence mobilisée avec les limites d’exigence. </a:t>
            </a:r>
          </a:p>
        </p:txBody>
      </p:sp>
      <p:sp>
        <p:nvSpPr>
          <p:cNvPr id="16" name="ZoneTexte 15">
            <a:extLst>
              <a:ext uri="{FF2B5EF4-FFF2-40B4-BE49-F238E27FC236}">
                <a16:creationId xmlns="" xmlns:a16="http://schemas.microsoft.com/office/drawing/2014/main" id="{7F5CB20E-0D3F-45FD-867E-E262F0D87FCB}"/>
              </a:ext>
            </a:extLst>
          </p:cNvPr>
          <p:cNvSpPr txBox="1"/>
          <p:nvPr/>
        </p:nvSpPr>
        <p:spPr>
          <a:xfrm>
            <a:off x="0" y="150547"/>
            <a:ext cx="1574548" cy="523220"/>
          </a:xfrm>
          <a:prstGeom prst="rect">
            <a:avLst/>
          </a:prstGeom>
          <a:noFill/>
        </p:spPr>
        <p:txBody>
          <a:bodyPr wrap="square" rtlCol="0">
            <a:spAutoFit/>
          </a:bodyPr>
          <a:lstStyle/>
          <a:p>
            <a:pPr algn="ctr"/>
            <a:r>
              <a:rPr lang="fr-FR" sz="1400" b="1" dirty="0"/>
              <a:t>Référentiel de compétences</a:t>
            </a:r>
          </a:p>
        </p:txBody>
      </p:sp>
    </p:spTree>
    <p:extLst>
      <p:ext uri="{BB962C8B-B14F-4D97-AF65-F5344CB8AC3E}">
        <p14:creationId xmlns:p14="http://schemas.microsoft.com/office/powerpoint/2010/main" val="6341889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45F9CC-C36F-4748-9FF9-A9C301F05FB8}"/>
              </a:ext>
            </a:extLst>
          </p:cNvPr>
          <p:cNvSpPr>
            <a:spLocks noGrp="1"/>
          </p:cNvSpPr>
          <p:nvPr>
            <p:ph type="title"/>
          </p:nvPr>
        </p:nvSpPr>
        <p:spPr>
          <a:xfrm>
            <a:off x="2589213" y="326565"/>
            <a:ext cx="8911687" cy="659258"/>
          </a:xfrm>
        </p:spPr>
        <p:txBody>
          <a:bodyPr>
            <a:normAutofit fontScale="90000"/>
          </a:bodyPr>
          <a:lstStyle/>
          <a:p>
            <a:r>
              <a:rPr lang="fr-FR" dirty="0"/>
              <a:t>Des savoirs associés communs à un bloc </a:t>
            </a:r>
          </a:p>
        </p:txBody>
      </p:sp>
      <p:sp>
        <p:nvSpPr>
          <p:cNvPr id="9" name="Rectangle 2">
            <a:extLst>
              <a:ext uri="{FF2B5EF4-FFF2-40B4-BE49-F238E27FC236}">
                <a16:creationId xmlns="" xmlns:a16="http://schemas.microsoft.com/office/drawing/2014/main" id="{2BD3C0B6-EDD6-4F10-9A6E-2C4F4A167FA0}"/>
              </a:ext>
            </a:extLst>
          </p:cNvPr>
          <p:cNvSpPr>
            <a:spLocks noChangeArrowheads="1"/>
          </p:cNvSpPr>
          <p:nvPr/>
        </p:nvSpPr>
        <p:spPr bwMode="auto">
          <a:xfrm>
            <a:off x="2589213" y="2968625"/>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5" name="Rectangle : coins arrondis 14">
            <a:extLst>
              <a:ext uri="{FF2B5EF4-FFF2-40B4-BE49-F238E27FC236}">
                <a16:creationId xmlns="" xmlns:a16="http://schemas.microsoft.com/office/drawing/2014/main" id="{ED9CABF1-9B5D-456D-A00C-281DA78F1604}"/>
              </a:ext>
            </a:extLst>
          </p:cNvPr>
          <p:cNvSpPr/>
          <p:nvPr/>
        </p:nvSpPr>
        <p:spPr>
          <a:xfrm>
            <a:off x="7472404" y="1308966"/>
            <a:ext cx="4260766" cy="48928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b="1" dirty="0"/>
              <a:t>Des savoirs associés communs à l’ensemble d’un même bloc de compétences ont été également définis.</a:t>
            </a:r>
          </a:p>
          <a:p>
            <a:endParaRPr lang="fr-FR" sz="2000" b="1" dirty="0"/>
          </a:p>
          <a:p>
            <a:r>
              <a:rPr lang="fr-FR" sz="2000" b="1" dirty="0">
                <a:sym typeface="Wingdings" panose="05000000000000000000" pitchFamily="2" charset="2"/>
              </a:rPr>
              <a:t> Exemples</a:t>
            </a:r>
            <a:endParaRPr lang="fr-FR" sz="2000" b="1" dirty="0"/>
          </a:p>
        </p:txBody>
      </p:sp>
      <p:sp>
        <p:nvSpPr>
          <p:cNvPr id="16" name="ZoneTexte 15">
            <a:extLst>
              <a:ext uri="{FF2B5EF4-FFF2-40B4-BE49-F238E27FC236}">
                <a16:creationId xmlns="" xmlns:a16="http://schemas.microsoft.com/office/drawing/2014/main" id="{7F5CB20E-0D3F-45FD-867E-E262F0D87FCB}"/>
              </a:ext>
            </a:extLst>
          </p:cNvPr>
          <p:cNvSpPr txBox="1"/>
          <p:nvPr/>
        </p:nvSpPr>
        <p:spPr>
          <a:xfrm>
            <a:off x="0" y="150547"/>
            <a:ext cx="1574548" cy="523220"/>
          </a:xfrm>
          <a:prstGeom prst="rect">
            <a:avLst/>
          </a:prstGeom>
          <a:noFill/>
        </p:spPr>
        <p:txBody>
          <a:bodyPr wrap="square" rtlCol="0">
            <a:spAutoFit/>
          </a:bodyPr>
          <a:lstStyle/>
          <a:p>
            <a:pPr algn="ctr"/>
            <a:r>
              <a:rPr lang="fr-FR" sz="1400" b="1" dirty="0"/>
              <a:t>Référentiel de compétences</a:t>
            </a:r>
          </a:p>
        </p:txBody>
      </p:sp>
      <p:graphicFrame>
        <p:nvGraphicFramePr>
          <p:cNvPr id="4" name="Tableau 3">
            <a:extLst>
              <a:ext uri="{FF2B5EF4-FFF2-40B4-BE49-F238E27FC236}">
                <a16:creationId xmlns="" xmlns:a16="http://schemas.microsoft.com/office/drawing/2014/main" id="{67B8F9D4-8779-4BAF-876C-85CB9BE701C8}"/>
              </a:ext>
            </a:extLst>
          </p:cNvPr>
          <p:cNvGraphicFramePr>
            <a:graphicFrameLocks noGrp="1"/>
          </p:cNvGraphicFramePr>
          <p:nvPr>
            <p:extLst>
              <p:ext uri="{D42A27DB-BD31-4B8C-83A1-F6EECF244321}">
                <p14:modId xmlns:p14="http://schemas.microsoft.com/office/powerpoint/2010/main" val="1399434799"/>
              </p:ext>
            </p:extLst>
          </p:nvPr>
        </p:nvGraphicFramePr>
        <p:xfrm>
          <a:off x="787274" y="1308967"/>
          <a:ext cx="6511884" cy="5549034"/>
        </p:xfrm>
        <a:graphic>
          <a:graphicData uri="http://schemas.openxmlformats.org/drawingml/2006/table">
            <a:tbl>
              <a:tblPr/>
              <a:tblGrid>
                <a:gridCol w="1545921">
                  <a:extLst>
                    <a:ext uri="{9D8B030D-6E8A-4147-A177-3AD203B41FA5}">
                      <a16:colId xmlns="" xmlns:a16="http://schemas.microsoft.com/office/drawing/2014/main" val="3402536883"/>
                    </a:ext>
                  </a:extLst>
                </a:gridCol>
                <a:gridCol w="4965963">
                  <a:extLst>
                    <a:ext uri="{9D8B030D-6E8A-4147-A177-3AD203B41FA5}">
                      <a16:colId xmlns="" xmlns:a16="http://schemas.microsoft.com/office/drawing/2014/main" val="1854284401"/>
                    </a:ext>
                  </a:extLst>
                </a:gridCol>
              </a:tblGrid>
              <a:tr h="257404">
                <a:tc gridSpan="2">
                  <a:txBody>
                    <a:bodyPr/>
                    <a:lstStyle/>
                    <a:p>
                      <a:pPr algn="ctr">
                        <a:spcAft>
                          <a:spcPts val="0"/>
                        </a:spcAft>
                      </a:pPr>
                      <a:r>
                        <a:rPr lang="fr-FR" sz="12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Savoirs associés communs aux 5 compétences du pôle 1</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extLst>
                  <a:ext uri="{0D108BD9-81ED-4DB2-BD59-A6C34878D82A}">
                    <a16:rowId xmlns="" xmlns:a16="http://schemas.microsoft.com/office/drawing/2014/main" val="3919287959"/>
                  </a:ext>
                </a:extLst>
              </a:tr>
              <a:tr h="220689">
                <a:tc>
                  <a:txBody>
                    <a:bodyPr/>
                    <a:lstStyle/>
                    <a:p>
                      <a:pPr algn="ctr">
                        <a:spcAft>
                          <a:spcPts val="0"/>
                        </a:spcAft>
                      </a:pPr>
                      <a:r>
                        <a:rPr lang="fr-FR" sz="1200" b="1">
                          <a:effectLst/>
                          <a:latin typeface="Arial" panose="020B0604020202020204" pitchFamily="34" charset="0"/>
                          <a:ea typeface="Times New Roman" panose="02020603050405020304" pitchFamily="18" charset="0"/>
                          <a:cs typeface="Times New Roman" panose="02020603050405020304" pitchFamily="18" charset="0"/>
                        </a:rPr>
                        <a:t>Thèmes</a:t>
                      </a:r>
                      <a:endParaRPr lang="fr-F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spcAft>
                          <a:spcPts val="0"/>
                        </a:spcAft>
                      </a:pP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Limites d’exigence</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extLst>
                  <a:ext uri="{0D108BD9-81ED-4DB2-BD59-A6C34878D82A}">
                    <a16:rowId xmlns="" xmlns:a16="http://schemas.microsoft.com/office/drawing/2014/main" val="3301721082"/>
                  </a:ext>
                </a:extLst>
              </a:tr>
              <a:tr h="220689">
                <a:tc gridSpan="2">
                  <a:txBody>
                    <a:bodyPr/>
                    <a:lstStyle/>
                    <a:p>
                      <a:pPr>
                        <a:spcAft>
                          <a:spcPts val="0"/>
                        </a:spcAft>
                      </a:pPr>
                      <a:r>
                        <a:rPr lang="fr-FR" sz="1200" b="1" dirty="0">
                          <a:effectLst/>
                          <a:latin typeface="Arial" panose="020B0604020202020204" pitchFamily="34" charset="0"/>
                          <a:ea typeface="Times New Roman" panose="02020603050405020304" pitchFamily="18" charset="0"/>
                          <a:cs typeface="Times New Roman" panose="02020603050405020304" pitchFamily="18" charset="0"/>
                        </a:rPr>
                        <a:t>Environnement professionnel</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hMerge="1">
                  <a:txBody>
                    <a:bodyPr/>
                    <a:lstStyle/>
                    <a:p>
                      <a:endParaRPr lang="fr-FR"/>
                    </a:p>
                  </a:txBody>
                  <a:tcPr/>
                </a:tc>
                <a:extLst>
                  <a:ext uri="{0D108BD9-81ED-4DB2-BD59-A6C34878D82A}">
                    <a16:rowId xmlns="" xmlns:a16="http://schemas.microsoft.com/office/drawing/2014/main" val="3788890781"/>
                  </a:ext>
                </a:extLst>
              </a:tr>
              <a:tr h="2139295">
                <a:tc>
                  <a:txBody>
                    <a:bodyPr/>
                    <a:lstStyle/>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SC 1.1 Communication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travail en équipe</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70510" indent="-90170">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supports de transmission</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70510" indent="-90170">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documents professionnels</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À partir d’exemples, justifier l’intérêt du travail en équipe en zone de production et les attitudes favorisant les relations professionnelles.</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Identifier les principaux supports de transmission entre la zone de production et la zone de distribution.</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626356404"/>
                  </a:ext>
                </a:extLst>
              </a:tr>
              <a:tr h="2710957">
                <a:tc>
                  <a:txBody>
                    <a:bodyPr/>
                    <a:lstStyle/>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SC 1.2 Contrôle de la qualité</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démarche qualité</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70510">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traçabilité</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70510">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autocontrôle de son activité</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70510">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p>
                    <a:p>
                      <a:pPr marL="270510">
                        <a:spcAft>
                          <a:spcPts val="0"/>
                        </a:spcAft>
                      </a:pP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spcAft>
                          <a:spcPts val="0"/>
                        </a:spcAft>
                        <a:buFont typeface="Garamond" panose="02020404030301010803" pitchFamily="18" charset="0"/>
                        <a:buChar char="-"/>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documents de contrôle qualité et traçabilité</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Justifier l’intérêt de la démarche qualité pour l’image de marque de l’entreprise ou de l’établissement.</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Définir la traçabilité et justifier son intérêt.</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Définir l’autocontrôle. Justifier l’intérêt du contrôle systématique de son activité.</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dirty="0">
                          <a:effectLst/>
                          <a:latin typeface="Arial" panose="020B0604020202020204" pitchFamily="34" charset="0"/>
                          <a:ea typeface="Times New Roman" panose="02020603050405020304" pitchFamily="18" charset="0"/>
                          <a:cs typeface="Times New Roman" panose="02020603050405020304" pitchFamily="18" charset="0"/>
                        </a:rPr>
                        <a:t>Repérer les indicateurs de qualité (temps, températures, résultats, conformité des procédures…).</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Aft>
                          <a:spcPts val="0"/>
                        </a:spcAft>
                      </a:pPr>
                      <a:r>
                        <a:rPr lang="fr-FR" sz="1200" u="none" strike="noStrike" dirty="0">
                          <a:effectLst/>
                          <a:latin typeface="Arial" panose="020B0604020202020204" pitchFamily="34" charset="0"/>
                          <a:ea typeface="Times New Roman" panose="02020603050405020304" pitchFamily="18" charset="0"/>
                          <a:cs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123" marR="441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011383382"/>
                  </a:ext>
                </a:extLst>
              </a:tr>
            </a:tbl>
          </a:graphicData>
        </a:graphic>
      </p:graphicFrame>
    </p:spTree>
    <p:extLst>
      <p:ext uri="{BB962C8B-B14F-4D97-AF65-F5344CB8AC3E}">
        <p14:creationId xmlns:p14="http://schemas.microsoft.com/office/powerpoint/2010/main" val="12194493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095F9D9-2796-462E-940F-D19511E10E39}"/>
              </a:ext>
            </a:extLst>
          </p:cNvPr>
          <p:cNvSpPr>
            <a:spLocks noGrp="1"/>
          </p:cNvSpPr>
          <p:nvPr>
            <p:ph type="title"/>
          </p:nvPr>
        </p:nvSpPr>
        <p:spPr>
          <a:xfrm>
            <a:off x="1796715" y="0"/>
            <a:ext cx="10058400" cy="611132"/>
          </a:xfrm>
        </p:spPr>
        <p:txBody>
          <a:bodyPr>
            <a:normAutofit/>
          </a:bodyPr>
          <a:lstStyle/>
          <a:p>
            <a:r>
              <a:rPr lang="fr-FR" sz="3200" dirty="0"/>
              <a:t>Mise en évidence de quelques éléments clés</a:t>
            </a:r>
          </a:p>
        </p:txBody>
      </p:sp>
      <p:graphicFrame>
        <p:nvGraphicFramePr>
          <p:cNvPr id="5" name="Tableau 4">
            <a:extLst>
              <a:ext uri="{FF2B5EF4-FFF2-40B4-BE49-F238E27FC236}">
                <a16:creationId xmlns="" xmlns:a16="http://schemas.microsoft.com/office/drawing/2014/main" id="{081A8E3B-2A8B-4F6A-9E06-88860902C8B3}"/>
              </a:ext>
            </a:extLst>
          </p:cNvPr>
          <p:cNvGraphicFramePr>
            <a:graphicFrameLocks noGrp="1"/>
          </p:cNvGraphicFramePr>
          <p:nvPr/>
        </p:nvGraphicFramePr>
        <p:xfrm>
          <a:off x="1796715" y="611133"/>
          <a:ext cx="9609221" cy="6321080"/>
        </p:xfrm>
        <a:graphic>
          <a:graphicData uri="http://schemas.openxmlformats.org/drawingml/2006/table">
            <a:tbl>
              <a:tblPr/>
              <a:tblGrid>
                <a:gridCol w="2670484">
                  <a:extLst>
                    <a:ext uri="{9D8B030D-6E8A-4147-A177-3AD203B41FA5}">
                      <a16:colId xmlns="" xmlns:a16="http://schemas.microsoft.com/office/drawing/2014/main" val="2329998922"/>
                    </a:ext>
                  </a:extLst>
                </a:gridCol>
                <a:gridCol w="6938737">
                  <a:extLst>
                    <a:ext uri="{9D8B030D-6E8A-4147-A177-3AD203B41FA5}">
                      <a16:colId xmlns="" xmlns:a16="http://schemas.microsoft.com/office/drawing/2014/main" val="4214664597"/>
                    </a:ext>
                  </a:extLst>
                </a:gridCol>
              </a:tblGrid>
              <a:tr h="205556">
                <a:tc gridSpan="2">
                  <a:txBody>
                    <a:bodyPr/>
                    <a:lstStyle/>
                    <a:p>
                      <a:pPr algn="ctr">
                        <a:spcAft>
                          <a:spcPts val="0"/>
                        </a:spcAft>
                      </a:pP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Savoirs associés liés à la compétence C2</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9489" marR="31757"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336699"/>
                    </a:solidFill>
                  </a:tcPr>
                </a:tc>
                <a:tc hMerge="1">
                  <a:txBody>
                    <a:bodyPr/>
                    <a:lstStyle/>
                    <a:p>
                      <a:endParaRPr lang="fr-FR"/>
                    </a:p>
                  </a:txBody>
                  <a:tcPr/>
                </a:tc>
                <a:extLst>
                  <a:ext uri="{0D108BD9-81ED-4DB2-BD59-A6C34878D82A}">
                    <a16:rowId xmlns="" xmlns:a16="http://schemas.microsoft.com/office/drawing/2014/main" val="3665197765"/>
                  </a:ext>
                </a:extLst>
              </a:tr>
              <a:tr h="179257">
                <a:tc>
                  <a:txBody>
                    <a:bodyPr/>
                    <a:lstStyle/>
                    <a:p>
                      <a:pPr algn="ctr">
                        <a:spcAft>
                          <a:spcPts val="0"/>
                        </a:spcAft>
                      </a:pPr>
                      <a:r>
                        <a:rPr lang="fr-FR"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Thèmes</a:t>
                      </a:r>
                      <a:endParaRPr lang="fr-FR" sz="120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DBE5F1"/>
                    </a:solidFill>
                  </a:tcPr>
                </a:tc>
                <a:tc>
                  <a:txBody>
                    <a:bodyPr/>
                    <a:lstStyle/>
                    <a:p>
                      <a:pPr algn="ctr">
                        <a:spcAft>
                          <a:spcPts val="0"/>
                        </a:spcAft>
                      </a:pPr>
                      <a:r>
                        <a:rPr lang="fr-FR"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Limites d’exigence</a:t>
                      </a:r>
                      <a:endParaRPr lang="fr-FR" sz="120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nchor="ctr">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DBE5F1"/>
                    </a:solidFill>
                  </a:tcPr>
                </a:tc>
                <a:extLst>
                  <a:ext uri="{0D108BD9-81ED-4DB2-BD59-A6C34878D82A}">
                    <a16:rowId xmlns="" xmlns:a16="http://schemas.microsoft.com/office/drawing/2014/main" val="3310922040"/>
                  </a:ext>
                </a:extLst>
              </a:tr>
              <a:tr h="176191">
                <a:tc gridSpan="2">
                  <a:txBody>
                    <a:bodyPr/>
                    <a:lstStyle/>
                    <a:p>
                      <a:pPr>
                        <a:spcAft>
                          <a:spcPts val="0"/>
                        </a:spcAft>
                      </a:pPr>
                      <a:r>
                        <a:rPr lang="fr-FR" sz="12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Environnement professionnel</a:t>
                      </a:r>
                      <a:endParaRPr lang="fr-FR" sz="120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DBE5F1"/>
                    </a:solidFill>
                  </a:tcPr>
                </a:tc>
                <a:tc hMerge="1">
                  <a:txBody>
                    <a:bodyPr/>
                    <a:lstStyle/>
                    <a:p>
                      <a:endParaRPr lang="fr-FR"/>
                    </a:p>
                  </a:txBody>
                  <a:tcPr/>
                </a:tc>
                <a:extLst>
                  <a:ext uri="{0D108BD9-81ED-4DB2-BD59-A6C34878D82A}">
                    <a16:rowId xmlns="" xmlns:a16="http://schemas.microsoft.com/office/drawing/2014/main" val="2148480467"/>
                  </a:ext>
                </a:extLst>
              </a:tr>
              <a:tr h="1233338">
                <a:tc>
                  <a:txBody>
                    <a:bodyPr/>
                    <a:lstStyle/>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 2.1 Risques spécifiques aux opérations préliminaires et moyens de prévention</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Identifier les risques spécifiques rencontrés au cours des opérations préliminaires sur les produits alimentaires.</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Proposer et justifier les mesures de protection collective ou individuelle adaptées à son poste de travail.</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fr-FR" sz="1300" i="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Les risques mécanique, électrique et biologique sont particulièrement concernés pour cette compétence.</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extLst>
                  <a:ext uri="{0D108BD9-81ED-4DB2-BD59-A6C34878D82A}">
                    <a16:rowId xmlns="" xmlns:a16="http://schemas.microsoft.com/office/drawing/2014/main" val="3159062361"/>
                  </a:ext>
                </a:extLst>
              </a:tr>
              <a:tr h="176191">
                <a:tc gridSpan="2">
                  <a:txBody>
                    <a:bodyPr/>
                    <a:lstStyle/>
                    <a:p>
                      <a:pPr>
                        <a:spcAft>
                          <a:spcPts val="0"/>
                        </a:spcAft>
                      </a:pPr>
                      <a:r>
                        <a:rPr lang="fr-FR" sz="13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Technologies</a:t>
                      </a:r>
                      <a:endParaRPr lang="fr-FR" sz="130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DBE5F1"/>
                    </a:solidFill>
                  </a:tcPr>
                </a:tc>
                <a:tc hMerge="1">
                  <a:txBody>
                    <a:bodyPr/>
                    <a:lstStyle/>
                    <a:p>
                      <a:endParaRPr lang="fr-FR"/>
                    </a:p>
                  </a:txBody>
                  <a:tcPr/>
                </a:tc>
                <a:extLst>
                  <a:ext uri="{0D108BD9-81ED-4DB2-BD59-A6C34878D82A}">
                    <a16:rowId xmlns="" xmlns:a16="http://schemas.microsoft.com/office/drawing/2014/main" val="2761902816"/>
                  </a:ext>
                </a:extLst>
              </a:tr>
              <a:tr h="2724572">
                <a:tc>
                  <a:txBody>
                    <a:bodyPr/>
                    <a:lstStyle/>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 2.2 Techniques professionnelles liées aux opérations préliminaires</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SzPts val="1000"/>
                        <a:buFont typeface="Times New Roman" panose="02020603050405020304" pitchFamily="18" charset="0"/>
                        <a:buChar char="-"/>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décontamination</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marL="270510" indent="-83820">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spcAft>
                          <a:spcPts val="0"/>
                        </a:spcAft>
                        <a:buSzPts val="1000"/>
                        <a:buFont typeface="Times New Roman" panose="02020603050405020304" pitchFamily="18" charset="0"/>
                        <a:buChar char="-"/>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décongélation</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marL="270510" indent="-83820">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spcAft>
                          <a:spcPts val="0"/>
                        </a:spcAft>
                        <a:buSzPts val="1000"/>
                        <a:buFont typeface="Times New Roman" panose="02020603050405020304" pitchFamily="18" charset="0"/>
                        <a:buChar char="-"/>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pesées et mesures</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spcAft>
                          <a:spcPts val="0"/>
                        </a:spcAft>
                        <a:buSzPts val="1000"/>
                        <a:buFont typeface="Times New Roman" panose="02020603050405020304" pitchFamily="18" charset="0"/>
                        <a:buChar char="-"/>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taillage des fruits et légumes</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marL="342900" lvl="0" indent="-342900">
                        <a:spcAft>
                          <a:spcPts val="0"/>
                        </a:spcAft>
                        <a:buSzPts val="1000"/>
                        <a:buFont typeface="Times New Roman" panose="02020603050405020304" pitchFamily="18" charset="0"/>
                        <a:buChar char="-"/>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conditionnement et stockage des produits alimentaires</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tc>
                  <a:txBody>
                    <a:bodyPr/>
                    <a:lstStyle/>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Pour chaque technique mise en œuvre :</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Garamond" panose="02020404030301010803" pitchFamily="18" charset="0"/>
                        <a:buChar char="-"/>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énoncer l’objectif de la technique ;</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Garamond" panose="02020404030301010803" pitchFamily="18" charset="0"/>
                        <a:buChar char="-"/>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énoncer les contrôles qualité à réaliser au cours ou à l’issue de l’activité.</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Citer et convertir les unités de pesées et de mesures usuelles. </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Nommer les taillages les plus courants.</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Justifier les règles de conditionnement et de stockage des produits alimentaires en attente.</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Repérer dans le PMS les opérations de traçabilité à respecter lors du conditionnement et du stockage des produits alimentaires et les justifier.</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w="12700" cap="flat" cmpd="sng" algn="ctr">
                      <a:solidFill>
                        <a:srgbClr val="00000A"/>
                      </a:solidFill>
                      <a:prstDash val="solid"/>
                      <a:round/>
                      <a:headEnd type="none" w="med" len="med"/>
                      <a:tailEnd type="none" w="med" len="med"/>
                    </a:lnB>
                    <a:solidFill>
                      <a:srgbClr val="FFFFFF"/>
                    </a:solidFill>
                  </a:tcPr>
                </a:tc>
                <a:extLst>
                  <a:ext uri="{0D108BD9-81ED-4DB2-BD59-A6C34878D82A}">
                    <a16:rowId xmlns="" xmlns:a16="http://schemas.microsoft.com/office/drawing/2014/main" val="361341453"/>
                  </a:ext>
                </a:extLst>
              </a:tr>
              <a:tr h="1383320">
                <a:tc>
                  <a:txBody>
                    <a:bodyPr/>
                    <a:lstStyle/>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 2.3 Matériels ou appareils de pesée, d’épluchage, de taillage, de tranchage</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a:noFill/>
                    </a:lnB>
                    <a:solidFill>
                      <a:srgbClr val="FFFFFF"/>
                    </a:solidFill>
                  </a:tcPr>
                </a:tc>
                <a:tc>
                  <a:txBody>
                    <a:bodyPr/>
                    <a:lstStyle/>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Indiquer le nom, la fonction d’usage des matériels et appareils utilisés.</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Repérer les éléments de sécurité et de réglage.</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Justifier le choix des accessoires en fonction du résultat souhaité.</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effectLst/>
                          <a:latin typeface="Arial" panose="020B0604020202020204" pitchFamily="34" charset="0"/>
                          <a:ea typeface="Times New Roman" panose="02020603050405020304" pitchFamily="18" charset="0"/>
                          <a:cs typeface="Arial" panose="020B0604020202020204" pitchFamily="34" charset="0"/>
                        </a:rPr>
                        <a:t> </a:t>
                      </a: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Identifier les dangers et citer les règles de sécurité à respecter.</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0"/>
                        </a:spcAft>
                      </a:pPr>
                      <a:r>
                        <a:rPr lang="fr-FR" sz="13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Indiquer les procédures de nettoyage et de désinfection.</a:t>
                      </a:r>
                      <a:endParaRPr lang="fr-FR" sz="1300" dirty="0">
                        <a:effectLst/>
                        <a:latin typeface="Arial" panose="020B0604020202020204" pitchFamily="34" charset="0"/>
                        <a:ea typeface="Times New Roman" panose="02020603050405020304" pitchFamily="18" charset="0"/>
                        <a:cs typeface="Arial" panose="020B0604020202020204" pitchFamily="34" charset="0"/>
                      </a:endParaRPr>
                    </a:p>
                  </a:txBody>
                  <a:tcPr marL="29489" marR="31757" marT="0" marB="0">
                    <a:lnL w="12700" cap="flat" cmpd="sng" algn="ctr">
                      <a:solidFill>
                        <a:srgbClr val="00000A"/>
                      </a:solidFill>
                      <a:prstDash val="solid"/>
                      <a:round/>
                      <a:headEnd type="none" w="med" len="med"/>
                      <a:tailEnd type="none" w="med" len="med"/>
                    </a:lnL>
                    <a:lnR w="12700" cap="flat" cmpd="sng" algn="ctr">
                      <a:solidFill>
                        <a:srgbClr val="00000A"/>
                      </a:solidFill>
                      <a:prstDash val="solid"/>
                      <a:round/>
                      <a:headEnd type="none" w="med" len="med"/>
                      <a:tailEnd type="none" w="med" len="med"/>
                    </a:lnR>
                    <a:lnT w="12700" cap="flat" cmpd="sng" algn="ctr">
                      <a:solidFill>
                        <a:srgbClr val="00000A"/>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3913413797"/>
                  </a:ext>
                </a:extLst>
              </a:tr>
            </a:tbl>
          </a:graphicData>
        </a:graphic>
      </p:graphicFrame>
      <p:sp>
        <p:nvSpPr>
          <p:cNvPr id="3" name="Cadre 2">
            <a:extLst>
              <a:ext uri="{FF2B5EF4-FFF2-40B4-BE49-F238E27FC236}">
                <a16:creationId xmlns="" xmlns:a16="http://schemas.microsoft.com/office/drawing/2014/main" id="{C0ED9040-226B-49FF-AF0B-9D00866DFA6B}"/>
              </a:ext>
            </a:extLst>
          </p:cNvPr>
          <p:cNvSpPr/>
          <p:nvPr/>
        </p:nvSpPr>
        <p:spPr>
          <a:xfrm>
            <a:off x="1572126" y="946484"/>
            <a:ext cx="10058400" cy="1828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Cadre 3">
            <a:extLst>
              <a:ext uri="{FF2B5EF4-FFF2-40B4-BE49-F238E27FC236}">
                <a16:creationId xmlns="" xmlns:a16="http://schemas.microsoft.com/office/drawing/2014/main" id="{97C91CDD-2183-421C-A528-5A929AA9F5B0}"/>
              </a:ext>
            </a:extLst>
          </p:cNvPr>
          <p:cNvSpPr/>
          <p:nvPr/>
        </p:nvSpPr>
        <p:spPr>
          <a:xfrm>
            <a:off x="1572126" y="5406189"/>
            <a:ext cx="9015663" cy="131545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192017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B47394F-4475-4A7A-B5F0-0D1CA8B4BB37}"/>
              </a:ext>
            </a:extLst>
          </p:cNvPr>
          <p:cNvSpPr>
            <a:spLocks noGrp="1"/>
          </p:cNvSpPr>
          <p:nvPr>
            <p:ph type="title"/>
          </p:nvPr>
        </p:nvSpPr>
        <p:spPr/>
        <p:txBody>
          <a:bodyPr/>
          <a:lstStyle/>
          <a:p>
            <a:r>
              <a:rPr lang="fr-FR" dirty="0"/>
              <a:t>Modalités d’écriture du référentiel</a:t>
            </a:r>
          </a:p>
        </p:txBody>
      </p:sp>
      <p:sp>
        <p:nvSpPr>
          <p:cNvPr id="3" name="Espace réservé du contenu 2">
            <a:extLst>
              <a:ext uri="{FF2B5EF4-FFF2-40B4-BE49-F238E27FC236}">
                <a16:creationId xmlns="" xmlns:a16="http://schemas.microsoft.com/office/drawing/2014/main" id="{9AA540EE-B089-42D3-8B40-950237AA7B56}"/>
              </a:ext>
            </a:extLst>
          </p:cNvPr>
          <p:cNvSpPr>
            <a:spLocks noGrp="1"/>
          </p:cNvSpPr>
          <p:nvPr>
            <p:ph idx="1"/>
          </p:nvPr>
        </p:nvSpPr>
        <p:spPr/>
        <p:txBody>
          <a:bodyPr>
            <a:normAutofit/>
          </a:bodyPr>
          <a:lstStyle/>
          <a:p>
            <a:r>
              <a:rPr lang="fr-FR" sz="2800" dirty="0"/>
              <a:t>Référentiel écrit en </a:t>
            </a:r>
            <a:r>
              <a:rPr lang="fr-FR" sz="2800" b="1" dirty="0">
                <a:solidFill>
                  <a:srgbClr val="336699"/>
                </a:solidFill>
              </a:rPr>
              <a:t>blocs de compétences </a:t>
            </a:r>
          </a:p>
          <a:p>
            <a:endParaRPr lang="fr-FR" sz="2800" b="1" dirty="0">
              <a:solidFill>
                <a:srgbClr val="336699"/>
              </a:solidFill>
            </a:endParaRPr>
          </a:p>
          <a:p>
            <a:r>
              <a:rPr lang="fr-FR" sz="2800" dirty="0"/>
              <a:t>Avec la participation de </a:t>
            </a:r>
            <a:r>
              <a:rPr lang="fr-FR" sz="2800" b="1" dirty="0">
                <a:solidFill>
                  <a:srgbClr val="336699"/>
                </a:solidFill>
              </a:rPr>
              <a:t>nombreux professionnels </a:t>
            </a:r>
            <a:r>
              <a:rPr lang="fr-FR" sz="2800" dirty="0"/>
              <a:t>pour représenter l’ensemble des secteurs concernés</a:t>
            </a:r>
          </a:p>
        </p:txBody>
      </p:sp>
    </p:spTree>
    <p:extLst>
      <p:ext uri="{BB962C8B-B14F-4D97-AF65-F5344CB8AC3E}">
        <p14:creationId xmlns:p14="http://schemas.microsoft.com/office/powerpoint/2010/main" val="636681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FF9CDCB-1CF3-492C-85F8-1BA8D892F61C}"/>
              </a:ext>
            </a:extLst>
          </p:cNvPr>
          <p:cNvSpPr>
            <a:spLocks noGrp="1"/>
          </p:cNvSpPr>
          <p:nvPr>
            <p:ph type="title"/>
          </p:nvPr>
        </p:nvSpPr>
        <p:spPr>
          <a:xfrm>
            <a:off x="1716504" y="312821"/>
            <a:ext cx="10170695" cy="745958"/>
          </a:xfrm>
        </p:spPr>
        <p:txBody>
          <a:bodyPr/>
          <a:lstStyle/>
          <a:p>
            <a:r>
              <a:rPr lang="fr-FR" dirty="0"/>
              <a:t>Mise en évidence de quelques éléments clés</a:t>
            </a:r>
          </a:p>
        </p:txBody>
      </p:sp>
      <p:sp>
        <p:nvSpPr>
          <p:cNvPr id="6" name="Rectangle : coins arrondis 5">
            <a:extLst>
              <a:ext uri="{FF2B5EF4-FFF2-40B4-BE49-F238E27FC236}">
                <a16:creationId xmlns="" xmlns:a16="http://schemas.microsoft.com/office/drawing/2014/main" id="{874725BF-4CAF-4E46-92EF-40D8D1610560}"/>
              </a:ext>
            </a:extLst>
          </p:cNvPr>
          <p:cNvSpPr/>
          <p:nvPr/>
        </p:nvSpPr>
        <p:spPr>
          <a:xfrm>
            <a:off x="4138863" y="3240505"/>
            <a:ext cx="3176337" cy="850232"/>
          </a:xfrm>
          <a:prstGeom prst="roundRect">
            <a:avLst/>
          </a:prstGeom>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rgbClr val="0070C0"/>
                </a:solidFill>
              </a:ln>
            </a:endParaRPr>
          </a:p>
        </p:txBody>
      </p:sp>
      <p:sp>
        <p:nvSpPr>
          <p:cNvPr id="7" name="Rectangle : coins arrondis 6">
            <a:extLst>
              <a:ext uri="{FF2B5EF4-FFF2-40B4-BE49-F238E27FC236}">
                <a16:creationId xmlns="" xmlns:a16="http://schemas.microsoft.com/office/drawing/2014/main" id="{521A9D4E-0D6B-4F90-A916-DEAA0B8ECBA6}"/>
              </a:ext>
            </a:extLst>
          </p:cNvPr>
          <p:cNvSpPr/>
          <p:nvPr/>
        </p:nvSpPr>
        <p:spPr>
          <a:xfrm>
            <a:off x="4138863" y="3240505"/>
            <a:ext cx="3176337" cy="8502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 coins arrondis 8">
            <a:extLst>
              <a:ext uri="{FF2B5EF4-FFF2-40B4-BE49-F238E27FC236}">
                <a16:creationId xmlns="" xmlns:a16="http://schemas.microsoft.com/office/drawing/2014/main" id="{5AF6AB6F-AE34-4E63-A0FC-75E549D5B4D5}"/>
              </a:ext>
            </a:extLst>
          </p:cNvPr>
          <p:cNvSpPr/>
          <p:nvPr/>
        </p:nvSpPr>
        <p:spPr>
          <a:xfrm>
            <a:off x="4138863" y="3240505"/>
            <a:ext cx="3176337" cy="85023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bg2">
                  <a:lumMod val="50000"/>
                </a:schemeClr>
              </a:solidFill>
            </a:endParaRPr>
          </a:p>
        </p:txBody>
      </p:sp>
      <p:pic>
        <p:nvPicPr>
          <p:cNvPr id="4" name="Image 3">
            <a:extLst>
              <a:ext uri="{FF2B5EF4-FFF2-40B4-BE49-F238E27FC236}">
                <a16:creationId xmlns="" xmlns:a16="http://schemas.microsoft.com/office/drawing/2014/main" id="{4F38B2BB-71B3-49C3-88B7-DECDDB2E26D9}"/>
              </a:ext>
            </a:extLst>
          </p:cNvPr>
          <p:cNvPicPr>
            <a:picLocks noChangeAspect="1"/>
          </p:cNvPicPr>
          <p:nvPr/>
        </p:nvPicPr>
        <p:blipFill rotWithShape="1">
          <a:blip r:embed="rId3"/>
          <a:srcRect l="21448" t="24549" r="21267" b="9075"/>
          <a:stretch/>
        </p:blipFill>
        <p:spPr>
          <a:xfrm>
            <a:off x="2105557" y="1092583"/>
            <a:ext cx="8738905" cy="5692960"/>
          </a:xfrm>
          <a:prstGeom prst="rect">
            <a:avLst/>
          </a:prstGeom>
          <a:solidFill>
            <a:schemeClr val="accent1">
              <a:lumMod val="40000"/>
              <a:lumOff val="60000"/>
            </a:schemeClr>
          </a:solidFill>
          <a:ln>
            <a:solidFill>
              <a:srgbClr val="336699"/>
            </a:solidFill>
          </a:ln>
        </p:spPr>
      </p:pic>
      <p:sp>
        <p:nvSpPr>
          <p:cNvPr id="3" name="Cadre 2">
            <a:extLst>
              <a:ext uri="{FF2B5EF4-FFF2-40B4-BE49-F238E27FC236}">
                <a16:creationId xmlns="" xmlns:a16="http://schemas.microsoft.com/office/drawing/2014/main" id="{5A00B738-0279-4A6E-A55C-D333637AC3C8}"/>
              </a:ext>
            </a:extLst>
          </p:cNvPr>
          <p:cNvSpPr/>
          <p:nvPr/>
        </p:nvSpPr>
        <p:spPr>
          <a:xfrm>
            <a:off x="4138863" y="3194786"/>
            <a:ext cx="45719" cy="45719"/>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Cadre 4">
            <a:extLst>
              <a:ext uri="{FF2B5EF4-FFF2-40B4-BE49-F238E27FC236}">
                <a16:creationId xmlns="" xmlns:a16="http://schemas.microsoft.com/office/drawing/2014/main" id="{1DD32876-CA7C-42A0-8E59-542100590976}"/>
              </a:ext>
            </a:extLst>
          </p:cNvPr>
          <p:cNvSpPr/>
          <p:nvPr/>
        </p:nvSpPr>
        <p:spPr>
          <a:xfrm>
            <a:off x="4069879" y="3240505"/>
            <a:ext cx="3327940" cy="997018"/>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8616518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8172" y="624110"/>
            <a:ext cx="9806440" cy="1280890"/>
          </a:xfrm>
        </p:spPr>
        <p:txBody>
          <a:bodyPr>
            <a:normAutofit/>
          </a:bodyPr>
          <a:lstStyle/>
          <a:p>
            <a:r>
              <a:rPr lang="fr-FR" sz="2400" dirty="0" smtClean="0"/>
              <a:t>Proposition de répartition horaire </a:t>
            </a:r>
            <a:r>
              <a:rPr lang="fr-FR" sz="2400" b="1" dirty="0" smtClean="0"/>
              <a:t>groupe de 15 élèves</a:t>
            </a:r>
            <a:endParaRPr lang="fr-FR" sz="2400" b="1" dirty="0"/>
          </a:p>
        </p:txBody>
      </p:sp>
      <p:graphicFrame>
        <p:nvGraphicFramePr>
          <p:cNvPr id="3" name="Tableau 2"/>
          <p:cNvGraphicFramePr>
            <a:graphicFrameLocks noGrp="1"/>
          </p:cNvGraphicFramePr>
          <p:nvPr>
            <p:extLst>
              <p:ext uri="{D42A27DB-BD31-4B8C-83A1-F6EECF244321}">
                <p14:modId xmlns:p14="http://schemas.microsoft.com/office/powerpoint/2010/main" val="2481490002"/>
              </p:ext>
            </p:extLst>
          </p:nvPr>
        </p:nvGraphicFramePr>
        <p:xfrm>
          <a:off x="1877785" y="1264555"/>
          <a:ext cx="9144001" cy="5394196"/>
        </p:xfrm>
        <a:graphic>
          <a:graphicData uri="http://schemas.openxmlformats.org/drawingml/2006/table">
            <a:tbl>
              <a:tblPr firstRow="1" firstCol="1" bandRow="1"/>
              <a:tblGrid>
                <a:gridCol w="2715131"/>
                <a:gridCol w="1864948"/>
                <a:gridCol w="1711470"/>
                <a:gridCol w="1779123"/>
                <a:gridCol w="1073329"/>
              </a:tblGrid>
              <a:tr h="444728">
                <a:tc>
                  <a:txBody>
                    <a:bodyPr/>
                    <a:lstStyle/>
                    <a:p>
                      <a:pPr>
                        <a:lnSpc>
                          <a:spcPct val="130000"/>
                        </a:lnSpc>
                        <a:spcAft>
                          <a:spcPts val="0"/>
                        </a:spcAft>
                      </a:pPr>
                      <a:r>
                        <a:rPr lang="fr-FR" sz="100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30000"/>
                        </a:lnSpc>
                        <a:spcAft>
                          <a:spcPts val="0"/>
                        </a:spcAft>
                      </a:pPr>
                      <a:r>
                        <a:rPr lang="fr-FR" sz="10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62968" marR="62968" marT="0" marB="0">
                    <a:lnL>
                      <a:noFill/>
                    </a:lnL>
                    <a:lnR w="12700" cap="flat" cmpd="sng" algn="ctr">
                      <a:solidFill>
                        <a:srgbClr val="000000"/>
                      </a:solidFill>
                      <a:prstDash val="solid"/>
                      <a:round/>
                      <a:headEnd type="none" w="med" len="med"/>
                      <a:tailEnd type="none" w="med" len="med"/>
                    </a:lnR>
                    <a:lnT>
                      <a:noFill/>
                    </a:lnT>
                    <a:lnB>
                      <a:noFill/>
                    </a:lnB>
                  </a:tcPr>
                </a:tc>
                <a:tc gridSpan="4">
                  <a:txBody>
                    <a:bodyPr/>
                    <a:lstStyle/>
                    <a:p>
                      <a:pPr algn="ctr">
                        <a:lnSpc>
                          <a:spcPct val="130000"/>
                        </a:lnSpc>
                        <a:spcAft>
                          <a:spcPts val="0"/>
                        </a:spcAft>
                      </a:pPr>
                      <a:r>
                        <a:rPr lang="fr-FR" sz="1600" b="1" dirty="0">
                          <a:effectLst/>
                          <a:latin typeface="Arial Narrow" panose="020B0606020202030204" pitchFamily="34" charset="0"/>
                          <a:ea typeface="Times New Roman" panose="02020603050405020304" pitchFamily="18" charset="0"/>
                          <a:cs typeface="Times New Roman" panose="02020603050405020304" pitchFamily="18" charset="0"/>
                        </a:rPr>
                        <a:t>CAP PSR – Première année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449172">
                <a:tc>
                  <a:txBody>
                    <a:bodyPr/>
                    <a:lstStyle/>
                    <a:p>
                      <a:pPr>
                        <a:lnSpc>
                          <a:spcPct val="130000"/>
                        </a:lnSpc>
                        <a:spcAft>
                          <a:spcPts val="0"/>
                        </a:spcAft>
                      </a:pPr>
                      <a:r>
                        <a:rPr lang="fr-FR" sz="14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62968" marR="62968"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Production alimentaire</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Service en restauration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Total heures EP</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PLP BSE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224586">
                <a:tc>
                  <a:txBody>
                    <a:bodyPr/>
                    <a:lstStyle/>
                    <a:p>
                      <a:pPr>
                        <a:lnSpc>
                          <a:spcPct val="130000"/>
                        </a:lnSpc>
                        <a:spcAft>
                          <a:spcPts val="0"/>
                        </a:spcAft>
                      </a:pPr>
                      <a:r>
                        <a:rPr lang="fr-FR" sz="1000">
                          <a:effectLst/>
                          <a:latin typeface="Calibri" panose="020F0502020204030204" pitchFamily="34" charset="0"/>
                          <a:ea typeface="Times New Roman" panose="02020603050405020304" pitchFamily="18" charset="0"/>
                          <a:cs typeface="Times New Roman" panose="02020603050405020304" pitchFamily="18" charset="0"/>
                        </a:rPr>
                        <a:t> </a:t>
                      </a:r>
                    </a:p>
                  </a:txBody>
                  <a:tcPr marL="62968" marR="62968"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      Classe entière</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      Classe entière</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Classe entière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673758">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Enseignement professionnel (EP)</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7h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4,5h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11,5h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339627">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Co-intervention EP + français</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1,5h en classe entière en co-intervention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1,5h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172">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Co-intervention EP + mathématiques</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1,5h en classe entière en co-intervention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1,5h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3758">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Chef d’œuvre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3h en classe entière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Place de l’EP indispensable et à déterminer en fonction du projet pédagogique de l’équipe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122929">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Consolidation des acquis, accompagnement personnalisé, accompagnement à l’orientation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1,5h en classe entière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Place de l’EP à déterminer en fonction du projet pédagogique de l’équipe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968" marR="629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bl>
          </a:graphicData>
        </a:graphic>
      </p:graphicFrame>
    </p:spTree>
    <p:extLst>
      <p:ext uri="{BB962C8B-B14F-4D97-AF65-F5344CB8AC3E}">
        <p14:creationId xmlns:p14="http://schemas.microsoft.com/office/powerpoint/2010/main" val="25324208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5130" y="624110"/>
            <a:ext cx="9659482" cy="1280890"/>
          </a:xfrm>
        </p:spPr>
        <p:txBody>
          <a:bodyPr/>
          <a:lstStyle/>
          <a:p>
            <a:r>
              <a:rPr lang="fr-FR" sz="2400" dirty="0">
                <a:solidFill>
                  <a:prstClr val="black">
                    <a:lumMod val="85000"/>
                    <a:lumOff val="15000"/>
                  </a:prstClr>
                </a:solidFill>
              </a:rPr>
              <a:t>Proposition de répartition </a:t>
            </a:r>
            <a:r>
              <a:rPr lang="fr-FR" sz="2400" dirty="0" smtClean="0">
                <a:solidFill>
                  <a:prstClr val="black">
                    <a:lumMod val="85000"/>
                    <a:lumOff val="15000"/>
                  </a:prstClr>
                </a:solidFill>
              </a:rPr>
              <a:t>horaire   </a:t>
            </a:r>
            <a:r>
              <a:rPr lang="fr-FR" sz="2400" b="1" dirty="0" smtClean="0">
                <a:solidFill>
                  <a:prstClr val="black">
                    <a:lumMod val="85000"/>
                    <a:lumOff val="15000"/>
                  </a:prstClr>
                </a:solidFill>
              </a:rPr>
              <a:t>groupe </a:t>
            </a:r>
            <a:r>
              <a:rPr lang="fr-FR" sz="2400" b="1" dirty="0">
                <a:solidFill>
                  <a:prstClr val="black">
                    <a:lumMod val="85000"/>
                    <a:lumOff val="15000"/>
                  </a:prstClr>
                </a:solidFill>
              </a:rPr>
              <a:t>de </a:t>
            </a:r>
            <a:r>
              <a:rPr lang="fr-FR" sz="2400" b="1" dirty="0" smtClean="0">
                <a:solidFill>
                  <a:prstClr val="black">
                    <a:lumMod val="85000"/>
                    <a:lumOff val="15000"/>
                  </a:prstClr>
                </a:solidFill>
              </a:rPr>
              <a:t>12 </a:t>
            </a:r>
            <a:r>
              <a:rPr lang="fr-FR" sz="2400" b="1" dirty="0">
                <a:solidFill>
                  <a:prstClr val="black">
                    <a:lumMod val="85000"/>
                    <a:lumOff val="15000"/>
                  </a:prstClr>
                </a:solidFill>
              </a:rPr>
              <a:t>élèves</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775809270"/>
              </p:ext>
            </p:extLst>
          </p:nvPr>
        </p:nvGraphicFramePr>
        <p:xfrm>
          <a:off x="2073731" y="1143001"/>
          <a:ext cx="9430881" cy="5400227"/>
        </p:xfrm>
        <a:graphic>
          <a:graphicData uri="http://schemas.openxmlformats.org/drawingml/2006/table">
            <a:tbl>
              <a:tblPr firstRow="1" firstCol="1" bandRow="1"/>
              <a:tblGrid>
                <a:gridCol w="2798460"/>
                <a:gridCol w="1105230"/>
                <a:gridCol w="1105230"/>
                <a:gridCol w="1105230"/>
                <a:gridCol w="1105230"/>
                <a:gridCol w="1105230"/>
                <a:gridCol w="1106271"/>
              </a:tblGrid>
              <a:tr h="242779">
                <a:tc>
                  <a:txBody>
                    <a:bodyPr/>
                    <a:lstStyle/>
                    <a:p>
                      <a:pPr algn="l">
                        <a:lnSpc>
                          <a:spcPct val="130000"/>
                        </a:lnSpc>
                        <a:spcAft>
                          <a:spcPts val="0"/>
                        </a:spcAft>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9620" marR="59620" marT="0" marB="0">
                    <a:lnL>
                      <a:noFill/>
                    </a:lnL>
                    <a:lnR w="12700" cap="flat" cmpd="sng" algn="ctr">
                      <a:solidFill>
                        <a:srgbClr val="000000"/>
                      </a:solidFill>
                      <a:prstDash val="solid"/>
                      <a:round/>
                      <a:headEnd type="none" w="med" len="med"/>
                      <a:tailEnd type="none" w="med" len="med"/>
                    </a:lnR>
                    <a:lnT>
                      <a:noFill/>
                    </a:lnT>
                    <a:lnB>
                      <a:noFill/>
                    </a:lnB>
                  </a:tcPr>
                </a:tc>
                <a:tc gridSpan="6">
                  <a:txBody>
                    <a:bodyPr/>
                    <a:lstStyle/>
                    <a:p>
                      <a:pPr algn="ctr">
                        <a:lnSpc>
                          <a:spcPct val="130000"/>
                        </a:lnSpc>
                        <a:spcAft>
                          <a:spcPts val="0"/>
                        </a:spcAft>
                      </a:pPr>
                      <a:r>
                        <a:rPr lang="fr-FR" sz="1600" b="1" dirty="0">
                          <a:effectLst/>
                          <a:latin typeface="Arial Narrow" panose="020B0606020202030204" pitchFamily="34" charset="0"/>
                          <a:ea typeface="Times New Roman" panose="02020603050405020304" pitchFamily="18" charset="0"/>
                          <a:cs typeface="Times New Roman" panose="02020603050405020304" pitchFamily="18" charset="0"/>
                        </a:rPr>
                        <a:t>CAP PSR – Première année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85558">
                <a:tc>
                  <a:txBody>
                    <a:bodyPr/>
                    <a:lstStyle/>
                    <a:p>
                      <a:pPr algn="l">
                        <a:lnSpc>
                          <a:spcPct val="130000"/>
                        </a:lnSpc>
                        <a:spcAft>
                          <a:spcPts val="0"/>
                        </a:spcAft>
                      </a:pPr>
                      <a:r>
                        <a:rPr lang="fr-FR" sz="9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59620" marR="59620" marT="0" marB="0">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Production alimentaire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hMerge="1">
                  <a:txBody>
                    <a:bodyPr/>
                    <a:lstStyle/>
                    <a:p>
                      <a:endParaRPr lang="fr-FR"/>
                    </a:p>
                  </a:txBody>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Service en restauration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fr-FR"/>
                    </a:p>
                  </a:txBody>
                  <a:tcPr/>
                </a:tc>
                <a:tc gridSpan="2">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Total heures EP</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PLP BSE</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485558">
                <a:tc>
                  <a:txBody>
                    <a:bodyPr/>
                    <a:lstStyle/>
                    <a:p>
                      <a:pPr algn="l">
                        <a:lnSpc>
                          <a:spcPct val="130000"/>
                        </a:lnSpc>
                        <a:spcAft>
                          <a:spcPts val="0"/>
                        </a:spcAft>
                      </a:pPr>
                      <a:r>
                        <a:rPr lang="fr-FR" sz="900">
                          <a:effectLst/>
                          <a:latin typeface="Calibri" panose="020F0502020204030204" pitchFamily="34" charset="0"/>
                          <a:ea typeface="Times New Roman" panose="02020603050405020304" pitchFamily="18" charset="0"/>
                          <a:cs typeface="Times New Roman" panose="02020603050405020304" pitchFamily="18" charset="0"/>
                        </a:rPr>
                        <a:t> </a:t>
                      </a:r>
                    </a:p>
                  </a:txBody>
                  <a:tcPr marL="59620" marR="5962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Effectif réduit</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Classe entière</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Effectif réduit</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Classe entière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Effectif réduit</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Classe entière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58">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Enseignement professionnel (EP)</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6h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1h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3,5h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1h</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9,5h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2h</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087">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Co-intervention EP + français</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1,5h en classe entière en co-intervention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1,5h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558">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Co-intervention EP + mathématiques</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1,5h en classe entière en co-intervention</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1,5h</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3893">
                <a:tc>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Chef d’œuvre</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3h en effectif réduit pour l’ensemble des disciplines de la classe</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Place de l’EP indispensable et à déterminer en fonction du projet pédagogique de l’équipe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r h="1213893">
                <a:tc>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Consolidation des acquis, accompagnement personnalisé, accompagnement à l’orientation</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a:lnSpc>
                          <a:spcPct val="130000"/>
                        </a:lnSpc>
                        <a:spcAft>
                          <a:spcPts val="0"/>
                        </a:spcAft>
                      </a:pPr>
                      <a:r>
                        <a:rPr lang="fr-FR" sz="1600">
                          <a:effectLst/>
                          <a:latin typeface="Arial Narrow" panose="020B0606020202030204" pitchFamily="34" charset="0"/>
                          <a:ea typeface="Times New Roman" panose="02020603050405020304" pitchFamily="18" charset="0"/>
                          <a:cs typeface="Times New Roman" panose="02020603050405020304" pitchFamily="18" charset="0"/>
                        </a:rPr>
                        <a:t>1,5h en classe entière* + 2h à effectif réduit</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gridSpan="2">
                  <a:txBody>
                    <a:bodyPr/>
                    <a:lstStyle/>
                    <a:p>
                      <a:pPr algn="ctr">
                        <a:lnSpc>
                          <a:spcPct val="130000"/>
                        </a:lnSpc>
                        <a:spcAft>
                          <a:spcPts val="0"/>
                        </a:spcAft>
                      </a:pPr>
                      <a:r>
                        <a:rPr lang="fr-FR" sz="1600" dirty="0">
                          <a:effectLst/>
                          <a:latin typeface="Arial Narrow" panose="020B0606020202030204" pitchFamily="34" charset="0"/>
                          <a:ea typeface="Times New Roman" panose="02020603050405020304" pitchFamily="18" charset="0"/>
                          <a:cs typeface="Times New Roman" panose="02020603050405020304" pitchFamily="18" charset="0"/>
                        </a:rPr>
                        <a:t>Place de l’EP à déterminer en fonction du projet pédagogique de l’équipe</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9620" marR="596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r>
            </a:tbl>
          </a:graphicData>
        </a:graphic>
      </p:graphicFrame>
    </p:spTree>
    <p:extLst>
      <p:ext uri="{BB962C8B-B14F-4D97-AF65-F5344CB8AC3E}">
        <p14:creationId xmlns:p14="http://schemas.microsoft.com/office/powerpoint/2010/main" val="2475054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7AE80FA-5B65-4695-8A2F-251743FEA30E}"/>
              </a:ext>
            </a:extLst>
          </p:cNvPr>
          <p:cNvSpPr>
            <a:spLocks noGrp="1"/>
          </p:cNvSpPr>
          <p:nvPr>
            <p:ph type="ctrTitle"/>
          </p:nvPr>
        </p:nvSpPr>
        <p:spPr/>
        <p:txBody>
          <a:bodyPr>
            <a:normAutofit/>
          </a:bodyPr>
          <a:lstStyle/>
          <a:p>
            <a:r>
              <a:rPr lang="fr-FR" sz="4800" b="1" dirty="0"/>
              <a:t>Les périodes de formation en milieu professionnel</a:t>
            </a:r>
          </a:p>
        </p:txBody>
      </p:sp>
      <p:sp>
        <p:nvSpPr>
          <p:cNvPr id="3" name="Sous-titre 2">
            <a:extLst>
              <a:ext uri="{FF2B5EF4-FFF2-40B4-BE49-F238E27FC236}">
                <a16:creationId xmlns="" xmlns:a16="http://schemas.microsoft.com/office/drawing/2014/main" id="{60C391BC-6291-46CC-88FC-6F8001DC7760}"/>
              </a:ext>
            </a:extLst>
          </p:cNvPr>
          <p:cNvSpPr>
            <a:spLocks noGrp="1"/>
          </p:cNvSpPr>
          <p:nvPr>
            <p:ph type="subTitle" idx="1"/>
          </p:nvPr>
        </p:nvSpPr>
        <p:spPr/>
        <p:txBody>
          <a:bodyPr/>
          <a:lstStyle/>
          <a:p>
            <a:r>
              <a:rPr lang="fr-FR" dirty="0"/>
              <a:t>21 </a:t>
            </a:r>
          </a:p>
        </p:txBody>
      </p:sp>
    </p:spTree>
    <p:extLst>
      <p:ext uri="{BB962C8B-B14F-4D97-AF65-F5344CB8AC3E}">
        <p14:creationId xmlns:p14="http://schemas.microsoft.com/office/powerpoint/2010/main" val="38271985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D724D6A-FA1D-4A37-8087-DA023E31078B}"/>
              </a:ext>
            </a:extLst>
          </p:cNvPr>
          <p:cNvSpPr>
            <a:spLocks noGrp="1"/>
          </p:cNvSpPr>
          <p:nvPr>
            <p:ph type="title"/>
          </p:nvPr>
        </p:nvSpPr>
        <p:spPr>
          <a:xfrm>
            <a:off x="2589212" y="306333"/>
            <a:ext cx="8911687" cy="734513"/>
          </a:xfrm>
        </p:spPr>
        <p:txBody>
          <a:bodyPr>
            <a:normAutofit/>
          </a:bodyPr>
          <a:lstStyle/>
          <a:p>
            <a:r>
              <a:rPr lang="fr-FR" sz="2800" dirty="0"/>
              <a:t>Périodes de formation en milieu professionnel</a:t>
            </a:r>
          </a:p>
        </p:txBody>
      </p:sp>
      <p:sp>
        <p:nvSpPr>
          <p:cNvPr id="3" name="Espace réservé du contenu 2">
            <a:extLst>
              <a:ext uri="{FF2B5EF4-FFF2-40B4-BE49-F238E27FC236}">
                <a16:creationId xmlns="" xmlns:a16="http://schemas.microsoft.com/office/drawing/2014/main" id="{96005D87-A978-4FB6-8514-468CD781235A}"/>
              </a:ext>
            </a:extLst>
          </p:cNvPr>
          <p:cNvSpPr>
            <a:spLocks noGrp="1"/>
          </p:cNvSpPr>
          <p:nvPr>
            <p:ph idx="1"/>
          </p:nvPr>
        </p:nvSpPr>
        <p:spPr>
          <a:xfrm>
            <a:off x="2589212" y="1240860"/>
            <a:ext cx="8915400" cy="3777622"/>
          </a:xfrm>
          <a:solidFill>
            <a:schemeClr val="bg1"/>
          </a:solidFill>
        </p:spPr>
        <p:txBody>
          <a:bodyPr>
            <a:normAutofit fontScale="92500"/>
          </a:bodyPr>
          <a:lstStyle/>
          <a:p>
            <a:pPr marL="0" indent="0">
              <a:buNone/>
            </a:pPr>
            <a:r>
              <a:rPr lang="fr-FR" sz="2000" b="1" dirty="0"/>
              <a:t>Objectifs des PFMP </a:t>
            </a:r>
            <a:r>
              <a:rPr lang="fr-FR" sz="2000" dirty="0"/>
              <a:t>:</a:t>
            </a:r>
          </a:p>
          <a:p>
            <a:pPr lvl="0"/>
            <a:r>
              <a:rPr lang="fr-FR" sz="2000" b="1" dirty="0">
                <a:solidFill>
                  <a:srgbClr val="336699"/>
                </a:solidFill>
              </a:rPr>
              <a:t>découvrir différents milieux de travail </a:t>
            </a:r>
            <a:r>
              <a:rPr lang="fr-FR" sz="2000" dirty="0"/>
              <a:t>et leurs caractéristiques, la culture de l’entreprise ou de l’établissement ;</a:t>
            </a:r>
          </a:p>
          <a:p>
            <a:pPr lvl="0"/>
            <a:r>
              <a:rPr lang="fr-FR" sz="2000" dirty="0"/>
              <a:t>développer une </a:t>
            </a:r>
            <a:r>
              <a:rPr lang="fr-FR" sz="2000" b="1" dirty="0">
                <a:solidFill>
                  <a:srgbClr val="336699"/>
                </a:solidFill>
              </a:rPr>
              <a:t>posture</a:t>
            </a:r>
            <a:r>
              <a:rPr lang="fr-FR" sz="2000" dirty="0"/>
              <a:t> </a:t>
            </a:r>
            <a:r>
              <a:rPr lang="fr-FR" sz="2000" b="1" dirty="0">
                <a:solidFill>
                  <a:srgbClr val="336699"/>
                </a:solidFill>
              </a:rPr>
              <a:t>professionnelle</a:t>
            </a:r>
            <a:r>
              <a:rPr lang="fr-FR" sz="2000" dirty="0"/>
              <a:t> ;</a:t>
            </a:r>
          </a:p>
          <a:p>
            <a:pPr lvl="0"/>
            <a:r>
              <a:rPr lang="fr-FR" sz="2000" dirty="0"/>
              <a:t>mettre en œuvre des compétences étudiées en formation ;</a:t>
            </a:r>
          </a:p>
          <a:p>
            <a:pPr lvl="0"/>
            <a:r>
              <a:rPr lang="fr-FR" sz="2000" dirty="0"/>
              <a:t>développer des compétences dans </a:t>
            </a:r>
            <a:r>
              <a:rPr lang="fr-FR" sz="2000" b="1" dirty="0">
                <a:solidFill>
                  <a:srgbClr val="336699"/>
                </a:solidFill>
              </a:rPr>
              <a:t>des environnements et avec des équipements différents</a:t>
            </a:r>
            <a:r>
              <a:rPr lang="fr-FR" sz="2000" dirty="0"/>
              <a:t> de ceux de l’établissement de formation ;</a:t>
            </a:r>
          </a:p>
          <a:p>
            <a:pPr lvl="0"/>
            <a:r>
              <a:rPr lang="fr-FR" sz="2000" dirty="0"/>
              <a:t>développer l'</a:t>
            </a:r>
            <a:r>
              <a:rPr lang="fr-FR" sz="2000" b="1" dirty="0">
                <a:solidFill>
                  <a:srgbClr val="336699"/>
                </a:solidFill>
              </a:rPr>
              <a:t>autonomie</a:t>
            </a:r>
            <a:r>
              <a:rPr lang="fr-FR" sz="2000" dirty="0"/>
              <a:t> et le </a:t>
            </a:r>
            <a:r>
              <a:rPr lang="fr-FR" sz="2000" b="1" dirty="0">
                <a:solidFill>
                  <a:srgbClr val="336699"/>
                </a:solidFill>
              </a:rPr>
              <a:t>sens de la responsabilité</a:t>
            </a:r>
            <a:r>
              <a:rPr lang="fr-FR" sz="2000" dirty="0"/>
              <a:t> ;</a:t>
            </a:r>
          </a:p>
          <a:p>
            <a:pPr lvl="0"/>
            <a:r>
              <a:rPr lang="fr-FR" sz="2000" dirty="0"/>
              <a:t>mettre en œuvre des </a:t>
            </a:r>
            <a:r>
              <a:rPr lang="fr-FR" sz="2000" b="1" dirty="0">
                <a:solidFill>
                  <a:srgbClr val="336699"/>
                </a:solidFill>
              </a:rPr>
              <a:t>compétences relationnelles</a:t>
            </a:r>
            <a:r>
              <a:rPr lang="fr-FR" sz="2000" dirty="0"/>
              <a:t> au sein des équipes de travail, avec les clients et les usagers.</a:t>
            </a:r>
          </a:p>
          <a:p>
            <a:endParaRPr lang="fr-FR" dirty="0"/>
          </a:p>
        </p:txBody>
      </p:sp>
      <p:sp>
        <p:nvSpPr>
          <p:cNvPr id="4" name="Rectangle : coins arrondis 3">
            <a:extLst>
              <a:ext uri="{FF2B5EF4-FFF2-40B4-BE49-F238E27FC236}">
                <a16:creationId xmlns="" xmlns:a16="http://schemas.microsoft.com/office/drawing/2014/main" id="{A112B511-69A0-4AB3-A7A8-FC35DBA39B4A}"/>
              </a:ext>
            </a:extLst>
          </p:cNvPr>
          <p:cNvSpPr/>
          <p:nvPr/>
        </p:nvSpPr>
        <p:spPr>
          <a:xfrm>
            <a:off x="2589212" y="5472545"/>
            <a:ext cx="9201006" cy="11914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i="1" dirty="0"/>
              <a:t>La recherche, le choix des lieux d'accueil et le suivi de l’élève en milieu professionnel relèvent de la responsabilité de l'équipe pédagogique de l’établissement de formation comme le précise la circulaire n° 2016-053 du 29-3-2016.</a:t>
            </a:r>
          </a:p>
        </p:txBody>
      </p:sp>
      <p:sp>
        <p:nvSpPr>
          <p:cNvPr id="5" name="ZoneTexte 4">
            <a:extLst>
              <a:ext uri="{FF2B5EF4-FFF2-40B4-BE49-F238E27FC236}">
                <a16:creationId xmlns="" xmlns:a16="http://schemas.microsoft.com/office/drawing/2014/main" id="{D0908EF3-5025-4E30-BD8F-9606311B2846}"/>
              </a:ext>
            </a:extLst>
          </p:cNvPr>
          <p:cNvSpPr txBox="1"/>
          <p:nvPr/>
        </p:nvSpPr>
        <p:spPr>
          <a:xfrm>
            <a:off x="278161" y="856180"/>
            <a:ext cx="893135" cy="369332"/>
          </a:xfrm>
          <a:prstGeom prst="rect">
            <a:avLst/>
          </a:prstGeom>
          <a:noFill/>
        </p:spPr>
        <p:txBody>
          <a:bodyPr wrap="square" rtlCol="0">
            <a:spAutoFit/>
          </a:bodyPr>
          <a:lstStyle/>
          <a:p>
            <a:r>
              <a:rPr lang="fr-FR" dirty="0"/>
              <a:t>PFMP</a:t>
            </a:r>
          </a:p>
        </p:txBody>
      </p:sp>
    </p:spTree>
    <p:extLst>
      <p:ext uri="{BB962C8B-B14F-4D97-AF65-F5344CB8AC3E}">
        <p14:creationId xmlns:p14="http://schemas.microsoft.com/office/powerpoint/2010/main" val="1161967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D991C6-5AA4-4E85-8370-3BB62471CA7B}"/>
              </a:ext>
            </a:extLst>
          </p:cNvPr>
          <p:cNvSpPr>
            <a:spLocks noGrp="1"/>
          </p:cNvSpPr>
          <p:nvPr>
            <p:ph type="title"/>
          </p:nvPr>
        </p:nvSpPr>
        <p:spPr>
          <a:xfrm>
            <a:off x="2592925" y="624110"/>
            <a:ext cx="8911687" cy="802908"/>
          </a:xfrm>
        </p:spPr>
        <p:txBody>
          <a:bodyPr/>
          <a:lstStyle/>
          <a:p>
            <a:r>
              <a:rPr lang="fr-FR" dirty="0"/>
              <a:t>Durée et modalités</a:t>
            </a:r>
          </a:p>
        </p:txBody>
      </p:sp>
      <p:sp>
        <p:nvSpPr>
          <p:cNvPr id="3" name="Espace réservé du contenu 2">
            <a:extLst>
              <a:ext uri="{FF2B5EF4-FFF2-40B4-BE49-F238E27FC236}">
                <a16:creationId xmlns="" xmlns:a16="http://schemas.microsoft.com/office/drawing/2014/main" id="{F562ECE5-64D2-4246-8869-D56412D7B20B}"/>
              </a:ext>
            </a:extLst>
          </p:cNvPr>
          <p:cNvSpPr>
            <a:spLocks noGrp="1"/>
          </p:cNvSpPr>
          <p:nvPr>
            <p:ph idx="1"/>
          </p:nvPr>
        </p:nvSpPr>
        <p:spPr>
          <a:xfrm>
            <a:off x="2592925" y="1648690"/>
            <a:ext cx="8915400" cy="3361460"/>
          </a:xfrm>
          <a:solidFill>
            <a:schemeClr val="bg1"/>
          </a:solidFill>
        </p:spPr>
        <p:txBody>
          <a:bodyPr>
            <a:normAutofit fontScale="85000" lnSpcReduction="10000"/>
          </a:bodyPr>
          <a:lstStyle/>
          <a:p>
            <a:pPr marL="0" indent="0">
              <a:buNone/>
            </a:pPr>
            <a:r>
              <a:rPr lang="fr-FR" sz="2600" b="1" dirty="0"/>
              <a:t>Candidats de la voie scolaire</a:t>
            </a:r>
          </a:p>
          <a:p>
            <a:r>
              <a:rPr lang="fr-FR" sz="2400" b="1" dirty="0">
                <a:solidFill>
                  <a:srgbClr val="336699"/>
                </a:solidFill>
              </a:rPr>
              <a:t>14 semaines </a:t>
            </a:r>
            <a:r>
              <a:rPr lang="fr-FR" sz="2400" dirty="0"/>
              <a:t>sur un cycle de 2 ans.</a:t>
            </a:r>
          </a:p>
          <a:p>
            <a:r>
              <a:rPr lang="fr-FR" sz="2400" dirty="0"/>
              <a:t>PFMP réparties, </a:t>
            </a:r>
            <a:r>
              <a:rPr lang="fr-FR" sz="2400" b="1" dirty="0">
                <a:solidFill>
                  <a:srgbClr val="336699"/>
                </a:solidFill>
              </a:rPr>
              <a:t>sur chaque année de formation et dans toute la mesure du possible, sur au moins deux des secteurs suivants </a:t>
            </a:r>
            <a:r>
              <a:rPr lang="fr-FR" sz="2400" dirty="0"/>
              <a:t>: </a:t>
            </a:r>
          </a:p>
          <a:p>
            <a:pPr marL="628650" indent="-266700">
              <a:buNone/>
            </a:pPr>
            <a:r>
              <a:rPr lang="fr-FR" sz="2400" dirty="0"/>
              <a:t>-	restauration rapide, </a:t>
            </a:r>
          </a:p>
          <a:p>
            <a:pPr marL="628650" indent="-266700">
              <a:buNone/>
            </a:pPr>
            <a:r>
              <a:rPr lang="fr-FR" sz="2400" dirty="0"/>
              <a:t>-	restauration commerciale libre-service,</a:t>
            </a:r>
          </a:p>
          <a:p>
            <a:pPr marL="628650" indent="-266700">
              <a:buNone/>
            </a:pPr>
            <a:r>
              <a:rPr lang="fr-FR" sz="2400" dirty="0"/>
              <a:t>-	restauration collective.</a:t>
            </a:r>
          </a:p>
          <a:p>
            <a:r>
              <a:rPr lang="fr-FR" sz="2400" dirty="0"/>
              <a:t>Elles </a:t>
            </a:r>
            <a:r>
              <a:rPr lang="fr-FR" sz="2400" b="1" dirty="0">
                <a:solidFill>
                  <a:srgbClr val="336699"/>
                </a:solidFill>
              </a:rPr>
              <a:t>porteront sur les deux pôles </a:t>
            </a:r>
            <a:r>
              <a:rPr lang="fr-FR" sz="2400" dirty="0"/>
              <a:t>: production alimentaire et service en restauration.</a:t>
            </a:r>
          </a:p>
          <a:p>
            <a:endParaRPr lang="fr-FR" dirty="0"/>
          </a:p>
        </p:txBody>
      </p:sp>
      <p:sp>
        <p:nvSpPr>
          <p:cNvPr id="4" name="ZoneTexte 3">
            <a:extLst>
              <a:ext uri="{FF2B5EF4-FFF2-40B4-BE49-F238E27FC236}">
                <a16:creationId xmlns="" xmlns:a16="http://schemas.microsoft.com/office/drawing/2014/main" id="{D0908EF3-5025-4E30-BD8F-9606311B2846}"/>
              </a:ext>
            </a:extLst>
          </p:cNvPr>
          <p:cNvSpPr txBox="1"/>
          <p:nvPr/>
        </p:nvSpPr>
        <p:spPr>
          <a:xfrm>
            <a:off x="278161" y="840898"/>
            <a:ext cx="893135" cy="369332"/>
          </a:xfrm>
          <a:prstGeom prst="rect">
            <a:avLst/>
          </a:prstGeom>
          <a:noFill/>
        </p:spPr>
        <p:txBody>
          <a:bodyPr wrap="square" rtlCol="0">
            <a:spAutoFit/>
          </a:bodyPr>
          <a:lstStyle/>
          <a:p>
            <a:r>
              <a:rPr lang="fr-FR" dirty="0"/>
              <a:t>PFMP</a:t>
            </a:r>
          </a:p>
        </p:txBody>
      </p:sp>
    </p:spTree>
    <p:extLst>
      <p:ext uri="{BB962C8B-B14F-4D97-AF65-F5344CB8AC3E}">
        <p14:creationId xmlns:p14="http://schemas.microsoft.com/office/powerpoint/2010/main" val="36445016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21A2F5F-4C1D-4699-A25C-5F34B874DC19}"/>
              </a:ext>
            </a:extLst>
          </p:cNvPr>
          <p:cNvSpPr>
            <a:spLocks noGrp="1"/>
          </p:cNvSpPr>
          <p:nvPr>
            <p:ph type="title"/>
          </p:nvPr>
        </p:nvSpPr>
        <p:spPr>
          <a:xfrm>
            <a:off x="1949877" y="412954"/>
            <a:ext cx="9554735" cy="1011133"/>
          </a:xfrm>
        </p:spPr>
        <p:txBody>
          <a:bodyPr>
            <a:normAutofit fontScale="90000"/>
          </a:bodyPr>
          <a:lstStyle/>
          <a:p>
            <a:r>
              <a:rPr lang="fr-FR" dirty="0"/>
              <a:t>Prise en compte du CCF dans le choix des lieux</a:t>
            </a:r>
          </a:p>
        </p:txBody>
      </p:sp>
      <p:sp>
        <p:nvSpPr>
          <p:cNvPr id="3" name="Espace réservé du contenu 2">
            <a:extLst>
              <a:ext uri="{FF2B5EF4-FFF2-40B4-BE49-F238E27FC236}">
                <a16:creationId xmlns="" xmlns:a16="http://schemas.microsoft.com/office/drawing/2014/main" id="{E087E58E-F71E-4684-AD20-B8E3B08000C6}"/>
              </a:ext>
            </a:extLst>
          </p:cNvPr>
          <p:cNvSpPr>
            <a:spLocks noGrp="1"/>
          </p:cNvSpPr>
          <p:nvPr>
            <p:ph idx="1"/>
          </p:nvPr>
        </p:nvSpPr>
        <p:spPr>
          <a:xfrm>
            <a:off x="2589212" y="1540189"/>
            <a:ext cx="8915400" cy="1280890"/>
          </a:xfrm>
        </p:spPr>
        <p:txBody>
          <a:bodyPr>
            <a:normAutofit lnSpcReduction="10000"/>
          </a:bodyPr>
          <a:lstStyle/>
          <a:p>
            <a:pPr marL="0" indent="0">
              <a:buNone/>
            </a:pPr>
            <a:r>
              <a:rPr lang="fr-FR" sz="2000" dirty="0"/>
              <a:t>En deuxième année de formation, </a:t>
            </a:r>
            <a:r>
              <a:rPr lang="fr-FR" sz="2000" b="1" dirty="0">
                <a:solidFill>
                  <a:srgbClr val="3494BA"/>
                </a:solidFill>
              </a:rPr>
              <a:t>deux périodes sont support du CCF. L’équipe pédagogique doit s’assurer </a:t>
            </a:r>
            <a:r>
              <a:rPr lang="fr-FR" sz="2000" dirty="0"/>
              <a:t>que les lieux de PFMP permettent de former aux compétences visées par chacune des situations d’évaluation</a:t>
            </a:r>
            <a:r>
              <a:rPr lang="fr-FR" sz="2000" i="1" dirty="0"/>
              <a:t> :</a:t>
            </a:r>
            <a:endParaRPr lang="fr-FR" i="1" dirty="0"/>
          </a:p>
          <a:p>
            <a:pPr marL="0" indent="0">
              <a:buNone/>
            </a:pPr>
            <a:endParaRPr lang="fr-FR" dirty="0"/>
          </a:p>
        </p:txBody>
      </p:sp>
      <p:sp>
        <p:nvSpPr>
          <p:cNvPr id="8" name="Rectangle : coins arrondis 7">
            <a:extLst>
              <a:ext uri="{FF2B5EF4-FFF2-40B4-BE49-F238E27FC236}">
                <a16:creationId xmlns="" xmlns:a16="http://schemas.microsoft.com/office/drawing/2014/main" id="{3323E488-66C0-44A2-BE43-9A17A285021F}"/>
              </a:ext>
            </a:extLst>
          </p:cNvPr>
          <p:cNvSpPr/>
          <p:nvPr/>
        </p:nvSpPr>
        <p:spPr>
          <a:xfrm>
            <a:off x="1949877" y="2937180"/>
            <a:ext cx="3673642" cy="39208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EP1</a:t>
            </a:r>
          </a:p>
          <a:p>
            <a:pPr algn="ctr"/>
            <a:endParaRPr lang="fr-FR" sz="1000" b="1" dirty="0"/>
          </a:p>
          <a:p>
            <a:pPr algn="ctr"/>
            <a:r>
              <a:rPr lang="fr-FR" dirty="0"/>
              <a:t>Situation 2</a:t>
            </a:r>
          </a:p>
          <a:p>
            <a:pPr algn="ctr"/>
            <a:endParaRPr lang="fr-FR" dirty="0"/>
          </a:p>
          <a:p>
            <a:r>
              <a:rPr lang="fr-FR" dirty="0"/>
              <a:t>C1. Réceptionner et stocker les produits alimentaires et non alimentaires </a:t>
            </a:r>
          </a:p>
          <a:p>
            <a:endParaRPr lang="fr-FR" sz="1000" dirty="0"/>
          </a:p>
          <a:p>
            <a:r>
              <a:rPr lang="fr-FR" dirty="0"/>
              <a:t>C4. Assembler, dresser et conditionner les préparations.  </a:t>
            </a:r>
          </a:p>
        </p:txBody>
      </p:sp>
      <p:sp>
        <p:nvSpPr>
          <p:cNvPr id="9" name="Rectangle : coins arrondis 8">
            <a:extLst>
              <a:ext uri="{FF2B5EF4-FFF2-40B4-BE49-F238E27FC236}">
                <a16:creationId xmlns="" xmlns:a16="http://schemas.microsoft.com/office/drawing/2014/main" id="{CA61AFE8-17B0-48E4-9370-A1D1F77F86DF}"/>
              </a:ext>
            </a:extLst>
          </p:cNvPr>
          <p:cNvSpPr/>
          <p:nvPr/>
        </p:nvSpPr>
        <p:spPr>
          <a:xfrm>
            <a:off x="6753727" y="2580968"/>
            <a:ext cx="4750886" cy="4133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444500">
              <a:lnSpc>
                <a:spcPct val="90000"/>
              </a:lnSpc>
              <a:spcBef>
                <a:spcPct val="0"/>
              </a:spcBef>
              <a:spcAft>
                <a:spcPct val="35000"/>
              </a:spcAft>
              <a:defRPr/>
            </a:pPr>
            <a:r>
              <a:rPr lang="fr-FR" sz="2800" b="1" dirty="0">
                <a:solidFill>
                  <a:sysClr val="window" lastClr="FFFFFF"/>
                </a:solidFill>
                <a:latin typeface="Calibri" panose="020F0502020204030204"/>
              </a:rPr>
              <a:t>EP2</a:t>
            </a:r>
          </a:p>
          <a:p>
            <a:pPr lvl="0" algn="ctr">
              <a:lnSpc>
                <a:spcPct val="90000"/>
              </a:lnSpc>
              <a:spcBef>
                <a:spcPct val="0"/>
              </a:spcBef>
              <a:spcAft>
                <a:spcPct val="35000"/>
              </a:spcAft>
              <a:defRPr/>
            </a:pPr>
            <a:r>
              <a:rPr lang="fr-FR" dirty="0"/>
              <a:t>Situation 2</a:t>
            </a:r>
          </a:p>
          <a:p>
            <a:pPr lvl="0" algn="ctr">
              <a:lnSpc>
                <a:spcPct val="90000"/>
              </a:lnSpc>
              <a:spcBef>
                <a:spcPct val="0"/>
              </a:spcBef>
              <a:spcAft>
                <a:spcPct val="35000"/>
              </a:spcAft>
              <a:defRPr/>
            </a:pPr>
            <a:endParaRPr lang="fr-FR" dirty="0"/>
          </a:p>
          <a:p>
            <a:pPr lvl="0">
              <a:lnSpc>
                <a:spcPct val="90000"/>
              </a:lnSpc>
              <a:spcBef>
                <a:spcPct val="0"/>
              </a:spcBef>
              <a:spcAft>
                <a:spcPct val="35000"/>
              </a:spcAft>
              <a:defRPr/>
            </a:pPr>
            <a:r>
              <a:rPr lang="fr-FR" dirty="0"/>
              <a:t>C7. Accueillir, informer, conseiller les clients ou convives</a:t>
            </a:r>
          </a:p>
          <a:p>
            <a:pPr lvl="0">
              <a:lnSpc>
                <a:spcPct val="90000"/>
              </a:lnSpc>
              <a:spcBef>
                <a:spcPct val="0"/>
              </a:spcBef>
              <a:spcAft>
                <a:spcPct val="35000"/>
              </a:spcAft>
              <a:defRPr/>
            </a:pPr>
            <a:endParaRPr lang="fr-FR" sz="1000" dirty="0"/>
          </a:p>
          <a:p>
            <a:pPr lvl="0">
              <a:lnSpc>
                <a:spcPct val="90000"/>
              </a:lnSpc>
              <a:spcBef>
                <a:spcPct val="0"/>
              </a:spcBef>
              <a:spcAft>
                <a:spcPct val="35000"/>
              </a:spcAft>
              <a:defRPr/>
            </a:pPr>
            <a:r>
              <a:rPr lang="fr-FR" dirty="0"/>
              <a:t> C8. Assurer le service des clients ou convives </a:t>
            </a:r>
          </a:p>
          <a:p>
            <a:pPr lvl="0">
              <a:lnSpc>
                <a:spcPct val="90000"/>
              </a:lnSpc>
              <a:spcBef>
                <a:spcPct val="0"/>
              </a:spcBef>
              <a:spcAft>
                <a:spcPct val="35000"/>
              </a:spcAft>
              <a:defRPr/>
            </a:pPr>
            <a:endParaRPr lang="fr-FR" sz="1000" dirty="0"/>
          </a:p>
          <a:p>
            <a:pPr lvl="0">
              <a:lnSpc>
                <a:spcPct val="90000"/>
              </a:lnSpc>
              <a:spcBef>
                <a:spcPct val="0"/>
              </a:spcBef>
              <a:spcAft>
                <a:spcPct val="35000"/>
              </a:spcAft>
              <a:defRPr/>
            </a:pPr>
            <a:r>
              <a:rPr lang="fr-FR" dirty="0"/>
              <a:t>C10. Mettre en œuvre les opérations d’entretien dans les espaces de distribution, vente, consommation et les locaux annexes.</a:t>
            </a:r>
          </a:p>
        </p:txBody>
      </p:sp>
      <p:pic>
        <p:nvPicPr>
          <p:cNvPr id="4" name="Image 3"/>
          <p:cNvPicPr>
            <a:picLocks noChangeAspect="1"/>
          </p:cNvPicPr>
          <p:nvPr/>
        </p:nvPicPr>
        <p:blipFill>
          <a:blip r:embed="rId3"/>
          <a:stretch>
            <a:fillRect/>
          </a:stretch>
        </p:blipFill>
        <p:spPr>
          <a:xfrm>
            <a:off x="225610" y="783643"/>
            <a:ext cx="944962" cy="478557"/>
          </a:xfrm>
          <a:prstGeom prst="rect">
            <a:avLst/>
          </a:prstGeom>
        </p:spPr>
      </p:pic>
    </p:spTree>
    <p:extLst>
      <p:ext uri="{BB962C8B-B14F-4D97-AF65-F5344CB8AC3E}">
        <p14:creationId xmlns:p14="http://schemas.microsoft.com/office/powerpoint/2010/main" val="348827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82F2F6F-96F1-478C-9767-A17BF2446F9E}"/>
              </a:ext>
            </a:extLst>
          </p:cNvPr>
          <p:cNvSpPr txBox="1">
            <a:spLocks/>
          </p:cNvSpPr>
          <p:nvPr/>
        </p:nvSpPr>
        <p:spPr>
          <a:xfrm>
            <a:off x="2454441" y="2741667"/>
            <a:ext cx="8841621" cy="1766164"/>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4800" b="1" dirty="0"/>
              <a:t>Le référentiel d’évaluation</a:t>
            </a:r>
          </a:p>
        </p:txBody>
      </p:sp>
    </p:spTree>
    <p:extLst>
      <p:ext uri="{BB962C8B-B14F-4D97-AF65-F5344CB8AC3E}">
        <p14:creationId xmlns:p14="http://schemas.microsoft.com/office/powerpoint/2010/main" val="2769594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4B09494-2384-4C9C-967D-B7A572305832}"/>
              </a:ext>
            </a:extLst>
          </p:cNvPr>
          <p:cNvSpPr>
            <a:spLocks noGrp="1"/>
          </p:cNvSpPr>
          <p:nvPr>
            <p:ph type="title"/>
          </p:nvPr>
        </p:nvSpPr>
        <p:spPr>
          <a:xfrm>
            <a:off x="2592924" y="214081"/>
            <a:ext cx="8922136" cy="657789"/>
          </a:xfrm>
        </p:spPr>
        <p:txBody>
          <a:bodyPr/>
          <a:lstStyle/>
          <a:p>
            <a:r>
              <a:rPr lang="fr-FR" dirty="0"/>
              <a:t>Unités constitutives</a:t>
            </a:r>
          </a:p>
        </p:txBody>
      </p:sp>
      <p:sp>
        <p:nvSpPr>
          <p:cNvPr id="4" name="ZoneTexte 3">
            <a:extLst>
              <a:ext uri="{FF2B5EF4-FFF2-40B4-BE49-F238E27FC236}">
                <a16:creationId xmlns="" xmlns:a16="http://schemas.microsoft.com/office/drawing/2014/main" id="{2C544F53-36F4-44DD-A90A-53E1BC53A795}"/>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graphicFrame>
        <p:nvGraphicFramePr>
          <p:cNvPr id="6" name="Tableau 5">
            <a:extLst>
              <a:ext uri="{FF2B5EF4-FFF2-40B4-BE49-F238E27FC236}">
                <a16:creationId xmlns="" xmlns:a16="http://schemas.microsoft.com/office/drawing/2014/main" id="{B0BDFB99-84F0-4AF0-AE0A-FA65565D0EE1}"/>
              </a:ext>
            </a:extLst>
          </p:cNvPr>
          <p:cNvGraphicFramePr>
            <a:graphicFrameLocks noGrp="1"/>
          </p:cNvGraphicFramePr>
          <p:nvPr>
            <p:extLst>
              <p:ext uri="{D42A27DB-BD31-4B8C-83A1-F6EECF244321}">
                <p14:modId xmlns:p14="http://schemas.microsoft.com/office/powerpoint/2010/main" val="2301376072"/>
              </p:ext>
            </p:extLst>
          </p:nvPr>
        </p:nvGraphicFramePr>
        <p:xfrm>
          <a:off x="2743200" y="1009650"/>
          <a:ext cx="7029450" cy="5462448"/>
        </p:xfrm>
        <a:graphic>
          <a:graphicData uri="http://schemas.openxmlformats.org/drawingml/2006/table">
            <a:tbl>
              <a:tblPr firstRow="1" firstCol="1" bandRow="1" bandCol="1"/>
              <a:tblGrid>
                <a:gridCol w="2191572">
                  <a:extLst>
                    <a:ext uri="{9D8B030D-6E8A-4147-A177-3AD203B41FA5}">
                      <a16:colId xmlns="" xmlns:a16="http://schemas.microsoft.com/office/drawing/2014/main" val="1679942946"/>
                    </a:ext>
                  </a:extLst>
                </a:gridCol>
                <a:gridCol w="4837878">
                  <a:extLst>
                    <a:ext uri="{9D8B030D-6E8A-4147-A177-3AD203B41FA5}">
                      <a16:colId xmlns="" xmlns:a16="http://schemas.microsoft.com/office/drawing/2014/main" val="1373412332"/>
                    </a:ext>
                  </a:extLst>
                </a:gridCol>
              </a:tblGrid>
              <a:tr h="153488">
                <a:tc>
                  <a:txBody>
                    <a:bodyPr/>
                    <a:lstStyle/>
                    <a:p>
                      <a:pPr algn="ctr">
                        <a:spcBef>
                          <a:spcPts val="600"/>
                        </a:spcBef>
                        <a:spcAft>
                          <a:spcPts val="600"/>
                        </a:spcAft>
                      </a:pPr>
                      <a:r>
                        <a:rPr lang="fr-FR" sz="16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UNITÉS</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tc>
                  <a:txBody>
                    <a:bodyPr/>
                    <a:lstStyle/>
                    <a:p>
                      <a:pPr algn="ctr">
                        <a:spcBef>
                          <a:spcPts val="600"/>
                        </a:spcBef>
                        <a:spcAft>
                          <a:spcPts val="600"/>
                        </a:spcAft>
                      </a:pPr>
                      <a:r>
                        <a:rPr lang="fr-FR" sz="16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INTITULÉS</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99"/>
                    </a:solidFill>
                  </a:tcPr>
                </a:tc>
                <a:extLst>
                  <a:ext uri="{0D108BD9-81ED-4DB2-BD59-A6C34878D82A}">
                    <a16:rowId xmlns="" xmlns:a16="http://schemas.microsoft.com/office/drawing/2014/main" val="3620577095"/>
                  </a:ext>
                </a:extLst>
              </a:tr>
              <a:tr h="652326">
                <a:tc>
                  <a:txBody>
                    <a:bodyPr/>
                    <a:lstStyle/>
                    <a:p>
                      <a:pPr algn="ctr">
                        <a:spcBef>
                          <a:spcPts val="600"/>
                        </a:spcBef>
                        <a:spcAft>
                          <a:spcPts val="600"/>
                        </a:spcAft>
                      </a:pPr>
                      <a:r>
                        <a:rPr lang="fr-FR"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UP 1</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spcBef>
                          <a:spcPts val="600"/>
                        </a:spcBef>
                        <a:spcAft>
                          <a:spcPts val="600"/>
                        </a:spcAft>
                      </a:pPr>
                      <a:r>
                        <a:rPr lang="fr-FR"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Production alimentaire </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697679641"/>
                  </a:ext>
                </a:extLst>
              </a:tr>
              <a:tr h="652326">
                <a:tc>
                  <a:txBody>
                    <a:bodyPr/>
                    <a:lstStyle/>
                    <a:p>
                      <a:pPr algn="ctr">
                        <a:spcBef>
                          <a:spcPts val="600"/>
                        </a:spcBef>
                        <a:spcAft>
                          <a:spcPts val="600"/>
                        </a:spcAft>
                      </a:pPr>
                      <a:r>
                        <a:rPr lang="fr-FR"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UP 2</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spcBef>
                          <a:spcPts val="600"/>
                        </a:spcBef>
                        <a:spcAft>
                          <a:spcPts val="600"/>
                        </a:spcAft>
                      </a:pPr>
                      <a:r>
                        <a:rPr lang="fr-FR"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Service en restauration</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4166672225"/>
                  </a:ext>
                </a:extLst>
              </a:tr>
              <a:tr h="652326">
                <a:tc>
                  <a:txBody>
                    <a:bodyPr/>
                    <a:lstStyle/>
                    <a:p>
                      <a:pPr algn="ct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UG 1</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Prévention-santé-environnement</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71258675"/>
                  </a:ext>
                </a:extLst>
              </a:tr>
              <a:tr h="652326">
                <a:tc>
                  <a:txBody>
                    <a:bodyPr/>
                    <a:lstStyle/>
                    <a:p>
                      <a:pPr algn="ct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UG 2</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Français et Histoire-géographie – Enseignement moral et civique</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971994110"/>
                  </a:ext>
                </a:extLst>
              </a:tr>
              <a:tr h="652326">
                <a:tc>
                  <a:txBody>
                    <a:bodyPr/>
                    <a:lstStyle/>
                    <a:p>
                      <a:pPr algn="ct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UG 3</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Mathématiques – Physiques - chimie</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44989148"/>
                  </a:ext>
                </a:extLst>
              </a:tr>
              <a:tr h="652326">
                <a:tc>
                  <a:txBody>
                    <a:bodyPr/>
                    <a:lstStyle/>
                    <a:p>
                      <a:pPr algn="ct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UG 4</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Éducation physique et sportive</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14877378"/>
                  </a:ext>
                </a:extLst>
              </a:tr>
              <a:tr h="652326">
                <a:tc>
                  <a:txBody>
                    <a:bodyPr/>
                    <a:lstStyle/>
                    <a:p>
                      <a:pPr algn="ct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UG 5</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Langue vivante </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2105029"/>
                  </a:ext>
                </a:extLst>
              </a:tr>
              <a:tr h="652326">
                <a:tc>
                  <a:txBody>
                    <a:bodyPr/>
                    <a:lstStyle/>
                    <a:p>
                      <a:pPr algn="ctr">
                        <a:spcBef>
                          <a:spcPts val="600"/>
                        </a:spcBef>
                        <a:spcAft>
                          <a:spcPts val="600"/>
                        </a:spcAft>
                      </a:pPr>
                      <a:r>
                        <a:rPr lang="fr-FR" sz="1600">
                          <a:effectLst/>
                          <a:latin typeface="Arial" panose="020B0604020202020204" pitchFamily="34" charset="0"/>
                          <a:ea typeface="Times New Roman" panose="02020603050405020304" pitchFamily="18" charset="0"/>
                          <a:cs typeface="Times New Roman" panose="02020603050405020304" pitchFamily="18" charset="0"/>
                        </a:rPr>
                        <a:t>UF</a:t>
                      </a:r>
                      <a:endParaRPr lang="fr-FR"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600"/>
                        </a:spcAft>
                      </a:pPr>
                      <a:r>
                        <a:rPr lang="fr-FR" sz="1600" dirty="0">
                          <a:effectLst/>
                          <a:latin typeface="Arial" panose="020B0604020202020204" pitchFamily="34" charset="0"/>
                          <a:ea typeface="Times New Roman" panose="02020603050405020304" pitchFamily="18" charset="0"/>
                          <a:cs typeface="Times New Roman" panose="02020603050405020304" pitchFamily="18" charset="0"/>
                        </a:rPr>
                        <a:t>Arts appliqués et cultures artistiques</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965" marR="499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62917001"/>
                  </a:ext>
                </a:extLst>
              </a:tr>
            </a:tbl>
          </a:graphicData>
        </a:graphic>
      </p:graphicFrame>
    </p:spTree>
    <p:extLst>
      <p:ext uri="{BB962C8B-B14F-4D97-AF65-F5344CB8AC3E}">
        <p14:creationId xmlns:p14="http://schemas.microsoft.com/office/powerpoint/2010/main" val="2145721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B9C8770-5559-48AC-A784-02C6B6FD993A}"/>
              </a:ext>
            </a:extLst>
          </p:cNvPr>
          <p:cNvSpPr>
            <a:spLocks noGrp="1"/>
          </p:cNvSpPr>
          <p:nvPr>
            <p:ph type="title"/>
          </p:nvPr>
        </p:nvSpPr>
        <p:spPr>
          <a:xfrm>
            <a:off x="2592923" y="216594"/>
            <a:ext cx="8911687" cy="650508"/>
          </a:xfrm>
        </p:spPr>
        <p:txBody>
          <a:bodyPr>
            <a:normAutofit/>
          </a:bodyPr>
          <a:lstStyle/>
          <a:p>
            <a:r>
              <a:rPr lang="fr-FR" dirty="0"/>
              <a:t>Unités professionnelles</a:t>
            </a:r>
          </a:p>
        </p:txBody>
      </p:sp>
      <p:graphicFrame>
        <p:nvGraphicFramePr>
          <p:cNvPr id="4" name="Tableau 3">
            <a:extLst>
              <a:ext uri="{FF2B5EF4-FFF2-40B4-BE49-F238E27FC236}">
                <a16:creationId xmlns="" xmlns:a16="http://schemas.microsoft.com/office/drawing/2014/main" id="{EC8AF7EF-F3B8-42B1-9388-569EBC46E921}"/>
              </a:ext>
            </a:extLst>
          </p:cNvPr>
          <p:cNvGraphicFramePr>
            <a:graphicFrameLocks noGrp="1"/>
          </p:cNvGraphicFramePr>
          <p:nvPr>
            <p:extLst>
              <p:ext uri="{D42A27DB-BD31-4B8C-83A1-F6EECF244321}">
                <p14:modId xmlns:p14="http://schemas.microsoft.com/office/powerpoint/2010/main" val="2639655233"/>
              </p:ext>
            </p:extLst>
          </p:nvPr>
        </p:nvGraphicFramePr>
        <p:xfrm>
          <a:off x="1801091" y="1246909"/>
          <a:ext cx="9703522" cy="5185012"/>
        </p:xfrm>
        <a:graphic>
          <a:graphicData uri="http://schemas.openxmlformats.org/drawingml/2006/table">
            <a:tbl>
              <a:tblPr firstRow="1" firstCol="1" bandRow="1" bandCol="1">
                <a:tableStyleId>{5C22544A-7EE6-4342-B048-85BDC9FD1C3A}</a:tableStyleId>
              </a:tblPr>
              <a:tblGrid>
                <a:gridCol w="1048632">
                  <a:extLst>
                    <a:ext uri="{9D8B030D-6E8A-4147-A177-3AD203B41FA5}">
                      <a16:colId xmlns="" xmlns:a16="http://schemas.microsoft.com/office/drawing/2014/main" val="2203163563"/>
                    </a:ext>
                  </a:extLst>
                </a:gridCol>
                <a:gridCol w="815949">
                  <a:extLst>
                    <a:ext uri="{9D8B030D-6E8A-4147-A177-3AD203B41FA5}">
                      <a16:colId xmlns="" xmlns:a16="http://schemas.microsoft.com/office/drawing/2014/main" val="3011718014"/>
                    </a:ext>
                  </a:extLst>
                </a:gridCol>
                <a:gridCol w="6856251">
                  <a:extLst>
                    <a:ext uri="{9D8B030D-6E8A-4147-A177-3AD203B41FA5}">
                      <a16:colId xmlns="" xmlns:a16="http://schemas.microsoft.com/office/drawing/2014/main" val="1885767118"/>
                    </a:ext>
                  </a:extLst>
                </a:gridCol>
                <a:gridCol w="491345">
                  <a:extLst>
                    <a:ext uri="{9D8B030D-6E8A-4147-A177-3AD203B41FA5}">
                      <a16:colId xmlns="" xmlns:a16="http://schemas.microsoft.com/office/drawing/2014/main" val="1207510793"/>
                    </a:ext>
                  </a:extLst>
                </a:gridCol>
                <a:gridCol w="491345">
                  <a:extLst>
                    <a:ext uri="{9D8B030D-6E8A-4147-A177-3AD203B41FA5}">
                      <a16:colId xmlns="" xmlns:a16="http://schemas.microsoft.com/office/drawing/2014/main" val="4281699056"/>
                    </a:ext>
                  </a:extLst>
                </a:gridCol>
              </a:tblGrid>
              <a:tr h="307706">
                <a:tc>
                  <a:txBody>
                    <a:bodyPr/>
                    <a:lstStyle/>
                    <a:p>
                      <a:pPr algn="ctr">
                        <a:lnSpc>
                          <a:spcPct val="150000"/>
                        </a:lnSpc>
                        <a:spcBef>
                          <a:spcPts val="600"/>
                        </a:spcBef>
                        <a:spcAft>
                          <a:spcPts val="600"/>
                        </a:spcAft>
                      </a:pPr>
                      <a:r>
                        <a:rPr lang="fr-FR" sz="1400" dirty="0">
                          <a:solidFill>
                            <a:schemeClr val="tx1"/>
                          </a:solidFill>
                          <a:effectLst/>
                        </a:rPr>
                        <a:t>PÔLES</a:t>
                      </a:r>
                      <a:endPar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50000"/>
                        </a:lnSpc>
                        <a:spcBef>
                          <a:spcPts val="600"/>
                        </a:spcBef>
                        <a:spcAft>
                          <a:spcPts val="600"/>
                        </a:spcAft>
                      </a:pPr>
                      <a:r>
                        <a:rPr lang="fr-FR" sz="1400" dirty="0">
                          <a:solidFill>
                            <a:schemeClr val="tx1"/>
                          </a:solidFill>
                          <a:effectLst/>
                        </a:rPr>
                        <a:t>BLOC DE COMPÉTENCES PROFESSIONNELLES</a:t>
                      </a:r>
                      <a:endPar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tc>
                  <a:txBody>
                    <a:bodyPr/>
                    <a:lstStyle/>
                    <a:p>
                      <a:pPr algn="ctr">
                        <a:lnSpc>
                          <a:spcPct val="150000"/>
                        </a:lnSpc>
                        <a:spcBef>
                          <a:spcPts val="600"/>
                        </a:spcBef>
                        <a:spcAft>
                          <a:spcPts val="600"/>
                        </a:spcAft>
                      </a:pPr>
                      <a:r>
                        <a:rPr lang="fr-FR" sz="1400" dirty="0">
                          <a:solidFill>
                            <a:schemeClr val="tx1"/>
                          </a:solidFill>
                          <a:effectLst/>
                        </a:rPr>
                        <a:t>UP1</a:t>
                      </a:r>
                      <a:endPar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50000"/>
                        </a:lnSpc>
                        <a:spcBef>
                          <a:spcPts val="600"/>
                        </a:spcBef>
                        <a:spcAft>
                          <a:spcPts val="600"/>
                        </a:spcAft>
                      </a:pPr>
                      <a:r>
                        <a:rPr lang="fr-FR" sz="1400" dirty="0">
                          <a:solidFill>
                            <a:schemeClr val="tx1"/>
                          </a:solidFill>
                          <a:effectLst/>
                        </a:rPr>
                        <a:t>UP2</a:t>
                      </a:r>
                      <a:endPar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22386104"/>
                  </a:ext>
                </a:extLst>
              </a:tr>
              <a:tr h="437478">
                <a:tc rowSpan="5">
                  <a:txBody>
                    <a:bodyPr/>
                    <a:lstStyle/>
                    <a:p>
                      <a:pPr algn="ctr">
                        <a:spcAft>
                          <a:spcPts val="0"/>
                        </a:spcAft>
                      </a:pPr>
                      <a:r>
                        <a:rPr lang="fr-FR" sz="1400" dirty="0">
                          <a:solidFill>
                            <a:schemeClr val="tx1"/>
                          </a:solidFill>
                          <a:effectLst/>
                        </a:rPr>
                        <a:t>Pôle 1 - Production alimentaire</a:t>
                      </a:r>
                      <a:endPar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spcAft>
                          <a:spcPts val="0"/>
                        </a:spcAft>
                      </a:pPr>
                      <a:r>
                        <a:rPr lang="fr-FR" sz="1400" dirty="0">
                          <a:effectLst/>
                        </a:rPr>
                        <a:t>C1</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l">
                        <a:spcAft>
                          <a:spcPts val="0"/>
                        </a:spcAft>
                      </a:pPr>
                      <a:r>
                        <a:rPr lang="fr-FR" sz="1400" dirty="0">
                          <a:effectLst/>
                        </a:rPr>
                        <a:t>Réceptionner et stocker les produits alimentaires et non alimentaires.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T w="12700" cap="flat" cmpd="sng" algn="ctr">
                      <a:solidFill>
                        <a:schemeClr val="tx1"/>
                      </a:solidFill>
                      <a:prstDash val="solid"/>
                      <a:round/>
                      <a:headEnd type="none" w="med" len="med"/>
                      <a:tailEnd type="none" w="med" len="med"/>
                    </a:lnT>
                    <a:solidFill>
                      <a:schemeClr val="bg2">
                        <a:lumMod val="90000"/>
                      </a:schemeClr>
                    </a:solidFill>
                  </a:tcPr>
                </a:tc>
                <a:tc>
                  <a:txBody>
                    <a:bodyPr/>
                    <a:lstStyle/>
                    <a:p>
                      <a:pPr algn="ctr">
                        <a:spcAft>
                          <a:spcPts val="0"/>
                        </a:spcAft>
                      </a:pPr>
                      <a:r>
                        <a:rPr lang="fr-FR" sz="1400">
                          <a:effectLst/>
                        </a:rPr>
                        <a:t>X</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T w="12700" cap="flat" cmpd="sng" algn="ctr">
                      <a:solidFill>
                        <a:schemeClr val="tx1"/>
                      </a:solidFill>
                      <a:prstDash val="solid"/>
                      <a:round/>
                      <a:headEnd type="none" w="med" len="med"/>
                      <a:tailEnd type="none" w="med" len="med"/>
                    </a:lnT>
                    <a:solidFill>
                      <a:schemeClr val="bg2">
                        <a:lumMod val="90000"/>
                      </a:schemeClr>
                    </a:solidFill>
                  </a:tcPr>
                </a:tc>
                <a:tc rowSpan="5">
                  <a:txBody>
                    <a:bodyPr/>
                    <a:lstStyle/>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114593053"/>
                  </a:ext>
                </a:extLst>
              </a:tr>
              <a:tr h="503457">
                <a:tc vMerge="1">
                  <a:txBody>
                    <a:bodyPr/>
                    <a:lstStyle/>
                    <a:p>
                      <a:endParaRPr lang="fr-FR"/>
                    </a:p>
                  </a:txBody>
                  <a:tcPr/>
                </a:tc>
                <a:tc>
                  <a:txBody>
                    <a:bodyPr/>
                    <a:lstStyle/>
                    <a:p>
                      <a:pPr algn="ctr">
                        <a:spcAft>
                          <a:spcPts val="0"/>
                        </a:spcAft>
                      </a:pPr>
                      <a:r>
                        <a:rPr lang="fr-FR" sz="1400" dirty="0">
                          <a:effectLst/>
                        </a:rPr>
                        <a:t>C2</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solidFill>
                      <a:schemeClr val="bg2">
                        <a:lumMod val="90000"/>
                      </a:schemeClr>
                    </a:solidFill>
                  </a:tcPr>
                </a:tc>
                <a:tc>
                  <a:txBody>
                    <a:bodyPr/>
                    <a:lstStyle/>
                    <a:p>
                      <a:pPr algn="l">
                        <a:spcAft>
                          <a:spcPts val="0"/>
                        </a:spcAft>
                      </a:pPr>
                      <a:r>
                        <a:rPr lang="fr-FR" sz="1400" dirty="0">
                          <a:effectLst/>
                        </a:rPr>
                        <a:t>Réaliser les opérations préliminaires sur les produits alimentaires.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chemeClr val="bg2">
                        <a:lumMod val="90000"/>
                      </a:schemeClr>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chemeClr val="bg2">
                        <a:lumMod val="90000"/>
                      </a:schemeClr>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solidFill>
                      <a:schemeClr val="bg2">
                        <a:lumMod val="90000"/>
                      </a:schemeClr>
                    </a:solidFill>
                  </a:tcPr>
                </a:tc>
                <a:extLst>
                  <a:ext uri="{0D108BD9-81ED-4DB2-BD59-A6C34878D82A}">
                    <a16:rowId xmlns="" xmlns:a16="http://schemas.microsoft.com/office/drawing/2014/main" val="70382198"/>
                  </a:ext>
                </a:extLst>
              </a:tr>
              <a:tr h="380354">
                <a:tc vMerge="1">
                  <a:txBody>
                    <a:bodyPr/>
                    <a:lstStyle/>
                    <a:p>
                      <a:endParaRPr lang="fr-FR"/>
                    </a:p>
                  </a:txBody>
                  <a:tcPr/>
                </a:tc>
                <a:tc>
                  <a:txBody>
                    <a:bodyPr/>
                    <a:lstStyle/>
                    <a:p>
                      <a:pPr algn="ctr">
                        <a:spcAft>
                          <a:spcPts val="0"/>
                        </a:spcAft>
                      </a:pPr>
                      <a:r>
                        <a:rPr lang="fr-FR" sz="1400">
                          <a:effectLst/>
                        </a:rPr>
                        <a:t>C3</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solidFill>
                      <a:schemeClr val="bg2">
                        <a:lumMod val="90000"/>
                      </a:schemeClr>
                    </a:solidFill>
                  </a:tcPr>
                </a:tc>
                <a:tc>
                  <a:txBody>
                    <a:bodyPr/>
                    <a:lstStyle/>
                    <a:p>
                      <a:pPr algn="l">
                        <a:spcAft>
                          <a:spcPts val="0"/>
                        </a:spcAft>
                      </a:pPr>
                      <a:r>
                        <a:rPr lang="fr-FR" sz="1400" dirty="0">
                          <a:effectLst/>
                        </a:rPr>
                        <a:t>Réaliser des préparations et des cuissons simples.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chemeClr val="bg2">
                        <a:lumMod val="90000"/>
                      </a:schemeClr>
                    </a:solidFill>
                  </a:tcPr>
                </a:tc>
                <a:tc>
                  <a:txBody>
                    <a:bodyPr/>
                    <a:lstStyle/>
                    <a:p>
                      <a:pPr algn="ctr">
                        <a:spcAft>
                          <a:spcPts val="0"/>
                        </a:spcAft>
                      </a:pPr>
                      <a:r>
                        <a:rPr lang="fr-FR" sz="1400">
                          <a:effectLst/>
                        </a:rPr>
                        <a:t>X</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chemeClr val="bg2">
                        <a:lumMod val="90000"/>
                      </a:schemeClr>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solidFill>
                      <a:schemeClr val="bg2">
                        <a:lumMod val="90000"/>
                      </a:schemeClr>
                    </a:solidFill>
                  </a:tcPr>
                </a:tc>
                <a:extLst>
                  <a:ext uri="{0D108BD9-81ED-4DB2-BD59-A6C34878D82A}">
                    <a16:rowId xmlns="" xmlns:a16="http://schemas.microsoft.com/office/drawing/2014/main" val="1214285950"/>
                  </a:ext>
                </a:extLst>
              </a:tr>
              <a:tr h="385927">
                <a:tc vMerge="1">
                  <a:txBody>
                    <a:bodyPr/>
                    <a:lstStyle/>
                    <a:p>
                      <a:endParaRPr lang="fr-FR"/>
                    </a:p>
                  </a:txBody>
                  <a:tcPr/>
                </a:tc>
                <a:tc>
                  <a:txBody>
                    <a:bodyPr/>
                    <a:lstStyle/>
                    <a:p>
                      <a:pPr algn="ctr">
                        <a:spcAft>
                          <a:spcPts val="0"/>
                        </a:spcAft>
                      </a:pPr>
                      <a:r>
                        <a:rPr lang="fr-FR" sz="1400">
                          <a:effectLst/>
                        </a:rPr>
                        <a:t>C4</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solidFill>
                      <a:schemeClr val="bg2">
                        <a:lumMod val="90000"/>
                      </a:schemeClr>
                    </a:solidFill>
                  </a:tcPr>
                </a:tc>
                <a:tc>
                  <a:txBody>
                    <a:bodyPr/>
                    <a:lstStyle/>
                    <a:p>
                      <a:pPr algn="l">
                        <a:spcAft>
                          <a:spcPts val="0"/>
                        </a:spcAft>
                      </a:pPr>
                      <a:r>
                        <a:rPr lang="fr-FR" sz="1400" dirty="0">
                          <a:effectLst/>
                        </a:rPr>
                        <a:t>Assembler, dresser et conditionner les préparations.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chemeClr val="bg2">
                        <a:lumMod val="90000"/>
                      </a:schemeClr>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chemeClr val="bg2">
                        <a:lumMod val="90000"/>
                      </a:schemeClr>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solidFill>
                      <a:schemeClr val="bg2">
                        <a:lumMod val="90000"/>
                      </a:schemeClr>
                    </a:solidFill>
                  </a:tcPr>
                </a:tc>
                <a:extLst>
                  <a:ext uri="{0D108BD9-81ED-4DB2-BD59-A6C34878D82A}">
                    <a16:rowId xmlns="" xmlns:a16="http://schemas.microsoft.com/office/drawing/2014/main" val="2130544786"/>
                  </a:ext>
                </a:extLst>
              </a:tr>
              <a:tr h="599094">
                <a:tc vMerge="1">
                  <a:txBody>
                    <a:bodyPr/>
                    <a:lstStyle/>
                    <a:p>
                      <a:endParaRPr lang="fr-FR"/>
                    </a:p>
                  </a:txBody>
                  <a:tcPr/>
                </a:tc>
                <a:tc>
                  <a:txBody>
                    <a:bodyPr/>
                    <a:lstStyle/>
                    <a:p>
                      <a:pPr algn="ctr">
                        <a:spcAft>
                          <a:spcPts val="0"/>
                        </a:spcAft>
                      </a:pPr>
                      <a:r>
                        <a:rPr lang="fr-FR" sz="1400">
                          <a:effectLst/>
                        </a:rPr>
                        <a:t>C5</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l">
                        <a:spcAft>
                          <a:spcPts val="0"/>
                        </a:spcAft>
                      </a:pPr>
                      <a:r>
                        <a:rPr lang="fr-FR" sz="1400" dirty="0">
                          <a:effectLst/>
                        </a:rPr>
                        <a:t>Mettre en œuvre les opérations d’entretien manuelles et mécanisées dans les espaces de production.</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B w="12700" cap="flat" cmpd="sng" algn="ctr">
                      <a:solidFill>
                        <a:schemeClr val="tx1"/>
                      </a:solidFill>
                      <a:prstDash val="solid"/>
                      <a:round/>
                      <a:headEnd type="none" w="med" len="med"/>
                      <a:tailEnd type="none" w="med" len="med"/>
                    </a:lnB>
                    <a:solidFill>
                      <a:schemeClr val="bg2">
                        <a:lumMod val="90000"/>
                      </a:schemeClr>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318812901"/>
                  </a:ext>
                </a:extLst>
              </a:tr>
              <a:tr h="576103">
                <a:tc rowSpan="5">
                  <a:txBody>
                    <a:bodyPr/>
                    <a:lstStyle/>
                    <a:p>
                      <a:pPr algn="ctr">
                        <a:spcAft>
                          <a:spcPts val="0"/>
                        </a:spcAft>
                      </a:pPr>
                      <a:r>
                        <a:rPr lang="fr-FR" sz="1400" dirty="0">
                          <a:solidFill>
                            <a:schemeClr val="tx1"/>
                          </a:solidFill>
                          <a:effectLst/>
                        </a:rPr>
                        <a:t>Pôle 2 - Service en restauration</a:t>
                      </a:r>
                      <a:endPar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fr-FR" sz="1400" dirty="0">
                          <a:effectLst/>
                        </a:rPr>
                        <a:t>C6</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92D050"/>
                    </a:solidFill>
                  </a:tcPr>
                </a:tc>
                <a:tc>
                  <a:txBody>
                    <a:bodyPr/>
                    <a:lstStyle/>
                    <a:p>
                      <a:pPr algn="l">
                        <a:spcAft>
                          <a:spcPts val="0"/>
                        </a:spcAft>
                      </a:pPr>
                      <a:r>
                        <a:rPr lang="fr-FR" sz="1400" dirty="0">
                          <a:effectLst/>
                        </a:rPr>
                        <a:t>Mettre en place et réapprovisionner les espaces de distribution, de vente et de consommation.</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T w="12700" cap="flat" cmpd="sng" algn="ctr">
                      <a:solidFill>
                        <a:schemeClr val="tx1"/>
                      </a:solidFill>
                      <a:prstDash val="solid"/>
                      <a:round/>
                      <a:headEnd type="none" w="med" len="med"/>
                      <a:tailEnd type="none" w="med" len="med"/>
                    </a:lnT>
                    <a:solidFill>
                      <a:srgbClr val="92D050"/>
                    </a:solidFill>
                  </a:tcPr>
                </a:tc>
                <a:tc rowSpan="5">
                  <a:txBody>
                    <a:bodyPr/>
                    <a:lstStyle/>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l">
                        <a:spcAft>
                          <a:spcPts val="0"/>
                        </a:spcAft>
                      </a:pPr>
                      <a:r>
                        <a:rPr lang="fr-FR" sz="1400" dirty="0">
                          <a:effectLst/>
                        </a:rPr>
                        <a:t> </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92D050"/>
                    </a:solidFill>
                  </a:tcPr>
                </a:tc>
                <a:extLst>
                  <a:ext uri="{0D108BD9-81ED-4DB2-BD59-A6C34878D82A}">
                    <a16:rowId xmlns="" xmlns:a16="http://schemas.microsoft.com/office/drawing/2014/main" val="1558761105"/>
                  </a:ext>
                </a:extLst>
              </a:tr>
              <a:tr h="485543">
                <a:tc vMerge="1">
                  <a:txBody>
                    <a:bodyPr/>
                    <a:lstStyle/>
                    <a:p>
                      <a:endParaRPr lang="fr-FR"/>
                    </a:p>
                  </a:txBody>
                  <a:tcPr/>
                </a:tc>
                <a:tc>
                  <a:txBody>
                    <a:bodyPr/>
                    <a:lstStyle/>
                    <a:p>
                      <a:pPr algn="ctr">
                        <a:spcAft>
                          <a:spcPts val="0"/>
                        </a:spcAft>
                      </a:pPr>
                      <a:r>
                        <a:rPr lang="fr-FR" sz="1400">
                          <a:effectLst/>
                        </a:rPr>
                        <a:t>C7</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solidFill>
                      <a:srgbClr val="92D050"/>
                    </a:solidFill>
                  </a:tcPr>
                </a:tc>
                <a:tc>
                  <a:txBody>
                    <a:bodyPr/>
                    <a:lstStyle/>
                    <a:p>
                      <a:pPr algn="l">
                        <a:spcAft>
                          <a:spcPts val="0"/>
                        </a:spcAft>
                      </a:pPr>
                      <a:r>
                        <a:rPr lang="fr-FR" sz="1400" dirty="0">
                          <a:effectLst/>
                        </a:rPr>
                        <a:t>Accueillir, informer, conseiller les clients ou convives et contribuer à la vente additionnelle.</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rgbClr val="92D050"/>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rgbClr val="92D050"/>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solidFill>
                      <a:srgbClr val="92D050"/>
                    </a:solidFill>
                  </a:tcPr>
                </a:tc>
                <a:extLst>
                  <a:ext uri="{0D108BD9-81ED-4DB2-BD59-A6C34878D82A}">
                    <a16:rowId xmlns="" xmlns:a16="http://schemas.microsoft.com/office/drawing/2014/main" val="2023522798"/>
                  </a:ext>
                </a:extLst>
              </a:tr>
              <a:tr h="483453">
                <a:tc vMerge="1">
                  <a:txBody>
                    <a:bodyPr/>
                    <a:lstStyle/>
                    <a:p>
                      <a:endParaRPr lang="fr-FR"/>
                    </a:p>
                  </a:txBody>
                  <a:tcPr/>
                </a:tc>
                <a:tc>
                  <a:txBody>
                    <a:bodyPr/>
                    <a:lstStyle/>
                    <a:p>
                      <a:pPr algn="ctr">
                        <a:spcAft>
                          <a:spcPts val="0"/>
                        </a:spcAft>
                      </a:pPr>
                      <a:r>
                        <a:rPr lang="fr-FR" sz="1400">
                          <a:effectLst/>
                        </a:rPr>
                        <a:t>C8</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solidFill>
                      <a:srgbClr val="92D050"/>
                    </a:solidFill>
                  </a:tcPr>
                </a:tc>
                <a:tc>
                  <a:txBody>
                    <a:bodyPr/>
                    <a:lstStyle/>
                    <a:p>
                      <a:pPr algn="l">
                        <a:spcAft>
                          <a:spcPts val="0"/>
                        </a:spcAft>
                      </a:pPr>
                      <a:r>
                        <a:rPr lang="fr-FR" sz="1400" dirty="0">
                          <a:effectLst/>
                        </a:rPr>
                        <a:t>Assurer le service des clients ou convives.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rgbClr val="92D050"/>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rgbClr val="92D050"/>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solidFill>
                      <a:srgbClr val="92D050"/>
                    </a:solidFill>
                  </a:tcPr>
                </a:tc>
                <a:extLst>
                  <a:ext uri="{0D108BD9-81ED-4DB2-BD59-A6C34878D82A}">
                    <a16:rowId xmlns="" xmlns:a16="http://schemas.microsoft.com/office/drawing/2014/main" val="1767533368"/>
                  </a:ext>
                </a:extLst>
              </a:tr>
              <a:tr h="391498">
                <a:tc vMerge="1">
                  <a:txBody>
                    <a:bodyPr/>
                    <a:lstStyle/>
                    <a:p>
                      <a:endParaRPr lang="fr-FR"/>
                    </a:p>
                  </a:txBody>
                  <a:tcPr/>
                </a:tc>
                <a:tc>
                  <a:txBody>
                    <a:bodyPr/>
                    <a:lstStyle/>
                    <a:p>
                      <a:pPr algn="ctr">
                        <a:spcAft>
                          <a:spcPts val="0"/>
                        </a:spcAft>
                      </a:pPr>
                      <a:r>
                        <a:rPr lang="fr-FR" sz="1400">
                          <a:effectLst/>
                        </a:rPr>
                        <a:t>C9</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solidFill>
                      <a:srgbClr val="92D050"/>
                    </a:solidFill>
                  </a:tcPr>
                </a:tc>
                <a:tc>
                  <a:txBody>
                    <a:bodyPr/>
                    <a:lstStyle/>
                    <a:p>
                      <a:pPr algn="l">
                        <a:spcAft>
                          <a:spcPts val="0"/>
                        </a:spcAft>
                      </a:pPr>
                      <a:r>
                        <a:rPr lang="fr-FR" sz="1400" dirty="0">
                          <a:effectLst/>
                        </a:rPr>
                        <a:t>Encaisser les prestations.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rgbClr val="92D050"/>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solidFill>
                      <a:srgbClr val="92D050"/>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solidFill>
                      <a:srgbClr val="92D050"/>
                    </a:solidFill>
                  </a:tcPr>
                </a:tc>
                <a:extLst>
                  <a:ext uri="{0D108BD9-81ED-4DB2-BD59-A6C34878D82A}">
                    <a16:rowId xmlns="" xmlns:a16="http://schemas.microsoft.com/office/drawing/2014/main" val="3314728336"/>
                  </a:ext>
                </a:extLst>
              </a:tr>
              <a:tr h="634399">
                <a:tc vMerge="1">
                  <a:txBody>
                    <a:bodyPr/>
                    <a:lstStyle/>
                    <a:p>
                      <a:endParaRPr lang="fr-FR"/>
                    </a:p>
                  </a:txBody>
                  <a:tcPr/>
                </a:tc>
                <a:tc>
                  <a:txBody>
                    <a:bodyPr/>
                    <a:lstStyle/>
                    <a:p>
                      <a:pPr algn="ctr">
                        <a:spcAft>
                          <a:spcPts val="0"/>
                        </a:spcAft>
                      </a:pPr>
                      <a:r>
                        <a:rPr lang="fr-FR" sz="1400">
                          <a:effectLst/>
                        </a:rPr>
                        <a:t>C10</a:t>
                      </a:r>
                      <a:endParaRPr lang="fr-FR"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92D050"/>
                    </a:solidFill>
                  </a:tcPr>
                </a:tc>
                <a:tc>
                  <a:txBody>
                    <a:bodyPr/>
                    <a:lstStyle/>
                    <a:p>
                      <a:pPr algn="l">
                        <a:spcAft>
                          <a:spcPts val="0"/>
                        </a:spcAft>
                      </a:pPr>
                      <a:r>
                        <a:rPr lang="fr-FR" sz="1400" dirty="0">
                          <a:effectLst/>
                        </a:rPr>
                        <a:t>Mettre en œuvre les opérations d’entretien manuelles et mécanisées dans les espaces de distribution, vente, consommation et les locaux annexes.</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B w="12700" cap="flat" cmpd="sng" algn="ctr">
                      <a:solidFill>
                        <a:schemeClr val="tx1"/>
                      </a:solidFill>
                      <a:prstDash val="solid"/>
                      <a:round/>
                      <a:headEnd type="none" w="med" len="med"/>
                      <a:tailEnd type="none" w="med" len="med"/>
                    </a:lnB>
                    <a:solidFill>
                      <a:srgbClr val="92D050"/>
                    </a:solidFill>
                  </a:tcPr>
                </a:tc>
                <a:tc vMerge="1">
                  <a:txBody>
                    <a:bodyPr/>
                    <a:lstStyle/>
                    <a:p>
                      <a:pPr algn="l">
                        <a:spcAft>
                          <a:spcPts val="0"/>
                        </a:spcAft>
                      </a:pP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B w="12700" cap="flat" cmpd="sng" algn="ctr">
                      <a:solidFill>
                        <a:schemeClr val="tx1"/>
                      </a:solidFill>
                      <a:prstDash val="solid"/>
                      <a:round/>
                      <a:headEnd type="none" w="med" len="med"/>
                      <a:tailEnd type="none" w="med" len="med"/>
                    </a:lnB>
                    <a:solidFill>
                      <a:srgbClr val="92D050"/>
                    </a:solidFill>
                  </a:tcPr>
                </a:tc>
                <a:tc>
                  <a:txBody>
                    <a:bodyPr/>
                    <a:lstStyle/>
                    <a:p>
                      <a:pPr algn="ctr">
                        <a:spcAft>
                          <a:spcPts val="0"/>
                        </a:spcAft>
                      </a:pPr>
                      <a:r>
                        <a:rPr lang="fr-FR" sz="1400" dirty="0">
                          <a:effectLst/>
                        </a:rPr>
                        <a:t>X</a:t>
                      </a:r>
                      <a:endParaRPr lang="fr-FR"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835" marR="5783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 xmlns:a16="http://schemas.microsoft.com/office/drawing/2014/main" val="793324639"/>
                  </a:ext>
                </a:extLst>
              </a:tr>
            </a:tbl>
          </a:graphicData>
        </a:graphic>
      </p:graphicFrame>
      <p:sp>
        <p:nvSpPr>
          <p:cNvPr id="3" name="ZoneTexte 2">
            <a:extLst>
              <a:ext uri="{FF2B5EF4-FFF2-40B4-BE49-F238E27FC236}">
                <a16:creationId xmlns="" xmlns:a16="http://schemas.microsoft.com/office/drawing/2014/main" id="{0D0AA24B-259F-495D-B6DF-8A190C88FE98}"/>
              </a:ext>
            </a:extLst>
          </p:cNvPr>
          <p:cNvSpPr txBox="1"/>
          <p:nvPr/>
        </p:nvSpPr>
        <p:spPr>
          <a:xfrm>
            <a:off x="2592925" y="6364407"/>
            <a:ext cx="8911685" cy="276999"/>
          </a:xfrm>
          <a:prstGeom prst="rect">
            <a:avLst/>
          </a:prstGeom>
          <a:noFill/>
        </p:spPr>
        <p:txBody>
          <a:bodyPr wrap="square" rtlCol="0">
            <a:spAutoFit/>
          </a:bodyPr>
          <a:lstStyle/>
          <a:p>
            <a:r>
              <a:rPr lang="fr-FR" sz="1200" dirty="0"/>
              <a:t>UP1: production alimentaire en restauration rapide et collective – UP2 : services en restauration rapide et collective</a:t>
            </a:r>
          </a:p>
        </p:txBody>
      </p:sp>
      <p:sp>
        <p:nvSpPr>
          <p:cNvPr id="5" name="ZoneTexte 4">
            <a:extLst>
              <a:ext uri="{FF2B5EF4-FFF2-40B4-BE49-F238E27FC236}">
                <a16:creationId xmlns="" xmlns:a16="http://schemas.microsoft.com/office/drawing/2014/main" id="{09BEEBCF-395C-42FA-81B1-4BBBC6E3337F}"/>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spTree>
    <p:extLst>
      <p:ext uri="{BB962C8B-B14F-4D97-AF65-F5344CB8AC3E}">
        <p14:creationId xmlns:p14="http://schemas.microsoft.com/office/powerpoint/2010/main" val="45589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A73820A-EDD9-43F6-A62E-962F8D4EA65B}"/>
              </a:ext>
            </a:extLst>
          </p:cNvPr>
          <p:cNvSpPr>
            <a:spLocks noGrp="1"/>
          </p:cNvSpPr>
          <p:nvPr>
            <p:ph type="title"/>
          </p:nvPr>
        </p:nvSpPr>
        <p:spPr>
          <a:xfrm>
            <a:off x="2390273" y="2709584"/>
            <a:ext cx="8841621" cy="1766164"/>
          </a:xfrm>
        </p:spPr>
        <p:txBody>
          <a:bodyPr>
            <a:noAutofit/>
          </a:bodyPr>
          <a:lstStyle/>
          <a:p>
            <a:pPr algn="ctr"/>
            <a:r>
              <a:rPr lang="fr-FR" sz="4800" b="1" dirty="0"/>
              <a:t>Le référentiel des activités professionnelles</a:t>
            </a:r>
          </a:p>
        </p:txBody>
      </p:sp>
    </p:spTree>
    <p:extLst>
      <p:ext uri="{BB962C8B-B14F-4D97-AF65-F5344CB8AC3E}">
        <p14:creationId xmlns:p14="http://schemas.microsoft.com/office/powerpoint/2010/main" val="9021670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 xmlns:a16="http://schemas.microsoft.com/office/drawing/2014/main" id="{33FD4516-19FA-4D6D-A977-FBBC79B65AED}"/>
              </a:ext>
            </a:extLst>
          </p:cNvPr>
          <p:cNvSpPr txBox="1">
            <a:spLocks/>
          </p:cNvSpPr>
          <p:nvPr/>
        </p:nvSpPr>
        <p:spPr>
          <a:xfrm>
            <a:off x="131624" y="1364339"/>
            <a:ext cx="2437421" cy="1025935"/>
          </a:xfrm>
          <a:prstGeom prst="rect">
            <a:avLst/>
          </a:prstGeom>
          <a:noFill/>
        </p:spPr>
        <p:txBody>
          <a:bodyPr>
            <a:normAutofit fontScale="900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Règlement d’examen</a:t>
            </a:r>
          </a:p>
        </p:txBody>
      </p:sp>
      <p:sp>
        <p:nvSpPr>
          <p:cNvPr id="5" name="ZoneTexte 4">
            <a:extLst>
              <a:ext uri="{FF2B5EF4-FFF2-40B4-BE49-F238E27FC236}">
                <a16:creationId xmlns="" xmlns:a16="http://schemas.microsoft.com/office/drawing/2014/main" id="{76AC303F-C868-4B68-93C9-A74E68D5B04A}"/>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graphicFrame>
        <p:nvGraphicFramePr>
          <p:cNvPr id="3" name="Tableau 2">
            <a:extLst>
              <a:ext uri="{FF2B5EF4-FFF2-40B4-BE49-F238E27FC236}">
                <a16:creationId xmlns="" xmlns:a16="http://schemas.microsoft.com/office/drawing/2014/main" id="{46247733-19C9-44E9-80E8-7D16E5C6A388}"/>
              </a:ext>
            </a:extLst>
          </p:cNvPr>
          <p:cNvGraphicFramePr>
            <a:graphicFrameLocks noGrp="1"/>
          </p:cNvGraphicFramePr>
          <p:nvPr>
            <p:extLst>
              <p:ext uri="{D42A27DB-BD31-4B8C-83A1-F6EECF244321}">
                <p14:modId xmlns:p14="http://schemas.microsoft.com/office/powerpoint/2010/main" val="4090061327"/>
              </p:ext>
            </p:extLst>
          </p:nvPr>
        </p:nvGraphicFramePr>
        <p:xfrm>
          <a:off x="3962400" y="166912"/>
          <a:ext cx="6553199" cy="6725820"/>
        </p:xfrm>
        <a:graphic>
          <a:graphicData uri="http://schemas.openxmlformats.org/drawingml/2006/table">
            <a:tbl>
              <a:tblPr firstRow="1" firstCol="1" bandRow="1"/>
              <a:tblGrid>
                <a:gridCol w="2702540">
                  <a:extLst>
                    <a:ext uri="{9D8B030D-6E8A-4147-A177-3AD203B41FA5}">
                      <a16:colId xmlns="" xmlns:a16="http://schemas.microsoft.com/office/drawing/2014/main" val="1828317196"/>
                    </a:ext>
                  </a:extLst>
                </a:gridCol>
                <a:gridCol w="534741">
                  <a:extLst>
                    <a:ext uri="{9D8B030D-6E8A-4147-A177-3AD203B41FA5}">
                      <a16:colId xmlns="" xmlns:a16="http://schemas.microsoft.com/office/drawing/2014/main" val="3775324424"/>
                    </a:ext>
                  </a:extLst>
                </a:gridCol>
                <a:gridCol w="452171">
                  <a:extLst>
                    <a:ext uri="{9D8B030D-6E8A-4147-A177-3AD203B41FA5}">
                      <a16:colId xmlns="" xmlns:a16="http://schemas.microsoft.com/office/drawing/2014/main" val="689624485"/>
                    </a:ext>
                  </a:extLst>
                </a:gridCol>
                <a:gridCol w="684154">
                  <a:extLst>
                    <a:ext uri="{9D8B030D-6E8A-4147-A177-3AD203B41FA5}">
                      <a16:colId xmlns="" xmlns:a16="http://schemas.microsoft.com/office/drawing/2014/main" val="263951754"/>
                    </a:ext>
                  </a:extLst>
                </a:gridCol>
                <a:gridCol w="685464">
                  <a:extLst>
                    <a:ext uri="{9D8B030D-6E8A-4147-A177-3AD203B41FA5}">
                      <a16:colId xmlns="" xmlns:a16="http://schemas.microsoft.com/office/drawing/2014/main" val="575119140"/>
                    </a:ext>
                  </a:extLst>
                </a:gridCol>
                <a:gridCol w="685464">
                  <a:extLst>
                    <a:ext uri="{9D8B030D-6E8A-4147-A177-3AD203B41FA5}">
                      <a16:colId xmlns="" xmlns:a16="http://schemas.microsoft.com/office/drawing/2014/main" val="1796002763"/>
                    </a:ext>
                  </a:extLst>
                </a:gridCol>
                <a:gridCol w="808665">
                  <a:extLst>
                    <a:ext uri="{9D8B030D-6E8A-4147-A177-3AD203B41FA5}">
                      <a16:colId xmlns="" xmlns:a16="http://schemas.microsoft.com/office/drawing/2014/main" val="4218855316"/>
                    </a:ext>
                  </a:extLst>
                </a:gridCol>
              </a:tblGrid>
              <a:tr h="1693450">
                <a:tc gridSpan="3">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Certificat d’aptitude professionnelle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Production et service en restaurations (rapide, collective, cafétéria)</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2">
                  <a:txBody>
                    <a:bodyPr/>
                    <a:lstStyle/>
                    <a:p>
                      <a:pPr algn="ctr">
                        <a:spcBef>
                          <a:spcPts val="300"/>
                        </a:spcBef>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Scolaires </a:t>
                      </a: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(établissements publics et privés sous contrat)</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Apprentis</a:t>
                      </a:r>
                      <a:r>
                        <a:rPr lang="fr-FR" sz="900" b="1">
                          <a:solidFill>
                            <a:srgbClr val="000000"/>
                          </a:solidFill>
                          <a:effectLst/>
                          <a:latin typeface="MS Gothic" panose="020B0609070205080204" pitchFamily="49" charset="-128"/>
                          <a:ea typeface="Times New Roman" panose="02020603050405020304" pitchFamily="18" charset="0"/>
                          <a:cs typeface="MS Gothic" panose="020B0609070205080204" pitchFamily="49" charset="-128"/>
                        </a:rPr>
                        <a:t> </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(CFA et sections d'apprentissage habilités au CCF) </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Formation professionnelle continue </a:t>
                      </a: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(établissements publics)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Bef>
                          <a:spcPts val="300"/>
                        </a:spcBef>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Scolaires </a:t>
                      </a: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(établissements privés hors contrat)</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Bef>
                          <a:spcPts val="300"/>
                        </a:spcBef>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a:t>
                      </a: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Apprentis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Bef>
                          <a:spcPts val="300"/>
                        </a:spcBef>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(CFA et sections d'apprentissage non habilités)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Formation professionnelle continue </a:t>
                      </a: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(établissements privés) </a:t>
                      </a: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Enseignement à distance - candidats individuels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2697431096"/>
                  </a:ext>
                </a:extLst>
              </a:tr>
              <a:tr h="245703">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Épreuves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Unités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i="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Coef.</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Mode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Mode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Durée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694812467"/>
                  </a:ext>
                </a:extLst>
              </a:tr>
              <a:tr h="456129">
                <a:tc gridSpan="7">
                  <a:txBody>
                    <a:bodyPr/>
                    <a:lstStyle/>
                    <a:p>
                      <a:pPr algn="ctr">
                        <a:spcAft>
                          <a:spcPts val="300"/>
                        </a:spcAft>
                      </a:pPr>
                      <a:r>
                        <a:rPr lang="fr-FR"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Unités professionnelles</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46324764"/>
                  </a:ext>
                </a:extLst>
              </a:tr>
              <a:tr h="586194">
                <a:tc>
                  <a:txBody>
                    <a:bodyPr/>
                    <a:lstStyle/>
                    <a:p>
                      <a:pPr>
                        <a:spcAft>
                          <a:spcPts val="0"/>
                        </a:spcAft>
                      </a:pPr>
                      <a:r>
                        <a:rPr lang="fr-FR"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EP1</a:t>
                      </a:r>
                      <a:r>
                        <a:rPr lang="fr-FR"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Production alimentaire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nl-NL"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UP1</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fr-FR"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gridSpan="2">
                  <a:txBody>
                    <a:bodyPr/>
                    <a:lstStyle/>
                    <a:p>
                      <a:pPr algn="ctr">
                        <a:spcAft>
                          <a:spcPts val="0"/>
                        </a:spcAft>
                      </a:pPr>
                      <a:r>
                        <a:rPr lang="fr-FR" sz="9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CCF</a:t>
                      </a:r>
                      <a:r>
                        <a:rPr lang="fr-FR" sz="900" baseline="300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hMerge="1">
                  <a:txBody>
                    <a:bodyPr/>
                    <a:lstStyle/>
                    <a:p>
                      <a:endParaRPr lang="fr-FR"/>
                    </a:p>
                  </a:txBody>
                  <a:tcPr/>
                </a:tc>
                <a:tc>
                  <a:txBody>
                    <a:bodyPr/>
                    <a:lstStyle/>
                    <a:p>
                      <a:pPr algn="ctr">
                        <a:spcAft>
                          <a:spcPts val="0"/>
                        </a:spcAft>
                      </a:pPr>
                      <a:r>
                        <a:rPr lang="fr-FR" sz="9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 écrit, pratique et oral</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pPr>
                      <a:r>
                        <a:rPr lang="fr-FR" sz="9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4h30</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 xmlns:a16="http://schemas.microsoft.com/office/drawing/2014/main" val="2748849094"/>
                  </a:ext>
                </a:extLst>
              </a:tr>
              <a:tr h="456129">
                <a:tc>
                  <a:txBody>
                    <a:bodyPr/>
                    <a:lstStyle/>
                    <a:p>
                      <a:pPr>
                        <a:spcAft>
                          <a:spcPts val="0"/>
                        </a:spcAft>
                      </a:pPr>
                      <a:r>
                        <a:rPr lang="fr-FR"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EP2</a:t>
                      </a:r>
                      <a:r>
                        <a:rPr lang="fr-FR" sz="9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Service en restauration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nl-NL"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UP2</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fr-FR" sz="9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6</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gridSpan="2">
                  <a:txBody>
                    <a:bodyPr/>
                    <a:lstStyle/>
                    <a:p>
                      <a:pPr algn="ctr">
                        <a:spcAft>
                          <a:spcPts val="0"/>
                        </a:spcAft>
                      </a:pPr>
                      <a:r>
                        <a:rPr lang="fr-FR" sz="9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CCF</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hMerge="1">
                  <a:txBody>
                    <a:bodyPr/>
                    <a:lstStyle/>
                    <a:p>
                      <a:endParaRPr lang="fr-FR"/>
                    </a:p>
                  </a:txBody>
                  <a:tcPr/>
                </a:tc>
                <a:tc>
                  <a:txBody>
                    <a:bodyPr/>
                    <a:lstStyle/>
                    <a:p>
                      <a:pPr algn="ctr">
                        <a:spcAft>
                          <a:spcPts val="0"/>
                        </a:spcAft>
                      </a:pPr>
                      <a:r>
                        <a:rPr lang="fr-FR" sz="9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 pratique et oral </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fr-FR" sz="9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2h30</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597706459"/>
                  </a:ext>
                </a:extLst>
              </a:tr>
              <a:tr h="456129">
                <a:tc gridSpan="7">
                  <a:txBody>
                    <a:bodyPr/>
                    <a:lstStyle/>
                    <a:p>
                      <a:pPr algn="ctr">
                        <a:spcAft>
                          <a:spcPts val="300"/>
                        </a:spcAft>
                      </a:pPr>
                      <a:r>
                        <a:rPr lang="fr-FR" sz="9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Unités d’enseignement général</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33669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2116486902"/>
                  </a:ext>
                </a:extLst>
              </a:tr>
              <a:tr h="456129">
                <a:tc>
                  <a:txBody>
                    <a:bodyPr/>
                    <a:lstStyle/>
                    <a:p>
                      <a:pP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EG1 : </a:t>
                      </a:r>
                      <a:r>
                        <a:rPr lang="fr-FR"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Prévention-santé-environnement</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UG1</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CCF</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900">
                          <a:effectLst/>
                          <a:latin typeface="Arial" panose="020B0604020202020204" pitchFamily="34" charset="0"/>
                          <a:ea typeface="Calibri" panose="020F0502020204030204" pitchFamily="34" charset="0"/>
                          <a:cs typeface="Times New Roman" panose="02020603050405020304" pitchFamily="18" charset="0"/>
                        </a:rPr>
                        <a:t>Ponctuel écrit</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1h</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76540056"/>
                  </a:ext>
                </a:extLst>
              </a:tr>
              <a:tr h="456129">
                <a:tc>
                  <a:txBody>
                    <a:bodyPr/>
                    <a:lstStyle/>
                    <a:p>
                      <a:pP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EG2</a:t>
                      </a:r>
                      <a:r>
                        <a:rPr lang="fr-FR"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Français, histoire-géographie et enseignement moral et civique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UG2</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3</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CCF</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 écrit et oral</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2h25</a:t>
                      </a:r>
                      <a:r>
                        <a:rPr lang="fr-FR" sz="900" baseline="300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(2)</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fr-FR" sz="900" dirty="0">
                          <a:effectLst/>
                          <a:latin typeface="Arial" panose="020B0604020202020204" pitchFamily="34" charset="0"/>
                          <a:ea typeface="Calibri" panose="020F0502020204030204" pitchFamily="34" charset="0"/>
                          <a:cs typeface="Times New Roman" panose="02020603050405020304" pitchFamily="18" charset="0"/>
                        </a:rPr>
                        <a:t> (2h+25mn)</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566580910"/>
                  </a:ext>
                </a:extLst>
              </a:tr>
              <a:tr h="456129">
                <a:tc>
                  <a:txBody>
                    <a:bodyPr/>
                    <a:lstStyle/>
                    <a:p>
                      <a:pP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EG3</a:t>
                      </a: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 Mathématiques – Physiques-chimie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UG3</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2</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CCF</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 écrit</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Calibri" panose="020F0502020204030204" pitchFamily="34" charset="0"/>
                          <a:cs typeface="Times New Roman" panose="02020603050405020304" pitchFamily="18" charset="0"/>
                        </a:rPr>
                        <a:t>1h30 (45mn+45mn)</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62432450"/>
                  </a:ext>
                </a:extLst>
              </a:tr>
              <a:tr h="456129">
                <a:tc>
                  <a:txBody>
                    <a:bodyPr/>
                    <a:lstStyle/>
                    <a:p>
                      <a:pP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EG4</a:t>
                      </a:r>
                      <a:r>
                        <a:rPr lang="fr-FR" sz="9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 Éducation physique et sportive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UG4</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CCF</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gridSpan="2">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extLst>
                  <a:ext uri="{0D108BD9-81ED-4DB2-BD59-A6C34878D82A}">
                    <a16:rowId xmlns="" xmlns:a16="http://schemas.microsoft.com/office/drawing/2014/main" val="251071464"/>
                  </a:ext>
                </a:extLst>
              </a:tr>
              <a:tr h="503785">
                <a:tc>
                  <a:txBody>
                    <a:bodyPr/>
                    <a:lstStyle/>
                    <a:p>
                      <a:pP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EG5 </a:t>
                      </a: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Langue vivante</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UG5</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CCF</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 écrit et oral</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a:effectLst/>
                          <a:latin typeface="Arial" panose="020B0604020202020204" pitchFamily="34" charset="0"/>
                          <a:ea typeface="Calibri" panose="020F0502020204030204" pitchFamily="34" charset="0"/>
                          <a:cs typeface="Times New Roman" panose="02020603050405020304" pitchFamily="18" charset="0"/>
                        </a:rPr>
                        <a:t>1h06 (1h+6mn)</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375717148"/>
                  </a:ext>
                </a:extLst>
              </a:tr>
              <a:tr h="503785">
                <a:tc>
                  <a:txBody>
                    <a:bodyPr/>
                    <a:lstStyle/>
                    <a:p>
                      <a:pP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Epreuve facultative </a:t>
                      </a: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Arts appliqués et cultures artistiques</a:t>
                      </a:r>
                      <a:r>
                        <a:rPr lang="fr-FR" sz="900" baseline="300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 (3)</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UF</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b="1">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 écrit</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1h30</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Ponctuel écrit</a:t>
                      </a:r>
                      <a:endParaRPr lang="fr-FR"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fr-FR" sz="900" dirty="0">
                          <a:solidFill>
                            <a:srgbClr val="000000"/>
                          </a:solidFill>
                          <a:effectLst/>
                          <a:latin typeface="Arial" panose="020B0604020202020204" pitchFamily="34" charset="0"/>
                          <a:ea typeface="MS Mincho" panose="02020609040205080304" pitchFamily="49" charset="-128"/>
                          <a:cs typeface="Times New Roman" panose="02020603050405020304" pitchFamily="18" charset="0"/>
                        </a:rPr>
                        <a:t>1h30</a:t>
                      </a:r>
                      <a:endParaRPr lang="fr-FR"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6667" marR="26667"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24575016"/>
                  </a:ext>
                </a:extLst>
              </a:tr>
            </a:tbl>
          </a:graphicData>
        </a:graphic>
      </p:graphicFrame>
    </p:spTree>
    <p:extLst>
      <p:ext uri="{BB962C8B-B14F-4D97-AF65-F5344CB8AC3E}">
        <p14:creationId xmlns:p14="http://schemas.microsoft.com/office/powerpoint/2010/main" val="4181804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6DFC132-A69C-4334-92AC-4AE347C72EC7}"/>
              </a:ext>
            </a:extLst>
          </p:cNvPr>
          <p:cNvSpPr>
            <a:spLocks noGrp="1"/>
          </p:cNvSpPr>
          <p:nvPr>
            <p:ph type="title"/>
          </p:nvPr>
        </p:nvSpPr>
        <p:spPr>
          <a:xfrm>
            <a:off x="2592925" y="193209"/>
            <a:ext cx="8911687" cy="1280890"/>
          </a:xfrm>
        </p:spPr>
        <p:txBody>
          <a:bodyPr>
            <a:normAutofit/>
          </a:bodyPr>
          <a:lstStyle/>
          <a:p>
            <a:r>
              <a:rPr lang="fr-FR" dirty="0"/>
              <a:t>Définition des épreuves :</a:t>
            </a:r>
            <a:br>
              <a:rPr lang="fr-FR" dirty="0"/>
            </a:br>
            <a:r>
              <a:rPr lang="fr-FR" sz="2700" b="1" dirty="0"/>
              <a:t>EP1 Production alimentaire</a:t>
            </a:r>
          </a:p>
        </p:txBody>
      </p:sp>
      <p:sp>
        <p:nvSpPr>
          <p:cNvPr id="3" name="Espace réservé du contenu 2">
            <a:extLst>
              <a:ext uri="{FF2B5EF4-FFF2-40B4-BE49-F238E27FC236}">
                <a16:creationId xmlns="" xmlns:a16="http://schemas.microsoft.com/office/drawing/2014/main" id="{4E5034DB-3AC9-40C1-BE82-9D8148D4B49E}"/>
              </a:ext>
            </a:extLst>
          </p:cNvPr>
          <p:cNvSpPr>
            <a:spLocks noGrp="1"/>
          </p:cNvSpPr>
          <p:nvPr>
            <p:ph idx="1"/>
          </p:nvPr>
        </p:nvSpPr>
        <p:spPr>
          <a:xfrm>
            <a:off x="2592925" y="2887169"/>
            <a:ext cx="8915400" cy="3777622"/>
          </a:xfrm>
          <a:solidFill>
            <a:schemeClr val="bg1"/>
          </a:solidFill>
        </p:spPr>
        <p:txBody>
          <a:bodyPr>
            <a:normAutofit lnSpcReduction="10000"/>
          </a:bodyPr>
          <a:lstStyle/>
          <a:p>
            <a:pPr marL="0" indent="0">
              <a:buNone/>
            </a:pPr>
            <a:r>
              <a:rPr lang="fr-FR" sz="2000" b="1" dirty="0"/>
              <a:t>Compétences évaluées</a:t>
            </a:r>
            <a:endParaRPr lang="fr-FR" sz="2000" dirty="0"/>
          </a:p>
          <a:p>
            <a:pPr marL="0" indent="0">
              <a:buNone/>
            </a:pPr>
            <a:r>
              <a:rPr lang="fr-FR" sz="2000" dirty="0"/>
              <a:t>Cette épreuve permet d’évaluer tout ou partie des </a:t>
            </a:r>
            <a:r>
              <a:rPr lang="fr-FR" sz="2000" b="1" dirty="0">
                <a:solidFill>
                  <a:srgbClr val="336699"/>
                </a:solidFill>
              </a:rPr>
              <a:t>compétences du bloc n° 1 ainsi que les savoirs qui y sont associés</a:t>
            </a:r>
            <a:r>
              <a:rPr lang="fr-FR" sz="2000" dirty="0"/>
              <a:t> :</a:t>
            </a:r>
          </a:p>
          <a:p>
            <a:r>
              <a:rPr lang="fr-FR" sz="2000" dirty="0"/>
              <a:t>C1. Réceptionner et stocker les produits alimentaires et non alimentaires  </a:t>
            </a:r>
          </a:p>
          <a:p>
            <a:r>
              <a:rPr lang="fr-FR" sz="2000" dirty="0"/>
              <a:t>C2. Réaliser les opérations préliminaires sur les produits alimentaires</a:t>
            </a:r>
          </a:p>
          <a:p>
            <a:r>
              <a:rPr lang="fr-FR" sz="2000" dirty="0"/>
              <a:t>C3. Réaliser des préparations et des cuissons simples</a:t>
            </a:r>
          </a:p>
          <a:p>
            <a:r>
              <a:rPr lang="fr-FR" sz="2000" dirty="0"/>
              <a:t>C4. Assembler, dresser et conditionner les préparations</a:t>
            </a:r>
          </a:p>
          <a:p>
            <a:r>
              <a:rPr lang="fr-FR" sz="2000" dirty="0"/>
              <a:t>C5. Mettre en œuvre les opérations d’entretien manuelles et mécanisées dans les espaces de production</a:t>
            </a:r>
          </a:p>
          <a:p>
            <a:endParaRPr lang="fr-FR" dirty="0"/>
          </a:p>
        </p:txBody>
      </p:sp>
      <p:sp>
        <p:nvSpPr>
          <p:cNvPr id="4" name="ZoneTexte 3">
            <a:extLst>
              <a:ext uri="{FF2B5EF4-FFF2-40B4-BE49-F238E27FC236}">
                <a16:creationId xmlns="" xmlns:a16="http://schemas.microsoft.com/office/drawing/2014/main" id="{A32A8CA9-9C4C-4A00-9658-4FCEEE04DE45}"/>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sp>
        <p:nvSpPr>
          <p:cNvPr id="5" name="ZoneTexte 4">
            <a:extLst>
              <a:ext uri="{FF2B5EF4-FFF2-40B4-BE49-F238E27FC236}">
                <a16:creationId xmlns="" xmlns:a16="http://schemas.microsoft.com/office/drawing/2014/main" id="{1F3D5894-3BE4-4977-B32D-CB6D22BB4AE7}"/>
              </a:ext>
            </a:extLst>
          </p:cNvPr>
          <p:cNvSpPr txBox="1"/>
          <p:nvPr/>
        </p:nvSpPr>
        <p:spPr>
          <a:xfrm>
            <a:off x="2592925" y="1703580"/>
            <a:ext cx="8911687" cy="954107"/>
          </a:xfrm>
          <a:prstGeom prst="rect">
            <a:avLst/>
          </a:prstGeom>
          <a:solidFill>
            <a:schemeClr val="bg1"/>
          </a:solidFill>
        </p:spPr>
        <p:txBody>
          <a:bodyPr wrap="square" rtlCol="0">
            <a:spAutoFit/>
          </a:bodyPr>
          <a:lstStyle/>
          <a:p>
            <a:pPr>
              <a:spcBef>
                <a:spcPts val="1000"/>
              </a:spcBef>
              <a:buClr>
                <a:schemeClr val="accent1"/>
              </a:buClr>
            </a:pPr>
            <a:r>
              <a:rPr lang="fr-FR" sz="2000" b="1" dirty="0">
                <a:solidFill>
                  <a:schemeClr val="tx1">
                    <a:lumMod val="75000"/>
                    <a:lumOff val="25000"/>
                  </a:schemeClr>
                </a:solidFill>
              </a:rPr>
              <a:t>Objectifs de l’épreuve </a:t>
            </a:r>
          </a:p>
          <a:p>
            <a:r>
              <a:rPr lang="fr-FR" dirty="0"/>
              <a:t>Cette épreuve a pour but de vérifier la maîtrise des compétences du candidat liées à la production alimentaire. </a:t>
            </a:r>
          </a:p>
        </p:txBody>
      </p:sp>
    </p:spTree>
    <p:extLst>
      <p:ext uri="{BB962C8B-B14F-4D97-AF65-F5344CB8AC3E}">
        <p14:creationId xmlns:p14="http://schemas.microsoft.com/office/powerpoint/2010/main" val="3802002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3D93704-FDB5-47F5-9D87-1138DFD9324C}"/>
              </a:ext>
            </a:extLst>
          </p:cNvPr>
          <p:cNvSpPr>
            <a:spLocks noGrp="1"/>
          </p:cNvSpPr>
          <p:nvPr>
            <p:ph type="title"/>
          </p:nvPr>
        </p:nvSpPr>
        <p:spPr>
          <a:xfrm>
            <a:off x="2278743" y="174167"/>
            <a:ext cx="8911687" cy="1001490"/>
          </a:xfrm>
        </p:spPr>
        <p:txBody>
          <a:bodyPr>
            <a:normAutofit fontScale="90000"/>
          </a:bodyPr>
          <a:lstStyle/>
          <a:p>
            <a:r>
              <a:rPr lang="fr-FR" sz="2400" dirty="0"/>
              <a:t>Epreuve ponctuelle EP1 : évaluation écrite, pratique et orale</a:t>
            </a:r>
            <a:br>
              <a:rPr lang="fr-FR" sz="2400" dirty="0"/>
            </a:br>
            <a:r>
              <a:rPr lang="fr-FR" sz="2400" dirty="0"/>
              <a:t>Durée : 4h30</a:t>
            </a:r>
          </a:p>
        </p:txBody>
      </p:sp>
      <p:sp>
        <p:nvSpPr>
          <p:cNvPr id="3" name="Espace réservé du contenu 2">
            <a:extLst>
              <a:ext uri="{FF2B5EF4-FFF2-40B4-BE49-F238E27FC236}">
                <a16:creationId xmlns="" xmlns:a16="http://schemas.microsoft.com/office/drawing/2014/main" id="{68573A57-CC7D-4F8D-BB57-85AE144E3465}"/>
              </a:ext>
            </a:extLst>
          </p:cNvPr>
          <p:cNvSpPr>
            <a:spLocks noGrp="1"/>
          </p:cNvSpPr>
          <p:nvPr>
            <p:ph idx="1"/>
          </p:nvPr>
        </p:nvSpPr>
        <p:spPr>
          <a:xfrm>
            <a:off x="2005263" y="1411705"/>
            <a:ext cx="9785685" cy="5272127"/>
          </a:xfrm>
          <a:solidFill>
            <a:schemeClr val="bg1"/>
          </a:solidFill>
        </p:spPr>
        <p:txBody>
          <a:bodyPr>
            <a:normAutofit fontScale="47500" lnSpcReduction="20000"/>
          </a:bodyPr>
          <a:lstStyle/>
          <a:p>
            <a:pPr marL="0" lvl="0" indent="0">
              <a:buNone/>
            </a:pPr>
            <a:r>
              <a:rPr lang="fr-FR" sz="4200" b="1" dirty="0"/>
              <a:t>Première partie écrite : durée 30 min</a:t>
            </a:r>
            <a:endParaRPr lang="fr-FR" sz="4200" dirty="0"/>
          </a:p>
          <a:p>
            <a:r>
              <a:rPr lang="fr-FR" sz="4200" dirty="0"/>
              <a:t>Le candidat prend connaissance de la (des) situation(s) professionnelle(s) et répond au questionnement en mobilisant les savoirs associés au bloc de compétences n°1.</a:t>
            </a:r>
          </a:p>
          <a:p>
            <a:pPr marL="0" indent="0">
              <a:buNone/>
            </a:pPr>
            <a:endParaRPr lang="fr-FR" sz="4200" dirty="0"/>
          </a:p>
          <a:p>
            <a:pPr marL="0" lvl="0" indent="0">
              <a:buNone/>
            </a:pPr>
            <a:r>
              <a:rPr lang="fr-FR" sz="4200" b="1" dirty="0"/>
              <a:t>Deuxième partie pratique et orale : durée 4h</a:t>
            </a:r>
            <a:endParaRPr lang="fr-FR" sz="4200" dirty="0"/>
          </a:p>
          <a:p>
            <a:pPr marL="0" indent="0">
              <a:buNone/>
            </a:pPr>
            <a:r>
              <a:rPr lang="fr-FR" sz="4200" dirty="0"/>
              <a:t>Le candidat réalise :</a:t>
            </a:r>
          </a:p>
          <a:p>
            <a:pPr lvl="0"/>
            <a:r>
              <a:rPr lang="fr-FR" sz="4200" b="1" dirty="0">
                <a:solidFill>
                  <a:srgbClr val="336699"/>
                </a:solidFill>
              </a:rPr>
              <a:t>deux productions alimentaires pour 8 personnes </a:t>
            </a:r>
            <a:r>
              <a:rPr lang="fr-FR" sz="4200" dirty="0"/>
              <a:t>dont l’une met obligatoirement en œuvre </a:t>
            </a:r>
            <a:r>
              <a:rPr lang="fr-FR" sz="4200" b="1" dirty="0">
                <a:solidFill>
                  <a:srgbClr val="336699"/>
                </a:solidFill>
              </a:rPr>
              <a:t>une cuisson</a:t>
            </a:r>
            <a:r>
              <a:rPr lang="fr-FR" sz="4200" dirty="0"/>
              <a:t> ;</a:t>
            </a:r>
          </a:p>
          <a:p>
            <a:pPr lvl="0"/>
            <a:r>
              <a:rPr lang="fr-FR" sz="4200" dirty="0"/>
              <a:t>des </a:t>
            </a:r>
            <a:r>
              <a:rPr lang="fr-FR" sz="4200" b="1" dirty="0">
                <a:solidFill>
                  <a:srgbClr val="336699"/>
                </a:solidFill>
              </a:rPr>
              <a:t>opérations d’entretien </a:t>
            </a:r>
            <a:r>
              <a:rPr lang="fr-FR" sz="4200" dirty="0"/>
              <a:t>manuelles ou mécanisées dans l’espace de production.</a:t>
            </a:r>
          </a:p>
          <a:p>
            <a:pPr marL="0" indent="0">
              <a:buNone/>
            </a:pPr>
            <a:r>
              <a:rPr lang="fr-FR" sz="4200" dirty="0"/>
              <a:t>Il peut être amené à réaliser des activités connexes relevant des compétences ci-dessus.</a:t>
            </a:r>
          </a:p>
          <a:p>
            <a:pPr marL="0" indent="0">
              <a:buNone/>
            </a:pPr>
            <a:r>
              <a:rPr lang="fr-FR" sz="4200" dirty="0"/>
              <a:t>A l’issue des activités réalisées, les membres du jury demandent au candidat </a:t>
            </a:r>
            <a:r>
              <a:rPr lang="fr-FR" sz="4200" b="1" dirty="0">
                <a:solidFill>
                  <a:srgbClr val="336699"/>
                </a:solidFill>
              </a:rPr>
              <a:t>d’expliciter sa pratique </a:t>
            </a:r>
            <a:r>
              <a:rPr lang="fr-FR" sz="4200" dirty="0"/>
              <a:t>lors d’un </a:t>
            </a:r>
            <a:r>
              <a:rPr lang="fr-FR" sz="4200" b="1" dirty="0">
                <a:solidFill>
                  <a:srgbClr val="336699"/>
                </a:solidFill>
              </a:rPr>
              <a:t>oral de 10 minutes</a:t>
            </a:r>
            <a:r>
              <a:rPr lang="fr-FR" sz="4200" dirty="0"/>
              <a:t>. </a:t>
            </a:r>
          </a:p>
          <a:p>
            <a:endParaRPr lang="fr-FR" dirty="0"/>
          </a:p>
        </p:txBody>
      </p:sp>
      <p:sp>
        <p:nvSpPr>
          <p:cNvPr id="4" name="ZoneTexte 3">
            <a:extLst>
              <a:ext uri="{FF2B5EF4-FFF2-40B4-BE49-F238E27FC236}">
                <a16:creationId xmlns="" xmlns:a16="http://schemas.microsoft.com/office/drawing/2014/main" id="{254D5D22-2802-45C7-8009-39D8B96D25F8}"/>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spTree>
    <p:extLst>
      <p:ext uri="{BB962C8B-B14F-4D97-AF65-F5344CB8AC3E}">
        <p14:creationId xmlns:p14="http://schemas.microsoft.com/office/powerpoint/2010/main" val="1640862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6DFC132-A69C-4334-92AC-4AE347C72EC7}"/>
              </a:ext>
            </a:extLst>
          </p:cNvPr>
          <p:cNvSpPr>
            <a:spLocks noGrp="1"/>
          </p:cNvSpPr>
          <p:nvPr>
            <p:ph type="title"/>
          </p:nvPr>
        </p:nvSpPr>
        <p:spPr>
          <a:xfrm>
            <a:off x="2592925" y="354510"/>
            <a:ext cx="8911687" cy="1280890"/>
          </a:xfrm>
        </p:spPr>
        <p:txBody>
          <a:bodyPr>
            <a:normAutofit/>
          </a:bodyPr>
          <a:lstStyle/>
          <a:p>
            <a:r>
              <a:rPr lang="fr-FR" dirty="0"/>
              <a:t>Définition des épreuves :</a:t>
            </a:r>
            <a:br>
              <a:rPr lang="fr-FR" dirty="0"/>
            </a:br>
            <a:r>
              <a:rPr lang="fr-FR" sz="2700" b="1" dirty="0"/>
              <a:t>EP2 Service en restauration</a:t>
            </a:r>
          </a:p>
        </p:txBody>
      </p:sp>
      <p:sp>
        <p:nvSpPr>
          <p:cNvPr id="3" name="Espace réservé du contenu 2">
            <a:extLst>
              <a:ext uri="{FF2B5EF4-FFF2-40B4-BE49-F238E27FC236}">
                <a16:creationId xmlns="" xmlns:a16="http://schemas.microsoft.com/office/drawing/2014/main" id="{4E5034DB-3AC9-40C1-BE82-9D8148D4B49E}"/>
              </a:ext>
            </a:extLst>
          </p:cNvPr>
          <p:cNvSpPr>
            <a:spLocks noGrp="1"/>
          </p:cNvSpPr>
          <p:nvPr>
            <p:ph idx="1"/>
          </p:nvPr>
        </p:nvSpPr>
        <p:spPr>
          <a:xfrm>
            <a:off x="2310063" y="2634576"/>
            <a:ext cx="9194549" cy="4014536"/>
          </a:xfrm>
          <a:solidFill>
            <a:schemeClr val="bg1"/>
          </a:solidFill>
        </p:spPr>
        <p:txBody>
          <a:bodyPr>
            <a:normAutofit lnSpcReduction="10000"/>
          </a:bodyPr>
          <a:lstStyle/>
          <a:p>
            <a:pPr marL="0" indent="0">
              <a:buNone/>
            </a:pPr>
            <a:r>
              <a:rPr lang="fr-FR" sz="2000" b="1" dirty="0"/>
              <a:t>Compétences évaluées</a:t>
            </a:r>
            <a:endParaRPr lang="fr-FR" sz="2000" dirty="0"/>
          </a:p>
          <a:p>
            <a:pPr marL="0" indent="0">
              <a:buNone/>
            </a:pPr>
            <a:r>
              <a:rPr lang="fr-FR" sz="2000" dirty="0"/>
              <a:t>Cette épreuve permet d’évaluer tout ou partie des </a:t>
            </a:r>
            <a:r>
              <a:rPr lang="fr-FR" sz="2000" b="1" dirty="0">
                <a:solidFill>
                  <a:srgbClr val="336699"/>
                </a:solidFill>
              </a:rPr>
              <a:t>compétences du bloc n° 2 ainsi que les savoirs qui y sont associés</a:t>
            </a:r>
            <a:r>
              <a:rPr lang="fr-FR" sz="2000" dirty="0"/>
              <a:t> :</a:t>
            </a:r>
          </a:p>
          <a:p>
            <a:r>
              <a:rPr lang="fr-FR" sz="2000" dirty="0"/>
              <a:t>C6. Mettre en place et réapprovisionner les espaces de distribution, de vente et de consommation.</a:t>
            </a:r>
          </a:p>
          <a:p>
            <a:r>
              <a:rPr lang="fr-FR" sz="2000" dirty="0"/>
              <a:t>C7. Accueillir, informer, conseiller les clients ou convives</a:t>
            </a:r>
          </a:p>
          <a:p>
            <a:r>
              <a:rPr lang="fr-FR" sz="2000" dirty="0"/>
              <a:t>C8. Assurer le service des clients ou convives</a:t>
            </a:r>
          </a:p>
          <a:p>
            <a:r>
              <a:rPr lang="fr-FR" sz="2000" dirty="0"/>
              <a:t>C9. Encaisser les prestations</a:t>
            </a:r>
          </a:p>
          <a:p>
            <a:r>
              <a:rPr lang="fr-FR" sz="2000" dirty="0"/>
              <a:t>C10. Mettre en œuvre les opérations d’entretien manuelles et mécanisées dans les espaces de distribution, vente, consommation et les locaux annexes</a:t>
            </a:r>
          </a:p>
        </p:txBody>
      </p:sp>
      <p:sp>
        <p:nvSpPr>
          <p:cNvPr id="4" name="ZoneTexte 3">
            <a:extLst>
              <a:ext uri="{FF2B5EF4-FFF2-40B4-BE49-F238E27FC236}">
                <a16:creationId xmlns="" xmlns:a16="http://schemas.microsoft.com/office/drawing/2014/main" id="{EE9C1D82-6BCD-4DEE-8CAE-B0225A70BB69}"/>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sp>
        <p:nvSpPr>
          <p:cNvPr id="5" name="ZoneTexte 4">
            <a:extLst>
              <a:ext uri="{FF2B5EF4-FFF2-40B4-BE49-F238E27FC236}">
                <a16:creationId xmlns="" xmlns:a16="http://schemas.microsoft.com/office/drawing/2014/main" id="{B78164C5-FFFA-4649-ABF2-8D198B8AECBB}"/>
              </a:ext>
            </a:extLst>
          </p:cNvPr>
          <p:cNvSpPr txBox="1"/>
          <p:nvPr/>
        </p:nvSpPr>
        <p:spPr>
          <a:xfrm>
            <a:off x="2286000" y="1419726"/>
            <a:ext cx="9218612" cy="954107"/>
          </a:xfrm>
          <a:prstGeom prst="rect">
            <a:avLst/>
          </a:prstGeom>
          <a:solidFill>
            <a:schemeClr val="bg1"/>
          </a:solidFill>
        </p:spPr>
        <p:txBody>
          <a:bodyPr wrap="square" rtlCol="0">
            <a:spAutoFit/>
          </a:bodyPr>
          <a:lstStyle/>
          <a:p>
            <a:r>
              <a:rPr lang="fr-FR" sz="2000" b="1" dirty="0">
                <a:solidFill>
                  <a:schemeClr val="tx1">
                    <a:lumMod val="75000"/>
                    <a:lumOff val="25000"/>
                  </a:schemeClr>
                </a:solidFill>
              </a:rPr>
              <a:t>Objectifs de l’épreuve</a:t>
            </a:r>
          </a:p>
          <a:p>
            <a:r>
              <a:rPr lang="fr-FR" dirty="0"/>
              <a:t>Cette épreuve a pour but de vérifier la maîtrise des compétences du candidat liées au service. </a:t>
            </a:r>
          </a:p>
        </p:txBody>
      </p:sp>
    </p:spTree>
    <p:extLst>
      <p:ext uri="{BB962C8B-B14F-4D97-AF65-F5344CB8AC3E}">
        <p14:creationId xmlns:p14="http://schemas.microsoft.com/office/powerpoint/2010/main" val="7220676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3D93704-FDB5-47F5-9D87-1138DFD9324C}"/>
              </a:ext>
            </a:extLst>
          </p:cNvPr>
          <p:cNvSpPr>
            <a:spLocks noGrp="1"/>
          </p:cNvSpPr>
          <p:nvPr>
            <p:ph type="title"/>
          </p:nvPr>
        </p:nvSpPr>
        <p:spPr>
          <a:xfrm>
            <a:off x="2278743" y="174167"/>
            <a:ext cx="8911687" cy="1001490"/>
          </a:xfrm>
        </p:spPr>
        <p:txBody>
          <a:bodyPr>
            <a:normAutofit/>
          </a:bodyPr>
          <a:lstStyle/>
          <a:p>
            <a:r>
              <a:rPr lang="fr-FR" sz="2400" dirty="0"/>
              <a:t>Epreuve ponctuelle : évaluation pratique et orale</a:t>
            </a:r>
            <a:br>
              <a:rPr lang="fr-FR" sz="2400" dirty="0"/>
            </a:br>
            <a:r>
              <a:rPr lang="fr-FR" sz="2400" dirty="0"/>
              <a:t>Durée : 2h30</a:t>
            </a:r>
          </a:p>
        </p:txBody>
      </p:sp>
      <p:sp>
        <p:nvSpPr>
          <p:cNvPr id="3" name="Espace réservé du contenu 2">
            <a:extLst>
              <a:ext uri="{FF2B5EF4-FFF2-40B4-BE49-F238E27FC236}">
                <a16:creationId xmlns="" xmlns:a16="http://schemas.microsoft.com/office/drawing/2014/main" id="{68573A57-CC7D-4F8D-BB57-85AE144E3465}"/>
              </a:ext>
            </a:extLst>
          </p:cNvPr>
          <p:cNvSpPr>
            <a:spLocks noGrp="1"/>
          </p:cNvSpPr>
          <p:nvPr>
            <p:ph idx="1"/>
          </p:nvPr>
        </p:nvSpPr>
        <p:spPr>
          <a:xfrm>
            <a:off x="1764632" y="1175657"/>
            <a:ext cx="10282989" cy="5508176"/>
          </a:xfrm>
          <a:solidFill>
            <a:schemeClr val="bg1"/>
          </a:solidFill>
        </p:spPr>
        <p:txBody>
          <a:bodyPr>
            <a:normAutofit/>
          </a:bodyPr>
          <a:lstStyle/>
          <a:p>
            <a:pPr marL="0" lvl="0" indent="0">
              <a:buNone/>
            </a:pPr>
            <a:r>
              <a:rPr lang="fr-FR" sz="1900" b="1" dirty="0"/>
              <a:t>Première partie pratique : durée 2h10 </a:t>
            </a:r>
            <a:endParaRPr lang="fr-FR" sz="1900" dirty="0"/>
          </a:p>
          <a:p>
            <a:pPr marL="0" indent="0">
              <a:buNone/>
            </a:pPr>
            <a:r>
              <a:rPr lang="fr-FR" sz="1900" dirty="0"/>
              <a:t>Le candidat réalise :</a:t>
            </a:r>
          </a:p>
          <a:p>
            <a:pPr lvl="0"/>
            <a:r>
              <a:rPr lang="fr-FR" sz="1900" b="1" dirty="0">
                <a:solidFill>
                  <a:srgbClr val="336699"/>
                </a:solidFill>
              </a:rPr>
              <a:t>la mise en place et le réapprovisionnement </a:t>
            </a:r>
            <a:r>
              <a:rPr lang="fr-FR" sz="1900" dirty="0"/>
              <a:t>des espaces de distribution, de vente et de consommation ;</a:t>
            </a:r>
          </a:p>
          <a:p>
            <a:pPr lvl="0"/>
            <a:r>
              <a:rPr lang="fr-FR" sz="1900" b="1" dirty="0">
                <a:solidFill>
                  <a:srgbClr val="336699"/>
                </a:solidFill>
              </a:rPr>
              <a:t>l’accueil et le service</a:t>
            </a:r>
            <a:r>
              <a:rPr lang="fr-FR" sz="1900" dirty="0"/>
              <a:t> des clients ou convives ;</a:t>
            </a:r>
          </a:p>
          <a:p>
            <a:pPr lvl="0"/>
            <a:r>
              <a:rPr lang="fr-FR" sz="1900" b="1" dirty="0">
                <a:solidFill>
                  <a:srgbClr val="336699"/>
                </a:solidFill>
              </a:rPr>
              <a:t>l’encaissement </a:t>
            </a:r>
            <a:r>
              <a:rPr lang="fr-FR" sz="1900" dirty="0"/>
              <a:t>des prestations ;</a:t>
            </a:r>
          </a:p>
          <a:p>
            <a:pPr lvl="0"/>
            <a:r>
              <a:rPr lang="fr-FR" sz="1900" b="1" dirty="0">
                <a:solidFill>
                  <a:srgbClr val="336699"/>
                </a:solidFill>
              </a:rPr>
              <a:t>les opérations d’entretien </a:t>
            </a:r>
            <a:r>
              <a:rPr lang="fr-FR" sz="1900" dirty="0"/>
              <a:t>dans les espaces de distribution, vente, consommation et les locaux annexes.</a:t>
            </a:r>
          </a:p>
          <a:p>
            <a:endParaRPr lang="fr-FR" sz="1900" dirty="0"/>
          </a:p>
          <a:p>
            <a:pPr marL="0" lvl="0" indent="0">
              <a:buNone/>
            </a:pPr>
            <a:r>
              <a:rPr lang="fr-FR" sz="1900" b="1" dirty="0"/>
              <a:t>Deuxième partie orale : durée 20 min</a:t>
            </a:r>
            <a:endParaRPr lang="fr-FR" sz="1900" dirty="0"/>
          </a:p>
          <a:p>
            <a:r>
              <a:rPr lang="fr-FR" sz="1900" dirty="0"/>
              <a:t>Le candidat prend connaissance pendant 5 minutes des </a:t>
            </a:r>
            <a:r>
              <a:rPr lang="fr-FR" sz="1900" b="1" dirty="0">
                <a:solidFill>
                  <a:srgbClr val="336699"/>
                </a:solidFill>
              </a:rPr>
              <a:t>documents professionnels </a:t>
            </a:r>
            <a:r>
              <a:rPr lang="fr-FR" sz="1900" dirty="0"/>
              <a:t>proposés par les membres du jury.  Le questionnement prend appui sur les </a:t>
            </a:r>
            <a:r>
              <a:rPr lang="fr-FR" sz="1900" b="1" dirty="0">
                <a:solidFill>
                  <a:srgbClr val="336699"/>
                </a:solidFill>
              </a:rPr>
              <a:t>documents précités et sur les activités pratiques réalisées</a:t>
            </a:r>
            <a:r>
              <a:rPr lang="fr-FR" sz="1900" dirty="0"/>
              <a:t> dans la première partie ; il mobilise les savoirs associés au bloc de compétences n°2.</a:t>
            </a:r>
          </a:p>
          <a:p>
            <a:endParaRPr lang="fr-FR" dirty="0"/>
          </a:p>
        </p:txBody>
      </p:sp>
      <p:sp>
        <p:nvSpPr>
          <p:cNvPr id="4" name="ZoneTexte 3">
            <a:extLst>
              <a:ext uri="{FF2B5EF4-FFF2-40B4-BE49-F238E27FC236}">
                <a16:creationId xmlns="" xmlns:a16="http://schemas.microsoft.com/office/drawing/2014/main" id="{3581EE20-C7E1-40B0-B7EB-6088BD17BFF6}"/>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spTree>
    <p:extLst>
      <p:ext uri="{BB962C8B-B14F-4D97-AF65-F5344CB8AC3E}">
        <p14:creationId xmlns:p14="http://schemas.microsoft.com/office/powerpoint/2010/main" val="1468565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 xmlns:a16="http://schemas.microsoft.com/office/drawing/2014/main" id="{B5BEBD28-43D7-426A-AA1B-54DB22C0D827}"/>
              </a:ext>
            </a:extLst>
          </p:cNvPr>
          <p:cNvGraphicFramePr>
            <a:graphicFrameLocks noGrp="1"/>
          </p:cNvGraphicFramePr>
          <p:nvPr>
            <p:extLst>
              <p:ext uri="{D42A27DB-BD31-4B8C-83A1-F6EECF244321}">
                <p14:modId xmlns:p14="http://schemas.microsoft.com/office/powerpoint/2010/main" val="752997650"/>
              </p:ext>
            </p:extLst>
          </p:nvPr>
        </p:nvGraphicFramePr>
        <p:xfrm>
          <a:off x="3015863" y="1925053"/>
          <a:ext cx="6609417" cy="3885178"/>
        </p:xfrm>
        <a:graphic>
          <a:graphicData uri="http://schemas.openxmlformats.org/drawingml/2006/table">
            <a:tbl>
              <a:tblPr firstRow="1" firstCol="1" bandRow="1">
                <a:tableStyleId>{5C22544A-7EE6-4342-B048-85BDC9FD1C3A}</a:tableStyleId>
              </a:tblPr>
              <a:tblGrid>
                <a:gridCol w="3251957">
                  <a:extLst>
                    <a:ext uri="{9D8B030D-6E8A-4147-A177-3AD203B41FA5}">
                      <a16:colId xmlns="" xmlns:a16="http://schemas.microsoft.com/office/drawing/2014/main" val="2071066056"/>
                    </a:ext>
                  </a:extLst>
                </a:gridCol>
                <a:gridCol w="3357460">
                  <a:extLst>
                    <a:ext uri="{9D8B030D-6E8A-4147-A177-3AD203B41FA5}">
                      <a16:colId xmlns="" xmlns:a16="http://schemas.microsoft.com/office/drawing/2014/main" val="901899961"/>
                    </a:ext>
                  </a:extLst>
                </a:gridCol>
              </a:tblGrid>
              <a:tr h="657726">
                <a:tc>
                  <a:txBody>
                    <a:bodyPr/>
                    <a:lstStyle/>
                    <a:p>
                      <a:pPr algn="ctr">
                        <a:lnSpc>
                          <a:spcPct val="107000"/>
                        </a:lnSpc>
                        <a:spcAft>
                          <a:spcPts val="0"/>
                        </a:spcAft>
                      </a:pPr>
                      <a:r>
                        <a:rPr lang="fr-FR" sz="2000" dirty="0">
                          <a:solidFill>
                            <a:schemeClr val="tx1"/>
                          </a:solidFill>
                          <a:effectLst/>
                        </a:rPr>
                        <a:t>Journée n°1</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fr-FR" sz="2000" dirty="0">
                          <a:solidFill>
                            <a:schemeClr val="tx1"/>
                          </a:solidFill>
                          <a:effectLst/>
                        </a:rPr>
                        <a:t>Journée n°2</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4178312839"/>
                  </a:ext>
                </a:extLst>
              </a:tr>
              <a:tr h="1538933">
                <a:tc>
                  <a:txBody>
                    <a:bodyPr/>
                    <a:lstStyle/>
                    <a:p>
                      <a:pPr algn="ctr">
                        <a:lnSpc>
                          <a:spcPct val="107000"/>
                        </a:lnSpc>
                        <a:spcAft>
                          <a:spcPts val="0"/>
                        </a:spcAft>
                      </a:pPr>
                      <a:r>
                        <a:rPr lang="fr-FR" sz="2000" dirty="0">
                          <a:solidFill>
                            <a:schemeClr val="tx1"/>
                          </a:solidFill>
                          <a:effectLst/>
                        </a:rPr>
                        <a:t>Candidat A </a:t>
                      </a:r>
                    </a:p>
                    <a:p>
                      <a:pPr algn="ctr">
                        <a:lnSpc>
                          <a:spcPct val="107000"/>
                        </a:lnSpc>
                        <a:spcAft>
                          <a:spcPts val="0"/>
                        </a:spcAft>
                      </a:pPr>
                      <a:r>
                        <a:rPr lang="fr-FR" sz="2000" dirty="0">
                          <a:solidFill>
                            <a:schemeClr val="tx1"/>
                          </a:solidFill>
                          <a:effectLst/>
                        </a:rPr>
                        <a:t>EP1 - Sujet Production restauration collective</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lnSpc>
                          <a:spcPct val="107000"/>
                        </a:lnSpc>
                        <a:spcAft>
                          <a:spcPts val="0"/>
                        </a:spcAft>
                      </a:pPr>
                      <a:r>
                        <a:rPr lang="fr-FR" sz="2000" b="1" dirty="0">
                          <a:solidFill>
                            <a:schemeClr val="tx1"/>
                          </a:solidFill>
                          <a:effectLst/>
                        </a:rPr>
                        <a:t>Candidat B</a:t>
                      </a:r>
                    </a:p>
                    <a:p>
                      <a:pPr algn="ctr">
                        <a:lnSpc>
                          <a:spcPct val="107000"/>
                        </a:lnSpc>
                        <a:spcAft>
                          <a:spcPts val="0"/>
                        </a:spcAft>
                      </a:pPr>
                      <a:r>
                        <a:rPr lang="fr-FR" sz="2000" b="1" dirty="0">
                          <a:solidFill>
                            <a:schemeClr val="tx1"/>
                          </a:solidFill>
                          <a:effectLst/>
                        </a:rPr>
                        <a:t>EP1 - Sujet Production restauration rapide ou commerciale libre-service</a:t>
                      </a:r>
                      <a:endParaRPr lang="fr-F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 xmlns:a16="http://schemas.microsoft.com/office/drawing/2014/main" val="2870851743"/>
                  </a:ext>
                </a:extLst>
              </a:tr>
              <a:tr h="1538933">
                <a:tc>
                  <a:txBody>
                    <a:bodyPr/>
                    <a:lstStyle/>
                    <a:p>
                      <a:pPr algn="ctr">
                        <a:lnSpc>
                          <a:spcPct val="107000"/>
                        </a:lnSpc>
                        <a:spcAft>
                          <a:spcPts val="0"/>
                        </a:spcAft>
                      </a:pPr>
                      <a:r>
                        <a:rPr lang="fr-FR" sz="2000" dirty="0">
                          <a:solidFill>
                            <a:schemeClr val="tx1"/>
                          </a:solidFill>
                          <a:effectLst/>
                        </a:rPr>
                        <a:t>Candidat B</a:t>
                      </a:r>
                    </a:p>
                    <a:p>
                      <a:pPr algn="ctr">
                        <a:lnSpc>
                          <a:spcPct val="107000"/>
                        </a:lnSpc>
                        <a:spcAft>
                          <a:spcPts val="0"/>
                        </a:spcAft>
                      </a:pPr>
                      <a:r>
                        <a:rPr lang="fr-FR" sz="2000" dirty="0">
                          <a:solidFill>
                            <a:schemeClr val="tx1"/>
                          </a:solidFill>
                          <a:effectLst/>
                        </a:rPr>
                        <a:t>EP2 - Sujet Services restauration collective</a:t>
                      </a:r>
                      <a:endParaRPr lang="fr-FR"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lnSpc>
                          <a:spcPct val="107000"/>
                        </a:lnSpc>
                        <a:spcAft>
                          <a:spcPts val="0"/>
                        </a:spcAft>
                      </a:pPr>
                      <a:r>
                        <a:rPr lang="fr-FR" sz="2000" b="1" dirty="0">
                          <a:solidFill>
                            <a:schemeClr val="tx1"/>
                          </a:solidFill>
                          <a:effectLst/>
                        </a:rPr>
                        <a:t>Candidat A</a:t>
                      </a:r>
                    </a:p>
                    <a:p>
                      <a:pPr algn="ctr">
                        <a:lnSpc>
                          <a:spcPct val="107000"/>
                        </a:lnSpc>
                        <a:spcAft>
                          <a:spcPts val="0"/>
                        </a:spcAft>
                      </a:pPr>
                      <a:r>
                        <a:rPr lang="fr-FR" sz="2000" b="1" dirty="0">
                          <a:solidFill>
                            <a:schemeClr val="tx1"/>
                          </a:solidFill>
                          <a:effectLst/>
                        </a:rPr>
                        <a:t>EP2 - Sujet Services restauration rapide ou commerciale libre-service</a:t>
                      </a:r>
                      <a:endParaRPr lang="fr-FR"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 xmlns:a16="http://schemas.microsoft.com/office/drawing/2014/main" val="1828951461"/>
                  </a:ext>
                </a:extLst>
              </a:tr>
            </a:tbl>
          </a:graphicData>
        </a:graphic>
      </p:graphicFrame>
      <p:sp>
        <p:nvSpPr>
          <p:cNvPr id="6" name="Rectangle 5">
            <a:extLst>
              <a:ext uri="{FF2B5EF4-FFF2-40B4-BE49-F238E27FC236}">
                <a16:creationId xmlns="" xmlns:a16="http://schemas.microsoft.com/office/drawing/2014/main" id="{6452F554-03B4-433A-9A6B-FA92A59D925A}"/>
              </a:ext>
            </a:extLst>
          </p:cNvPr>
          <p:cNvSpPr/>
          <p:nvPr/>
        </p:nvSpPr>
        <p:spPr>
          <a:xfrm>
            <a:off x="2791291" y="705853"/>
            <a:ext cx="7058562" cy="8823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rPr>
              <a:t>En ponctuel, chaque candidat sera évalué sur les deux secteurs : restauration rapide ou commerciale libre-service et restauration collective</a:t>
            </a:r>
          </a:p>
        </p:txBody>
      </p:sp>
      <p:sp>
        <p:nvSpPr>
          <p:cNvPr id="5" name="ZoneTexte 4">
            <a:extLst>
              <a:ext uri="{FF2B5EF4-FFF2-40B4-BE49-F238E27FC236}">
                <a16:creationId xmlns="" xmlns:a16="http://schemas.microsoft.com/office/drawing/2014/main" id="{E39B8A5C-2A0C-4C4D-BD6B-2497A781000D}"/>
              </a:ext>
            </a:extLst>
          </p:cNvPr>
          <p:cNvSpPr txBox="1"/>
          <p:nvPr/>
        </p:nvSpPr>
        <p:spPr>
          <a:xfrm>
            <a:off x="244549" y="166911"/>
            <a:ext cx="1105786" cy="430887"/>
          </a:xfrm>
          <a:prstGeom prst="rect">
            <a:avLst/>
          </a:prstGeom>
          <a:noFill/>
        </p:spPr>
        <p:txBody>
          <a:bodyPr wrap="square" rtlCol="0">
            <a:spAutoFit/>
          </a:bodyPr>
          <a:lstStyle/>
          <a:p>
            <a:r>
              <a:rPr lang="fr-FR" sz="1100" b="1" dirty="0"/>
              <a:t>Référentiel d’évaluation </a:t>
            </a:r>
          </a:p>
        </p:txBody>
      </p:sp>
    </p:spTree>
    <p:extLst>
      <p:ext uri="{BB962C8B-B14F-4D97-AF65-F5344CB8AC3E}">
        <p14:creationId xmlns:p14="http://schemas.microsoft.com/office/powerpoint/2010/main" val="36664445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3231B665-D9DF-498F-8AA4-21912BB2F409}"/>
              </a:ext>
            </a:extLst>
          </p:cNvPr>
          <p:cNvSpPr>
            <a:spLocks noGrp="1"/>
          </p:cNvSpPr>
          <p:nvPr>
            <p:ph idx="1"/>
          </p:nvPr>
        </p:nvSpPr>
        <p:spPr>
          <a:xfrm>
            <a:off x="1198562" y="1540189"/>
            <a:ext cx="8915400" cy="3777622"/>
          </a:xfrm>
        </p:spPr>
        <p:txBody>
          <a:bodyPr>
            <a:normAutofit/>
          </a:bodyPr>
          <a:lstStyle/>
          <a:p>
            <a:endParaRPr lang="fr-FR" dirty="0"/>
          </a:p>
          <a:p>
            <a:pPr marL="0" indent="0">
              <a:buNone/>
            </a:pPr>
            <a:endParaRPr lang="fr-FR" dirty="0"/>
          </a:p>
        </p:txBody>
      </p:sp>
      <p:graphicFrame>
        <p:nvGraphicFramePr>
          <p:cNvPr id="8" name="Diagramme 7">
            <a:extLst>
              <a:ext uri="{FF2B5EF4-FFF2-40B4-BE49-F238E27FC236}">
                <a16:creationId xmlns="" xmlns:a16="http://schemas.microsoft.com/office/drawing/2014/main" id="{94EA8C81-56D3-43AE-B2C3-0D298560B35D}"/>
              </a:ext>
            </a:extLst>
          </p:cNvPr>
          <p:cNvGraphicFramePr/>
          <p:nvPr>
            <p:extLst>
              <p:ext uri="{D42A27DB-BD31-4B8C-83A1-F6EECF244321}">
                <p14:modId xmlns:p14="http://schemas.microsoft.com/office/powerpoint/2010/main" val="13415986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a:extLst>
              <a:ext uri="{FF2B5EF4-FFF2-40B4-BE49-F238E27FC236}">
                <a16:creationId xmlns="" xmlns:a16="http://schemas.microsoft.com/office/drawing/2014/main" id="{1BAC48DA-43E1-4CE2-98FC-16815DFBC5D3}"/>
              </a:ext>
            </a:extLst>
          </p:cNvPr>
          <p:cNvSpPr/>
          <p:nvPr/>
        </p:nvSpPr>
        <p:spPr>
          <a:xfrm>
            <a:off x="0" y="1"/>
            <a:ext cx="4138863" cy="9143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1"/>
                </a:solidFill>
              </a:rPr>
              <a:t>En CCF chaque candidat sera évalué sur les deux secteurs : restauration rapide ou commerciale libre-service et restauration collective</a:t>
            </a:r>
          </a:p>
        </p:txBody>
      </p:sp>
    </p:spTree>
    <p:extLst>
      <p:ext uri="{BB962C8B-B14F-4D97-AF65-F5344CB8AC3E}">
        <p14:creationId xmlns:p14="http://schemas.microsoft.com/office/powerpoint/2010/main" val="40761447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0EA6921-53F0-47B7-9BEB-50AEE4F938B8}"/>
              </a:ext>
            </a:extLst>
          </p:cNvPr>
          <p:cNvSpPr>
            <a:spLocks noGrp="1"/>
          </p:cNvSpPr>
          <p:nvPr>
            <p:ph type="title"/>
          </p:nvPr>
        </p:nvSpPr>
        <p:spPr>
          <a:xfrm>
            <a:off x="2689177" y="2549162"/>
            <a:ext cx="6166066" cy="1280890"/>
          </a:xfrm>
        </p:spPr>
        <p:txBody>
          <a:bodyPr/>
          <a:lstStyle/>
          <a:p>
            <a:r>
              <a:rPr lang="fr-FR" dirty="0"/>
              <a:t>Merci pour votre attention </a:t>
            </a:r>
          </a:p>
        </p:txBody>
      </p:sp>
    </p:spTree>
    <p:extLst>
      <p:ext uri="{BB962C8B-B14F-4D97-AF65-F5344CB8AC3E}">
        <p14:creationId xmlns:p14="http://schemas.microsoft.com/office/powerpoint/2010/main" val="2919322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D724D6A-FA1D-4A37-8087-DA023E31078B}"/>
              </a:ext>
            </a:extLst>
          </p:cNvPr>
          <p:cNvSpPr>
            <a:spLocks noGrp="1"/>
          </p:cNvSpPr>
          <p:nvPr>
            <p:ph type="title"/>
          </p:nvPr>
        </p:nvSpPr>
        <p:spPr>
          <a:xfrm>
            <a:off x="2589212" y="306333"/>
            <a:ext cx="9201006" cy="734513"/>
          </a:xfrm>
        </p:spPr>
        <p:txBody>
          <a:bodyPr>
            <a:normAutofit/>
          </a:bodyPr>
          <a:lstStyle/>
          <a:p>
            <a:r>
              <a:rPr lang="fr-FR" dirty="0"/>
              <a:t>Référentiel des activités professionnelles</a:t>
            </a:r>
          </a:p>
        </p:txBody>
      </p:sp>
      <p:sp>
        <p:nvSpPr>
          <p:cNvPr id="3" name="Espace réservé du contenu 2">
            <a:extLst>
              <a:ext uri="{FF2B5EF4-FFF2-40B4-BE49-F238E27FC236}">
                <a16:creationId xmlns="" xmlns:a16="http://schemas.microsoft.com/office/drawing/2014/main" id="{96005D87-A978-4FB6-8514-468CD781235A}"/>
              </a:ext>
            </a:extLst>
          </p:cNvPr>
          <p:cNvSpPr>
            <a:spLocks noGrp="1"/>
          </p:cNvSpPr>
          <p:nvPr>
            <p:ph idx="1"/>
          </p:nvPr>
        </p:nvSpPr>
        <p:spPr>
          <a:xfrm>
            <a:off x="2589211" y="1240859"/>
            <a:ext cx="9201006" cy="4422003"/>
          </a:xfrm>
          <a:solidFill>
            <a:schemeClr val="bg1"/>
          </a:solidFill>
        </p:spPr>
        <p:txBody>
          <a:bodyPr>
            <a:normAutofit fontScale="92500" lnSpcReduction="20000"/>
          </a:bodyPr>
          <a:lstStyle/>
          <a:p>
            <a:pPr marL="0" indent="0">
              <a:buNone/>
            </a:pPr>
            <a:r>
              <a:rPr lang="fr-FR" sz="2800" b="1" dirty="0"/>
              <a:t>Définition de l’emploi </a:t>
            </a:r>
            <a:endParaRPr lang="fr-FR" sz="2800" dirty="0"/>
          </a:p>
          <a:p>
            <a:pPr marL="0" indent="0">
              <a:buNone/>
            </a:pPr>
            <a:r>
              <a:rPr lang="fr-FR" sz="2100" dirty="0"/>
              <a:t>Le titulaire du CAP </a:t>
            </a:r>
            <a:r>
              <a:rPr lang="fr-FR" dirty="0"/>
              <a:t>est un professionnel qualifié qui, sous l’autorité d’un responsable, exerce son métier dans différents secteurs de la restauration. </a:t>
            </a:r>
            <a:endParaRPr lang="fr-FR" sz="2100" dirty="0"/>
          </a:p>
          <a:p>
            <a:pPr lvl="0"/>
            <a:r>
              <a:rPr lang="fr-FR" sz="2100" b="1" dirty="0">
                <a:solidFill>
                  <a:srgbClr val="336699"/>
                </a:solidFill>
              </a:rPr>
              <a:t>réalise et met en valeur des préparations alimentaires simples</a:t>
            </a:r>
            <a:r>
              <a:rPr lang="fr-FR" sz="2100" dirty="0"/>
              <a:t>, en respectant les consignes et la réglementation relative à l’hygiène et à la sécurité ;</a:t>
            </a:r>
          </a:p>
          <a:p>
            <a:pPr lvl="0"/>
            <a:r>
              <a:rPr lang="fr-FR" sz="2100" b="1" dirty="0">
                <a:solidFill>
                  <a:srgbClr val="336699"/>
                </a:solidFill>
              </a:rPr>
              <a:t>met en place et réapprovisionne </a:t>
            </a:r>
            <a:r>
              <a:rPr lang="fr-FR" sz="2100" dirty="0"/>
              <a:t>les espaces de distribution, de vente et de consommation avec des produits prêts à consommer sur place ou à emporter ;</a:t>
            </a:r>
          </a:p>
          <a:p>
            <a:pPr lvl="0"/>
            <a:r>
              <a:rPr lang="fr-FR" sz="2100" b="1" dirty="0">
                <a:solidFill>
                  <a:srgbClr val="336699"/>
                </a:solidFill>
              </a:rPr>
              <a:t>accueille, conseille </a:t>
            </a:r>
            <a:r>
              <a:rPr lang="fr-FR" sz="2100" dirty="0"/>
              <a:t>le client ou le convive, </a:t>
            </a:r>
            <a:r>
              <a:rPr lang="fr-FR" sz="2100" b="1" dirty="0">
                <a:solidFill>
                  <a:srgbClr val="336699"/>
                </a:solidFill>
              </a:rPr>
              <a:t>prend et prépare la commande </a:t>
            </a:r>
            <a:r>
              <a:rPr lang="fr-FR" sz="2100" dirty="0"/>
              <a:t>de celui-ci ;</a:t>
            </a:r>
          </a:p>
          <a:p>
            <a:pPr lvl="0"/>
            <a:r>
              <a:rPr lang="fr-FR" sz="2100" b="1" dirty="0">
                <a:solidFill>
                  <a:srgbClr val="336699"/>
                </a:solidFill>
              </a:rPr>
              <a:t>assure la distribution </a:t>
            </a:r>
            <a:r>
              <a:rPr lang="fr-FR" sz="2100" dirty="0"/>
              <a:t>et le service des repas et </a:t>
            </a:r>
            <a:r>
              <a:rPr lang="fr-FR" sz="2100" b="1" dirty="0">
                <a:solidFill>
                  <a:srgbClr val="336699"/>
                </a:solidFill>
              </a:rPr>
              <a:t>procède à l’encaissement </a:t>
            </a:r>
            <a:r>
              <a:rPr lang="fr-FR" sz="2100" dirty="0"/>
              <a:t>des prestations ;</a:t>
            </a:r>
          </a:p>
          <a:p>
            <a:pPr lvl="0"/>
            <a:r>
              <a:rPr lang="fr-FR" sz="2100" b="1" dirty="0">
                <a:solidFill>
                  <a:srgbClr val="336699"/>
                </a:solidFill>
              </a:rPr>
              <a:t>assure des opérations d’entretien </a:t>
            </a:r>
            <a:r>
              <a:rPr lang="fr-FR" sz="2100" dirty="0"/>
              <a:t>des locaux, des équipements, des ustensiles et du matériel. </a:t>
            </a:r>
          </a:p>
          <a:p>
            <a:endParaRPr lang="fr-FR" dirty="0"/>
          </a:p>
        </p:txBody>
      </p:sp>
      <p:sp>
        <p:nvSpPr>
          <p:cNvPr id="4" name="Rectangle : coins arrondis 3">
            <a:extLst>
              <a:ext uri="{FF2B5EF4-FFF2-40B4-BE49-F238E27FC236}">
                <a16:creationId xmlns="" xmlns:a16="http://schemas.microsoft.com/office/drawing/2014/main" id="{A112B511-69A0-4AB3-A7A8-FC35DBA39B4A}"/>
              </a:ext>
            </a:extLst>
          </p:cNvPr>
          <p:cNvSpPr/>
          <p:nvPr/>
        </p:nvSpPr>
        <p:spPr>
          <a:xfrm>
            <a:off x="2589212" y="5929523"/>
            <a:ext cx="9201006" cy="7345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000" i="1" dirty="0"/>
              <a:t>Il s’adapte au contexte dans lequel se situe son activité et travaille souvent en équipe.</a:t>
            </a:r>
          </a:p>
        </p:txBody>
      </p:sp>
    </p:spTree>
    <p:extLst>
      <p:ext uri="{BB962C8B-B14F-4D97-AF65-F5344CB8AC3E}">
        <p14:creationId xmlns:p14="http://schemas.microsoft.com/office/powerpoint/2010/main" val="985447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D991C6-5AA4-4E85-8370-3BB62471CA7B}"/>
              </a:ext>
            </a:extLst>
          </p:cNvPr>
          <p:cNvSpPr>
            <a:spLocks noGrp="1"/>
          </p:cNvSpPr>
          <p:nvPr>
            <p:ph type="title"/>
          </p:nvPr>
        </p:nvSpPr>
        <p:spPr>
          <a:xfrm>
            <a:off x="250776" y="221300"/>
            <a:ext cx="1193013" cy="487843"/>
          </a:xfrm>
          <a:noFill/>
        </p:spPr>
        <p:txBody>
          <a:bodyPr>
            <a:normAutofit fontScale="90000"/>
          </a:bodyPr>
          <a:lstStyle/>
          <a:p>
            <a:r>
              <a:rPr lang="fr-FR" dirty="0"/>
              <a:t>RAP</a:t>
            </a:r>
          </a:p>
        </p:txBody>
      </p:sp>
      <p:sp>
        <p:nvSpPr>
          <p:cNvPr id="3" name="Espace réservé du contenu 2">
            <a:extLst>
              <a:ext uri="{FF2B5EF4-FFF2-40B4-BE49-F238E27FC236}">
                <a16:creationId xmlns="" xmlns:a16="http://schemas.microsoft.com/office/drawing/2014/main" id="{F562ECE5-64D2-4246-8869-D56412D7B20B}"/>
              </a:ext>
            </a:extLst>
          </p:cNvPr>
          <p:cNvSpPr>
            <a:spLocks noGrp="1"/>
          </p:cNvSpPr>
          <p:nvPr>
            <p:ph idx="1"/>
          </p:nvPr>
        </p:nvSpPr>
        <p:spPr>
          <a:xfrm>
            <a:off x="2592924" y="465222"/>
            <a:ext cx="9117813" cy="5919536"/>
          </a:xfrm>
          <a:solidFill>
            <a:schemeClr val="bg1"/>
          </a:solidFill>
        </p:spPr>
        <p:txBody>
          <a:bodyPr>
            <a:normAutofit fontScale="70000" lnSpcReduction="20000"/>
          </a:bodyPr>
          <a:lstStyle/>
          <a:p>
            <a:pPr marL="0" indent="0">
              <a:buNone/>
            </a:pPr>
            <a:r>
              <a:rPr lang="fr-FR" sz="5100" b="1" dirty="0"/>
              <a:t>Secteurs d’activités</a:t>
            </a:r>
          </a:p>
          <a:p>
            <a:pPr marL="0" indent="0">
              <a:buNone/>
            </a:pPr>
            <a:endParaRPr lang="fr-FR" sz="5100" b="1" dirty="0"/>
          </a:p>
          <a:p>
            <a:r>
              <a:rPr lang="fr-FR" sz="4500" dirty="0"/>
              <a:t>	restauration rapide</a:t>
            </a:r>
          </a:p>
          <a:p>
            <a:r>
              <a:rPr lang="fr-FR" sz="4500" dirty="0"/>
              <a:t>	restauration commerciale libre-service (cafétéria)</a:t>
            </a:r>
          </a:p>
          <a:p>
            <a:r>
              <a:rPr lang="fr-FR" sz="4500" dirty="0"/>
              <a:t>	restauration collective concédée ou directe dans les structures publiques, privées, associatives (établissements scolaires, établissements hospitaliers, établissements d’hébergement pour personnes âgées dépendantes, foyers logement, …),</a:t>
            </a:r>
          </a:p>
          <a:p>
            <a:pPr lvl="0"/>
            <a:r>
              <a:rPr lang="fr-FR" sz="4500" dirty="0"/>
              <a:t>entreprises de fabrication de plateaux-repas conditionnés (transports aérien, ferroviaire...).</a:t>
            </a:r>
          </a:p>
          <a:p>
            <a:pPr marL="0" indent="0">
              <a:buNone/>
            </a:pPr>
            <a:endParaRPr lang="fr-FR" sz="4500" dirty="0"/>
          </a:p>
        </p:txBody>
      </p:sp>
    </p:spTree>
    <p:extLst>
      <p:ext uri="{BB962C8B-B14F-4D97-AF65-F5344CB8AC3E}">
        <p14:creationId xmlns:p14="http://schemas.microsoft.com/office/powerpoint/2010/main" val="374760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D991C6-5AA4-4E85-8370-3BB62471CA7B}"/>
              </a:ext>
            </a:extLst>
          </p:cNvPr>
          <p:cNvSpPr>
            <a:spLocks noGrp="1"/>
          </p:cNvSpPr>
          <p:nvPr>
            <p:ph type="title"/>
          </p:nvPr>
        </p:nvSpPr>
        <p:spPr>
          <a:xfrm>
            <a:off x="250776" y="221300"/>
            <a:ext cx="1193013" cy="487843"/>
          </a:xfrm>
          <a:noFill/>
        </p:spPr>
        <p:txBody>
          <a:bodyPr>
            <a:normAutofit fontScale="90000"/>
          </a:bodyPr>
          <a:lstStyle/>
          <a:p>
            <a:r>
              <a:rPr lang="fr-FR" dirty="0"/>
              <a:t>RAP</a:t>
            </a:r>
          </a:p>
        </p:txBody>
      </p:sp>
      <p:sp>
        <p:nvSpPr>
          <p:cNvPr id="3" name="Espace réservé du contenu 2">
            <a:extLst>
              <a:ext uri="{FF2B5EF4-FFF2-40B4-BE49-F238E27FC236}">
                <a16:creationId xmlns="" xmlns:a16="http://schemas.microsoft.com/office/drawing/2014/main" id="{F562ECE5-64D2-4246-8869-D56412D7B20B}"/>
              </a:ext>
            </a:extLst>
          </p:cNvPr>
          <p:cNvSpPr>
            <a:spLocks noGrp="1"/>
          </p:cNvSpPr>
          <p:nvPr>
            <p:ph idx="1"/>
          </p:nvPr>
        </p:nvSpPr>
        <p:spPr>
          <a:xfrm>
            <a:off x="2592924" y="465222"/>
            <a:ext cx="9169584" cy="1010652"/>
          </a:xfrm>
        </p:spPr>
        <p:txBody>
          <a:bodyPr>
            <a:normAutofit/>
          </a:bodyPr>
          <a:lstStyle/>
          <a:p>
            <a:pPr marL="0" indent="0">
              <a:buNone/>
            </a:pPr>
            <a:r>
              <a:rPr lang="fr-FR" sz="2400" b="1" dirty="0"/>
              <a:t>Secteurs d’activités</a:t>
            </a:r>
          </a:p>
        </p:txBody>
      </p:sp>
      <p:sp>
        <p:nvSpPr>
          <p:cNvPr id="5" name="Rectangle : coins arrondis 4">
            <a:extLst>
              <a:ext uri="{FF2B5EF4-FFF2-40B4-BE49-F238E27FC236}">
                <a16:creationId xmlns="" xmlns:a16="http://schemas.microsoft.com/office/drawing/2014/main" id="{3087E682-E10E-4C4D-AB11-FD7C91248474}"/>
              </a:ext>
            </a:extLst>
          </p:cNvPr>
          <p:cNvSpPr/>
          <p:nvPr/>
        </p:nvSpPr>
        <p:spPr>
          <a:xfrm>
            <a:off x="2592924" y="1475875"/>
            <a:ext cx="9169584" cy="49169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i="1" dirty="0"/>
              <a:t>Secteurs d’activités caractérisés par </a:t>
            </a:r>
            <a:r>
              <a:rPr lang="fr-FR" sz="2000" b="1" i="1" dirty="0"/>
              <a:t>une réglementation exigeante dans le domaine de l’hygiène et de la sécurité</a:t>
            </a:r>
            <a:r>
              <a:rPr lang="fr-FR" sz="2000" i="1" dirty="0"/>
              <a:t>. </a:t>
            </a:r>
          </a:p>
          <a:p>
            <a:endParaRPr lang="fr-FR" sz="2000" i="1" dirty="0"/>
          </a:p>
          <a:p>
            <a:r>
              <a:rPr lang="fr-FR" sz="2000" i="1" dirty="0"/>
              <a:t>Une attention particulière est portée à :</a:t>
            </a:r>
          </a:p>
          <a:p>
            <a:r>
              <a:rPr lang="fr-FR" sz="2000" i="1" dirty="0"/>
              <a:t>-	</a:t>
            </a:r>
            <a:r>
              <a:rPr lang="fr-FR" sz="2000" b="1" i="1" dirty="0"/>
              <a:t>l’évolution du comportement alimentaire </a:t>
            </a:r>
            <a:r>
              <a:rPr lang="fr-FR" sz="2000" i="1" dirty="0"/>
              <a:t>des clients ou convives, 	soucieux d’être informés sur les produits consommés ;</a:t>
            </a:r>
          </a:p>
          <a:p>
            <a:r>
              <a:rPr lang="fr-FR" sz="2000" i="1" dirty="0"/>
              <a:t>-	</a:t>
            </a:r>
            <a:r>
              <a:rPr lang="fr-FR" sz="2000" b="1" i="1" dirty="0"/>
              <a:t>l’évolution économique et culturelle </a:t>
            </a:r>
            <a:r>
              <a:rPr lang="fr-FR" sz="2000" i="1" dirty="0"/>
              <a:t>qui nécessite une 	diversification 	croissante de l’offre et une réponse aux attentes 	des clients ;</a:t>
            </a:r>
          </a:p>
          <a:p>
            <a:r>
              <a:rPr lang="fr-FR" sz="2000" i="1" dirty="0"/>
              <a:t>-	</a:t>
            </a:r>
            <a:r>
              <a:rPr lang="fr-FR" sz="2000" b="1" i="1" dirty="0"/>
              <a:t>une utilisation prégnante des outils numériques, des technologies 	nouvelles.</a:t>
            </a:r>
          </a:p>
        </p:txBody>
      </p:sp>
    </p:spTree>
    <p:extLst>
      <p:ext uri="{BB962C8B-B14F-4D97-AF65-F5344CB8AC3E}">
        <p14:creationId xmlns:p14="http://schemas.microsoft.com/office/powerpoint/2010/main" val="940114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D991C6-5AA4-4E85-8370-3BB62471CA7B}"/>
              </a:ext>
            </a:extLst>
          </p:cNvPr>
          <p:cNvSpPr>
            <a:spLocks noGrp="1"/>
          </p:cNvSpPr>
          <p:nvPr>
            <p:ph type="title"/>
          </p:nvPr>
        </p:nvSpPr>
        <p:spPr>
          <a:xfrm>
            <a:off x="250776" y="221300"/>
            <a:ext cx="1193013" cy="487843"/>
          </a:xfrm>
          <a:noFill/>
        </p:spPr>
        <p:txBody>
          <a:bodyPr>
            <a:normAutofit fontScale="90000"/>
          </a:bodyPr>
          <a:lstStyle/>
          <a:p>
            <a:r>
              <a:rPr lang="fr-FR" dirty="0"/>
              <a:t>RAP</a:t>
            </a:r>
          </a:p>
        </p:txBody>
      </p:sp>
      <p:sp>
        <p:nvSpPr>
          <p:cNvPr id="3" name="Espace réservé du contenu 2">
            <a:extLst>
              <a:ext uri="{FF2B5EF4-FFF2-40B4-BE49-F238E27FC236}">
                <a16:creationId xmlns="" xmlns:a16="http://schemas.microsoft.com/office/drawing/2014/main" id="{F562ECE5-64D2-4246-8869-D56412D7B20B}"/>
              </a:ext>
            </a:extLst>
          </p:cNvPr>
          <p:cNvSpPr>
            <a:spLocks noGrp="1"/>
          </p:cNvSpPr>
          <p:nvPr>
            <p:ph idx="1"/>
          </p:nvPr>
        </p:nvSpPr>
        <p:spPr>
          <a:xfrm>
            <a:off x="2592924" y="866273"/>
            <a:ext cx="9115561" cy="2963779"/>
          </a:xfrm>
          <a:solidFill>
            <a:schemeClr val="bg1"/>
          </a:solidFill>
        </p:spPr>
        <p:txBody>
          <a:bodyPr>
            <a:normAutofit fontScale="92500" lnSpcReduction="20000"/>
          </a:bodyPr>
          <a:lstStyle/>
          <a:p>
            <a:pPr marL="0" indent="0">
              <a:buNone/>
            </a:pPr>
            <a:r>
              <a:rPr lang="fr-FR" sz="3200" b="1" dirty="0"/>
              <a:t>Emplois concernés</a:t>
            </a:r>
          </a:p>
          <a:p>
            <a:r>
              <a:rPr lang="fr-FR" sz="2400" dirty="0">
                <a:solidFill>
                  <a:schemeClr val="tx1"/>
                </a:solidFill>
              </a:rPr>
              <a:t> agent polyvalent</a:t>
            </a:r>
          </a:p>
          <a:p>
            <a:r>
              <a:rPr lang="fr-FR" sz="2400" dirty="0">
                <a:solidFill>
                  <a:schemeClr val="tx1"/>
                </a:solidFill>
              </a:rPr>
              <a:t> employé de cafétéria</a:t>
            </a:r>
          </a:p>
          <a:p>
            <a:r>
              <a:rPr lang="fr-FR" sz="2400" dirty="0">
                <a:solidFill>
                  <a:schemeClr val="tx1"/>
                </a:solidFill>
              </a:rPr>
              <a:t>employé de restauration rapide</a:t>
            </a:r>
          </a:p>
          <a:p>
            <a:r>
              <a:rPr lang="fr-FR" sz="2400" dirty="0">
                <a:solidFill>
                  <a:schemeClr val="tx1"/>
                </a:solidFill>
              </a:rPr>
              <a:t> employé de restauration collective </a:t>
            </a:r>
          </a:p>
          <a:p>
            <a:r>
              <a:rPr lang="fr-FR" sz="2400" dirty="0">
                <a:solidFill>
                  <a:schemeClr val="tx1"/>
                </a:solidFill>
              </a:rPr>
              <a:t> équipier polyvalent</a:t>
            </a:r>
          </a:p>
          <a:p>
            <a:r>
              <a:rPr lang="fr-FR" sz="2400" dirty="0">
                <a:solidFill>
                  <a:schemeClr val="tx1"/>
                </a:solidFill>
              </a:rPr>
              <a:t>…</a:t>
            </a:r>
          </a:p>
          <a:p>
            <a:pPr marL="0" indent="0">
              <a:buNone/>
            </a:pPr>
            <a:endParaRPr lang="fr-FR" sz="4500" dirty="0"/>
          </a:p>
        </p:txBody>
      </p:sp>
      <p:sp>
        <p:nvSpPr>
          <p:cNvPr id="5" name="Rectangle : coins arrondis 4">
            <a:extLst>
              <a:ext uri="{FF2B5EF4-FFF2-40B4-BE49-F238E27FC236}">
                <a16:creationId xmlns="" xmlns:a16="http://schemas.microsoft.com/office/drawing/2014/main" id="{3087E682-E10E-4C4D-AB11-FD7C91248474}"/>
              </a:ext>
            </a:extLst>
          </p:cNvPr>
          <p:cNvSpPr/>
          <p:nvPr/>
        </p:nvSpPr>
        <p:spPr>
          <a:xfrm>
            <a:off x="2646946" y="4843186"/>
            <a:ext cx="9115561" cy="1637826"/>
          </a:xfrm>
          <a:prstGeom prst="roundRect">
            <a:avLst>
              <a:gd name="adj" fmla="val 147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000" i="1" dirty="0"/>
              <a:t>La dénomination de l’emploi occupé varie selon les profils de poste définis par les employeurs en fonction du statut ou des conventions collectives de référence.</a:t>
            </a:r>
          </a:p>
        </p:txBody>
      </p:sp>
    </p:spTree>
    <p:extLst>
      <p:ext uri="{BB962C8B-B14F-4D97-AF65-F5344CB8AC3E}">
        <p14:creationId xmlns:p14="http://schemas.microsoft.com/office/powerpoint/2010/main" val="42118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a:extLst>
              <a:ext uri="{FF2B5EF4-FFF2-40B4-BE49-F238E27FC236}">
                <a16:creationId xmlns="" xmlns:a16="http://schemas.microsoft.com/office/drawing/2014/main" id="{A1E298A4-1E0F-4A4E-B471-B6F8A6003E25}"/>
              </a:ext>
            </a:extLst>
          </p:cNvPr>
          <p:cNvSpPr>
            <a:spLocks noGrp="1"/>
          </p:cNvSpPr>
          <p:nvPr>
            <p:ph type="title"/>
          </p:nvPr>
        </p:nvSpPr>
        <p:spPr/>
        <p:txBody>
          <a:bodyPr/>
          <a:lstStyle/>
          <a:p>
            <a:pPr eaLnBrk="1" hangingPunct="1"/>
            <a:r>
              <a:rPr lang="fr-FR" altLang="fr-FR"/>
              <a:t>Les perspectives d’emploi</a:t>
            </a:r>
          </a:p>
        </p:txBody>
      </p:sp>
      <p:sp>
        <p:nvSpPr>
          <p:cNvPr id="3" name="Espace réservé du contenu 2">
            <a:extLst>
              <a:ext uri="{FF2B5EF4-FFF2-40B4-BE49-F238E27FC236}">
                <a16:creationId xmlns="" xmlns:a16="http://schemas.microsoft.com/office/drawing/2014/main" id="{0D6799EE-50A8-4485-A327-BEAB7414F8A9}"/>
              </a:ext>
            </a:extLst>
          </p:cNvPr>
          <p:cNvSpPr>
            <a:spLocks noGrp="1"/>
          </p:cNvSpPr>
          <p:nvPr>
            <p:ph idx="1"/>
          </p:nvPr>
        </p:nvSpPr>
        <p:spPr>
          <a:xfrm>
            <a:off x="2839453" y="1905000"/>
            <a:ext cx="8296208" cy="3918285"/>
          </a:xfrm>
          <a:solidFill>
            <a:schemeClr val="bg1"/>
          </a:solidFill>
        </p:spPr>
        <p:txBody>
          <a:bodyPr>
            <a:noAutofit/>
          </a:bodyPr>
          <a:lstStyle/>
          <a:p>
            <a:pPr eaLnBrk="1" hangingPunct="1">
              <a:defRPr/>
            </a:pPr>
            <a:r>
              <a:rPr lang="fr-FR" altLang="fr-FR" sz="2400" dirty="0">
                <a:solidFill>
                  <a:schemeClr val="tx1"/>
                </a:solidFill>
                <a:ea typeface="MS PGothic" pitchFamily="34" charset="-128"/>
              </a:rPr>
              <a:t>Secteurs qui </a:t>
            </a:r>
            <a:r>
              <a:rPr lang="fr-FR" altLang="fr-FR" sz="2400" b="1" dirty="0">
                <a:solidFill>
                  <a:schemeClr val="tx1"/>
                </a:solidFill>
                <a:ea typeface="MS PGothic" pitchFamily="34" charset="-128"/>
              </a:rPr>
              <a:t>emploient massivement</a:t>
            </a:r>
            <a:r>
              <a:rPr lang="fr-FR" altLang="fr-FR" sz="2400" dirty="0">
                <a:solidFill>
                  <a:schemeClr val="tx1"/>
                </a:solidFill>
                <a:ea typeface="MS PGothic" pitchFamily="34" charset="-128"/>
              </a:rPr>
              <a:t>, plutôt du personnel non qualifié actuellement</a:t>
            </a:r>
          </a:p>
          <a:p>
            <a:pPr eaLnBrk="1" hangingPunct="1">
              <a:defRPr/>
            </a:pPr>
            <a:r>
              <a:rPr lang="fr-FR" altLang="fr-FR" sz="2400" dirty="0">
                <a:solidFill>
                  <a:schemeClr val="tx1"/>
                </a:solidFill>
                <a:ea typeface="MS PGothic" pitchFamily="34" charset="-128"/>
              </a:rPr>
              <a:t>Secteurs qui rencontrent de </a:t>
            </a:r>
            <a:r>
              <a:rPr lang="fr-FR" altLang="fr-FR" sz="2400" b="1" dirty="0">
                <a:solidFill>
                  <a:schemeClr val="tx1"/>
                </a:solidFill>
                <a:ea typeface="MS PGothic" pitchFamily="34" charset="-128"/>
              </a:rPr>
              <a:t>réelles difficultés de recrutement </a:t>
            </a:r>
            <a:r>
              <a:rPr lang="fr-FR" altLang="fr-FR" sz="2400" dirty="0">
                <a:solidFill>
                  <a:schemeClr val="tx1"/>
                </a:solidFill>
                <a:ea typeface="MS PGothic" pitchFamily="34" charset="-128"/>
              </a:rPr>
              <a:t>actuellement</a:t>
            </a:r>
          </a:p>
          <a:p>
            <a:pPr eaLnBrk="1" hangingPunct="1">
              <a:defRPr/>
            </a:pPr>
            <a:r>
              <a:rPr lang="fr-FR" altLang="fr-FR" sz="2400" b="1" dirty="0">
                <a:solidFill>
                  <a:schemeClr val="tx1"/>
                </a:solidFill>
                <a:ea typeface="MS PGothic" pitchFamily="34" charset="-128"/>
              </a:rPr>
              <a:t>Recrutement important </a:t>
            </a:r>
            <a:r>
              <a:rPr lang="fr-FR" altLang="fr-FR" sz="2400" dirty="0">
                <a:solidFill>
                  <a:schemeClr val="tx1"/>
                </a:solidFill>
                <a:ea typeface="MS PGothic" pitchFamily="34" charset="-128"/>
              </a:rPr>
              <a:t>à prévoir dans un avenir proche</a:t>
            </a:r>
          </a:p>
          <a:p>
            <a:pPr eaLnBrk="1" hangingPunct="1">
              <a:defRPr/>
            </a:pPr>
            <a:r>
              <a:rPr lang="fr-FR" altLang="fr-FR" sz="2400" dirty="0">
                <a:solidFill>
                  <a:schemeClr val="tx1"/>
                </a:solidFill>
                <a:ea typeface="MS PGothic" pitchFamily="34" charset="-128"/>
              </a:rPr>
              <a:t>Volonté pour une majorité des secteurs auditionnés de </a:t>
            </a:r>
            <a:r>
              <a:rPr lang="fr-FR" altLang="fr-FR" sz="2400" b="1" dirty="0">
                <a:solidFill>
                  <a:schemeClr val="tx1"/>
                </a:solidFill>
                <a:ea typeface="MS PGothic" pitchFamily="34" charset="-128"/>
              </a:rPr>
              <a:t>recruter du personnel qualifié </a:t>
            </a:r>
            <a:r>
              <a:rPr lang="fr-FR" altLang="fr-FR" sz="2400" dirty="0">
                <a:solidFill>
                  <a:schemeClr val="tx1"/>
                </a:solidFill>
                <a:ea typeface="MS PGothic" pitchFamily="34" charset="-128"/>
              </a:rPr>
              <a:t>au niveau CAP </a:t>
            </a:r>
          </a:p>
        </p:txBody>
      </p:sp>
    </p:spTree>
    <p:extLst>
      <p:ext uri="{BB962C8B-B14F-4D97-AF65-F5344CB8AC3E}">
        <p14:creationId xmlns:p14="http://schemas.microsoft.com/office/powerpoint/2010/main" val="916436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D991C6-5AA4-4E85-8370-3BB62471CA7B}"/>
              </a:ext>
            </a:extLst>
          </p:cNvPr>
          <p:cNvSpPr>
            <a:spLocks noGrp="1"/>
          </p:cNvSpPr>
          <p:nvPr>
            <p:ph type="title"/>
          </p:nvPr>
        </p:nvSpPr>
        <p:spPr>
          <a:xfrm>
            <a:off x="250776" y="221300"/>
            <a:ext cx="1193013" cy="487843"/>
          </a:xfrm>
          <a:noFill/>
        </p:spPr>
        <p:txBody>
          <a:bodyPr>
            <a:normAutofit fontScale="90000"/>
          </a:bodyPr>
          <a:lstStyle/>
          <a:p>
            <a:r>
              <a:rPr lang="fr-FR" dirty="0"/>
              <a:t>RAP</a:t>
            </a:r>
          </a:p>
        </p:txBody>
      </p:sp>
      <p:sp>
        <p:nvSpPr>
          <p:cNvPr id="3" name="Espace réservé du contenu 2">
            <a:extLst>
              <a:ext uri="{FF2B5EF4-FFF2-40B4-BE49-F238E27FC236}">
                <a16:creationId xmlns="" xmlns:a16="http://schemas.microsoft.com/office/drawing/2014/main" id="{F562ECE5-64D2-4246-8869-D56412D7B20B}"/>
              </a:ext>
            </a:extLst>
          </p:cNvPr>
          <p:cNvSpPr>
            <a:spLocks noGrp="1"/>
          </p:cNvSpPr>
          <p:nvPr>
            <p:ph idx="1"/>
          </p:nvPr>
        </p:nvSpPr>
        <p:spPr>
          <a:xfrm>
            <a:off x="2560839" y="368968"/>
            <a:ext cx="9115561" cy="3208421"/>
          </a:xfrm>
          <a:solidFill>
            <a:schemeClr val="bg1"/>
          </a:solidFill>
        </p:spPr>
        <p:txBody>
          <a:bodyPr>
            <a:normAutofit fontScale="77500" lnSpcReduction="20000"/>
          </a:bodyPr>
          <a:lstStyle/>
          <a:p>
            <a:pPr marL="0" indent="0">
              <a:buNone/>
            </a:pPr>
            <a:r>
              <a:rPr lang="fr-FR" sz="3200" b="1" dirty="0"/>
              <a:t>Conditions d’exercice</a:t>
            </a:r>
          </a:p>
          <a:p>
            <a:pPr marL="0" indent="0">
              <a:buNone/>
            </a:pPr>
            <a:r>
              <a:rPr lang="fr-FR" sz="2400" dirty="0">
                <a:solidFill>
                  <a:schemeClr val="tx1"/>
                </a:solidFill>
              </a:rPr>
              <a:t>L’exercice du métier prend en compte en permanence et de manière transverse :</a:t>
            </a:r>
          </a:p>
          <a:p>
            <a:r>
              <a:rPr lang="fr-FR" sz="2400" dirty="0">
                <a:solidFill>
                  <a:schemeClr val="tx1"/>
                </a:solidFill>
              </a:rPr>
              <a:t>la connaissance de son environnement professionnel,</a:t>
            </a:r>
          </a:p>
          <a:p>
            <a:r>
              <a:rPr lang="fr-FR" sz="2400" dirty="0">
                <a:solidFill>
                  <a:schemeClr val="tx1"/>
                </a:solidFill>
              </a:rPr>
              <a:t>les réglementations et normes en vigueur,</a:t>
            </a:r>
          </a:p>
          <a:p>
            <a:r>
              <a:rPr lang="fr-FR" sz="2400" dirty="0">
                <a:solidFill>
                  <a:schemeClr val="tx1"/>
                </a:solidFill>
              </a:rPr>
              <a:t>la santé et la sécurité au travail,</a:t>
            </a:r>
          </a:p>
          <a:p>
            <a:r>
              <a:rPr lang="fr-FR" sz="2400" dirty="0">
                <a:solidFill>
                  <a:schemeClr val="tx1"/>
                </a:solidFill>
              </a:rPr>
              <a:t>la qualité de la production et des prestations, </a:t>
            </a:r>
          </a:p>
          <a:p>
            <a:r>
              <a:rPr lang="fr-FR" sz="2400" dirty="0">
                <a:solidFill>
                  <a:schemeClr val="tx1"/>
                </a:solidFill>
              </a:rPr>
              <a:t>le développement durable, </a:t>
            </a:r>
          </a:p>
          <a:p>
            <a:r>
              <a:rPr lang="fr-FR" sz="2400" dirty="0">
                <a:solidFill>
                  <a:schemeClr val="tx1"/>
                </a:solidFill>
              </a:rPr>
              <a:t>l’utilisation des outils numériques et logiciels professionnels.</a:t>
            </a:r>
          </a:p>
          <a:p>
            <a:pPr marL="0" indent="0">
              <a:buNone/>
            </a:pPr>
            <a:endParaRPr lang="fr-FR" sz="4500" dirty="0"/>
          </a:p>
        </p:txBody>
      </p:sp>
      <p:sp>
        <p:nvSpPr>
          <p:cNvPr id="6" name="Espace réservé du contenu 2">
            <a:extLst>
              <a:ext uri="{FF2B5EF4-FFF2-40B4-BE49-F238E27FC236}">
                <a16:creationId xmlns="" xmlns:a16="http://schemas.microsoft.com/office/drawing/2014/main" id="{6EA884E8-5C8D-4E93-B910-F752AD4562BC}"/>
              </a:ext>
            </a:extLst>
          </p:cNvPr>
          <p:cNvSpPr txBox="1">
            <a:spLocks/>
          </p:cNvSpPr>
          <p:nvPr/>
        </p:nvSpPr>
        <p:spPr>
          <a:xfrm>
            <a:off x="2560839" y="3733799"/>
            <a:ext cx="9115561" cy="2963779"/>
          </a:xfrm>
          <a:prstGeom prst="rect">
            <a:avLst/>
          </a:prstGeom>
          <a:solidFill>
            <a:schemeClr val="bg1"/>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90000"/>
              </a:lnSpc>
              <a:buNone/>
            </a:pPr>
            <a:r>
              <a:rPr lang="fr-FR" sz="2500" b="1" dirty="0"/>
              <a:t>Perspectives d’évolution</a:t>
            </a:r>
          </a:p>
          <a:p>
            <a:pPr>
              <a:lnSpc>
                <a:spcPct val="80000"/>
              </a:lnSpc>
            </a:pPr>
            <a:r>
              <a:rPr lang="fr-FR" sz="1900" dirty="0">
                <a:solidFill>
                  <a:schemeClr val="tx1"/>
                </a:solidFill>
              </a:rPr>
              <a:t>Employé qualifié de restauration</a:t>
            </a:r>
          </a:p>
          <a:p>
            <a:pPr>
              <a:lnSpc>
                <a:spcPct val="80000"/>
              </a:lnSpc>
            </a:pPr>
            <a:r>
              <a:rPr lang="fr-FR" sz="1900" dirty="0">
                <a:solidFill>
                  <a:schemeClr val="tx1"/>
                </a:solidFill>
              </a:rPr>
              <a:t>Equipier responsable,</a:t>
            </a:r>
          </a:p>
          <a:p>
            <a:pPr>
              <a:lnSpc>
                <a:spcPct val="80000"/>
              </a:lnSpc>
            </a:pPr>
            <a:r>
              <a:rPr lang="fr-FR" sz="1900" dirty="0">
                <a:solidFill>
                  <a:schemeClr val="tx1"/>
                </a:solidFill>
              </a:rPr>
              <a:t>Responsable de zone ou chef d’équipe, </a:t>
            </a:r>
          </a:p>
          <a:p>
            <a:pPr>
              <a:lnSpc>
                <a:spcPct val="80000"/>
              </a:lnSpc>
            </a:pPr>
            <a:r>
              <a:rPr lang="fr-FR" sz="1900" dirty="0">
                <a:solidFill>
                  <a:schemeClr val="tx1"/>
                </a:solidFill>
              </a:rPr>
              <a:t>Responsable de préparation,</a:t>
            </a:r>
          </a:p>
          <a:p>
            <a:pPr>
              <a:lnSpc>
                <a:spcPct val="80000"/>
              </a:lnSpc>
            </a:pPr>
            <a:r>
              <a:rPr lang="fr-FR" sz="1900" dirty="0">
                <a:solidFill>
                  <a:schemeClr val="tx1"/>
                </a:solidFill>
              </a:rPr>
              <a:t>Chef de groupe, </a:t>
            </a:r>
          </a:p>
          <a:p>
            <a:pPr>
              <a:lnSpc>
                <a:spcPct val="80000"/>
              </a:lnSpc>
            </a:pPr>
            <a:r>
              <a:rPr lang="fr-FR" sz="1900" dirty="0">
                <a:solidFill>
                  <a:schemeClr val="tx1"/>
                </a:solidFill>
              </a:rPr>
              <a:t>Adjoint au responsable,</a:t>
            </a:r>
          </a:p>
          <a:p>
            <a:pPr>
              <a:lnSpc>
                <a:spcPct val="80000"/>
              </a:lnSpc>
            </a:pPr>
            <a:r>
              <a:rPr lang="fr-FR" sz="1900" dirty="0">
                <a:solidFill>
                  <a:schemeClr val="tx1"/>
                </a:solidFill>
              </a:rPr>
              <a:t>Responsable d’un point de vente…</a:t>
            </a:r>
          </a:p>
          <a:p>
            <a:pPr marL="0" indent="0">
              <a:buFont typeface="Wingdings 3" charset="2"/>
              <a:buNone/>
            </a:pPr>
            <a:endParaRPr lang="fr-FR" sz="4500" dirty="0"/>
          </a:p>
        </p:txBody>
      </p:sp>
    </p:spTree>
    <p:extLst>
      <p:ext uri="{BB962C8B-B14F-4D97-AF65-F5344CB8AC3E}">
        <p14:creationId xmlns:p14="http://schemas.microsoft.com/office/powerpoint/2010/main" val="3685028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leu vert">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2411</TotalTime>
  <Words>3185</Words>
  <Application>Microsoft Office PowerPoint</Application>
  <PresentationFormat>Grand écran</PresentationFormat>
  <Paragraphs>691</Paragraphs>
  <Slides>37</Slides>
  <Notes>23</Notes>
  <HiddenSlides>0</HiddenSlides>
  <MMClips>0</MMClips>
  <ScaleCrop>false</ScaleCrop>
  <HeadingPairs>
    <vt:vector size="6" baseType="variant">
      <vt:variant>
        <vt:lpstr>Polices utilisées</vt:lpstr>
      </vt:variant>
      <vt:variant>
        <vt:i4>14</vt:i4>
      </vt:variant>
      <vt:variant>
        <vt:lpstr>Thème</vt:lpstr>
      </vt:variant>
      <vt:variant>
        <vt:i4>1</vt:i4>
      </vt:variant>
      <vt:variant>
        <vt:lpstr>Titres des diapositives</vt:lpstr>
      </vt:variant>
      <vt:variant>
        <vt:i4>37</vt:i4>
      </vt:variant>
    </vt:vector>
  </HeadingPairs>
  <TitlesOfParts>
    <vt:vector size="52" baseType="lpstr">
      <vt:lpstr>MS Gothic</vt:lpstr>
      <vt:lpstr>MS Mincho</vt:lpstr>
      <vt:lpstr>MS PGothic</vt:lpstr>
      <vt:lpstr>MS PGothic</vt:lpstr>
      <vt:lpstr>SimSun</vt:lpstr>
      <vt:lpstr>Arial</vt:lpstr>
      <vt:lpstr>Arial Narrow</vt:lpstr>
      <vt:lpstr>Calibri</vt:lpstr>
      <vt:lpstr>Century Gothic</vt:lpstr>
      <vt:lpstr>Franklin Gothic Book</vt:lpstr>
      <vt:lpstr>Garamond</vt:lpstr>
      <vt:lpstr>Times New Roman</vt:lpstr>
      <vt:lpstr>Wingdings</vt:lpstr>
      <vt:lpstr>Wingdings 3</vt:lpstr>
      <vt:lpstr>Brin</vt:lpstr>
      <vt:lpstr>CAP Production et service en restaurations (rapide, collective, cafétéria)</vt:lpstr>
      <vt:lpstr>Modalités d’écriture du référentiel</vt:lpstr>
      <vt:lpstr>Le référentiel des activités professionnelles</vt:lpstr>
      <vt:lpstr>Référentiel des activités professionnelles</vt:lpstr>
      <vt:lpstr>RAP</vt:lpstr>
      <vt:lpstr>RAP</vt:lpstr>
      <vt:lpstr>RAP</vt:lpstr>
      <vt:lpstr>Les perspectives d’emploi</vt:lpstr>
      <vt:lpstr>RAP</vt:lpstr>
      <vt:lpstr>RAP</vt:lpstr>
      <vt:lpstr>RAP</vt:lpstr>
      <vt:lpstr>RAP</vt:lpstr>
      <vt:lpstr>Activités déclinées en tâches (exemple)</vt:lpstr>
      <vt:lpstr>Présentation de chaque activité du RAP</vt:lpstr>
      <vt:lpstr>Le référentiel de compétences</vt:lpstr>
      <vt:lpstr>Deux blocs de compétences</vt:lpstr>
      <vt:lpstr>Présentation de chaque compétence</vt:lpstr>
      <vt:lpstr>Des savoirs associés communs à un bloc </vt:lpstr>
      <vt:lpstr>Mise en évidence de quelques éléments clés</vt:lpstr>
      <vt:lpstr>Mise en évidence de quelques éléments clés</vt:lpstr>
      <vt:lpstr>Proposition de répartition horaire groupe de 15 élèves</vt:lpstr>
      <vt:lpstr>Proposition de répartition horaire   groupe de 12 élèves</vt:lpstr>
      <vt:lpstr>Les périodes de formation en milieu professionnel</vt:lpstr>
      <vt:lpstr>Périodes de formation en milieu professionnel</vt:lpstr>
      <vt:lpstr>Durée et modalités</vt:lpstr>
      <vt:lpstr>Prise en compte du CCF dans le choix des lieux</vt:lpstr>
      <vt:lpstr>Présentation PowerPoint</vt:lpstr>
      <vt:lpstr>Unités constitutives</vt:lpstr>
      <vt:lpstr>Unités professionnelles</vt:lpstr>
      <vt:lpstr>Présentation PowerPoint</vt:lpstr>
      <vt:lpstr>Définition des épreuves : EP1 Production alimentaire</vt:lpstr>
      <vt:lpstr>Epreuve ponctuelle EP1 : évaluation écrite, pratique et orale Durée : 4h30</vt:lpstr>
      <vt:lpstr>Définition des épreuves : EP2 Service en restauration</vt:lpstr>
      <vt:lpstr>Epreuve ponctuelle : évaluation pratique et orale Durée : 2h30</vt:lpstr>
      <vt:lpstr>Présentation PowerPoint</vt:lpstr>
      <vt:lpstr>Présentation PowerPoint</vt:lpstr>
      <vt:lpstr>Merci pour votre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 … en restauration rapide etcollective</dc:title>
  <dc:creator>catherine</dc:creator>
  <cp:lastModifiedBy>Marie-Paule FOISSY</cp:lastModifiedBy>
  <cp:revision>118</cp:revision>
  <dcterms:created xsi:type="dcterms:W3CDTF">2018-11-04T10:52:51Z</dcterms:created>
  <dcterms:modified xsi:type="dcterms:W3CDTF">2020-04-08T16:31:04Z</dcterms:modified>
</cp:coreProperties>
</file>