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76" r:id="rId7"/>
    <p:sldId id="261" r:id="rId8"/>
    <p:sldId id="262" r:id="rId9"/>
    <p:sldId id="275" r:id="rId10"/>
    <p:sldId id="283" r:id="rId11"/>
    <p:sldId id="263" r:id="rId12"/>
    <p:sldId id="274" r:id="rId13"/>
    <p:sldId id="264" r:id="rId14"/>
    <p:sldId id="280" r:id="rId15"/>
    <p:sldId id="267" r:id="rId16"/>
    <p:sldId id="279" r:id="rId17"/>
    <p:sldId id="268" r:id="rId18"/>
    <p:sldId id="265" r:id="rId19"/>
    <p:sldId id="269" r:id="rId20"/>
    <p:sldId id="277" r:id="rId21"/>
    <p:sldId id="282" r:id="rId22"/>
    <p:sldId id="266" r:id="rId23"/>
    <p:sldId id="284" r:id="rId24"/>
    <p:sldId id="285" r:id="rId25"/>
    <p:sldId id="286" r:id="rId26"/>
    <p:sldId id="281" r:id="rId27"/>
    <p:sldId id="270" r:id="rId28"/>
    <p:sldId id="271" r:id="rId29"/>
    <p:sldId id="272" r:id="rId30"/>
    <p:sldId id="273" r:id="rId31"/>
    <p:sldId id="28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313" autoAdjust="0"/>
    <p:restoredTop sz="94660"/>
  </p:normalViewPr>
  <p:slideViewPr>
    <p:cSldViewPr snapToGrid="0">
      <p:cViewPr varScale="1">
        <p:scale>
          <a:sx n="70" d="100"/>
          <a:sy n="70" d="100"/>
        </p:scale>
        <p:origin x="53" y="3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2/4/2020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fondation-lamap.org/sites/default/files/upload/media/minisites/projet_questcequelascience/img/fiches-C2-B3-S2.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ondation-lamap.org/sites/default/files/upload/media/minisites/projet_questcequelascience/img/fiches-C2-B3-S2.pdf" TargetMode="External"/><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29B20-4E92-4814-95B2-2694C3539F42}"/>
              </a:ext>
            </a:extLst>
          </p:cNvPr>
          <p:cNvSpPr>
            <a:spLocks noGrp="1"/>
          </p:cNvSpPr>
          <p:nvPr>
            <p:ph type="ctrTitle"/>
          </p:nvPr>
        </p:nvSpPr>
        <p:spPr/>
        <p:txBody>
          <a:bodyPr/>
          <a:lstStyle/>
          <a:p>
            <a:r>
              <a:rPr lang="fr-FR" dirty="0">
                <a:latin typeface="Arial" panose="020B0604020202020204" pitchFamily="34" charset="0"/>
                <a:cs typeface="Arial" panose="020B0604020202020204" pitchFamily="34" charset="0"/>
              </a:rPr>
              <a:t>LA Démarche </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D’INVESTIGATION</a:t>
            </a:r>
          </a:p>
        </p:txBody>
      </p:sp>
      <p:sp>
        <p:nvSpPr>
          <p:cNvPr id="3" name="Sous-titre 2">
            <a:extLst>
              <a:ext uri="{FF2B5EF4-FFF2-40B4-BE49-F238E27FC236}">
                <a16:creationId xmlns:a16="http://schemas.microsoft.com/office/drawing/2014/main" id="{1B0FC0EE-D2EA-4870-AE0A-111CC566E1EF}"/>
              </a:ext>
            </a:extLst>
          </p:cNvPr>
          <p:cNvSpPr>
            <a:spLocks noGrp="1"/>
          </p:cNvSpPr>
          <p:nvPr>
            <p:ph type="subTitle" idx="1"/>
          </p:nvPr>
        </p:nvSpPr>
        <p:spPr/>
        <p:txBody>
          <a:bodyPr/>
          <a:lstStyle/>
          <a:p>
            <a:r>
              <a:rPr lang="fr-FR" dirty="0">
                <a:latin typeface="Arial" panose="020B0604020202020204" pitchFamily="34" charset="0"/>
                <a:cs typeface="Arial" panose="020B0604020202020204" pitchFamily="34" charset="0"/>
              </a:rPr>
              <a:t>PAPIERS ABSORBANTS</a:t>
            </a:r>
          </a:p>
        </p:txBody>
      </p:sp>
      <p:pic>
        <p:nvPicPr>
          <p:cNvPr id="4" name="Image 3">
            <a:extLst>
              <a:ext uri="{FF2B5EF4-FFF2-40B4-BE49-F238E27FC236}">
                <a16:creationId xmlns:a16="http://schemas.microsoft.com/office/drawing/2014/main" id="{CA402870-6511-4423-9E7C-9EF6B00B0DD2}"/>
              </a:ext>
            </a:extLst>
          </p:cNvPr>
          <p:cNvPicPr>
            <a:picLocks noChangeAspect="1"/>
          </p:cNvPicPr>
          <p:nvPr/>
        </p:nvPicPr>
        <p:blipFill>
          <a:blip r:embed="rId2"/>
          <a:stretch>
            <a:fillRect/>
          </a:stretch>
        </p:blipFill>
        <p:spPr>
          <a:xfrm>
            <a:off x="9826015" y="635279"/>
            <a:ext cx="1229946" cy="1011289"/>
          </a:xfrm>
          <a:prstGeom prst="rect">
            <a:avLst/>
          </a:prstGeom>
        </p:spPr>
      </p:pic>
      <p:sp>
        <p:nvSpPr>
          <p:cNvPr id="5" name="Rectangle 4">
            <a:extLst>
              <a:ext uri="{FF2B5EF4-FFF2-40B4-BE49-F238E27FC236}">
                <a16:creationId xmlns:a16="http://schemas.microsoft.com/office/drawing/2014/main" id="{9C10FFA0-61D3-4A64-A543-FB1F87971A25}"/>
              </a:ext>
            </a:extLst>
          </p:cNvPr>
          <p:cNvSpPr/>
          <p:nvPr/>
        </p:nvSpPr>
        <p:spPr>
          <a:xfrm>
            <a:off x="979119" y="5723267"/>
            <a:ext cx="7691144" cy="923330"/>
          </a:xfrm>
          <a:prstGeom prst="rect">
            <a:avLst/>
          </a:prstGeom>
          <a:noFill/>
        </p:spPr>
        <p:txBody>
          <a:bodyPr wrap="none" lIns="91440" tIns="45720" rIns="91440" bIns="45720">
            <a:spAutoFit/>
          </a:bodyPr>
          <a:lstStyle/>
          <a:p>
            <a:r>
              <a:rPr lang="fr-FR"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Gwénaëlle BOURGOUIN – PEMF Ecole Yann Arthus-Bertrand Barjouville</a:t>
            </a:r>
          </a:p>
          <a:p>
            <a:r>
              <a:rPr lang="fr-FR"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Hervé LAVOT – PEMF Responsable du CDRS28</a:t>
            </a:r>
          </a:p>
          <a:p>
            <a:pPr algn="ctr"/>
            <a:endParaRPr lang="fr-FR"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607454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1AD08A9-4D13-404D-AE30-2692B7D9E748}"/>
              </a:ext>
            </a:extLst>
          </p:cNvPr>
          <p:cNvPicPr>
            <a:picLocks noChangeAspect="1"/>
          </p:cNvPicPr>
          <p:nvPr/>
        </p:nvPicPr>
        <p:blipFill>
          <a:blip r:embed="rId2"/>
          <a:stretch>
            <a:fillRect/>
          </a:stretch>
        </p:blipFill>
        <p:spPr>
          <a:xfrm rot="5400000">
            <a:off x="1065398" y="-759670"/>
            <a:ext cx="2551850" cy="4399742"/>
          </a:xfrm>
          <a:prstGeom prst="rect">
            <a:avLst/>
          </a:prstGeom>
        </p:spPr>
      </p:pic>
      <p:pic>
        <p:nvPicPr>
          <p:cNvPr id="5" name="Image 4">
            <a:extLst>
              <a:ext uri="{FF2B5EF4-FFF2-40B4-BE49-F238E27FC236}">
                <a16:creationId xmlns:a16="http://schemas.microsoft.com/office/drawing/2014/main" id="{9FF406BE-15B2-4ABA-AEA0-B613BA598009}"/>
              </a:ext>
            </a:extLst>
          </p:cNvPr>
          <p:cNvPicPr>
            <a:picLocks noChangeAspect="1"/>
          </p:cNvPicPr>
          <p:nvPr/>
        </p:nvPicPr>
        <p:blipFill rotWithShape="1">
          <a:blip r:embed="rId3"/>
          <a:srcRect b="20231"/>
          <a:stretch/>
        </p:blipFill>
        <p:spPr>
          <a:xfrm>
            <a:off x="4695870" y="164276"/>
            <a:ext cx="3600000" cy="3413425"/>
          </a:xfrm>
          <a:prstGeom prst="rect">
            <a:avLst/>
          </a:prstGeom>
        </p:spPr>
      </p:pic>
      <p:pic>
        <p:nvPicPr>
          <p:cNvPr id="6" name="Image 5">
            <a:extLst>
              <a:ext uri="{FF2B5EF4-FFF2-40B4-BE49-F238E27FC236}">
                <a16:creationId xmlns:a16="http://schemas.microsoft.com/office/drawing/2014/main" id="{08B121A9-26D0-4250-B04A-2746C4FF5225}"/>
              </a:ext>
            </a:extLst>
          </p:cNvPr>
          <p:cNvPicPr>
            <a:picLocks noChangeAspect="1"/>
          </p:cNvPicPr>
          <p:nvPr/>
        </p:nvPicPr>
        <p:blipFill>
          <a:blip r:embed="rId4"/>
          <a:stretch>
            <a:fillRect/>
          </a:stretch>
        </p:blipFill>
        <p:spPr>
          <a:xfrm rot="5400000">
            <a:off x="801284" y="2791090"/>
            <a:ext cx="3101999" cy="4377821"/>
          </a:xfrm>
          <a:prstGeom prst="rect">
            <a:avLst/>
          </a:prstGeom>
        </p:spPr>
      </p:pic>
      <p:pic>
        <p:nvPicPr>
          <p:cNvPr id="7" name="Image 6">
            <a:extLst>
              <a:ext uri="{FF2B5EF4-FFF2-40B4-BE49-F238E27FC236}">
                <a16:creationId xmlns:a16="http://schemas.microsoft.com/office/drawing/2014/main" id="{3ABFEB05-3E08-4F20-AF78-7565E66440F5}"/>
              </a:ext>
            </a:extLst>
          </p:cNvPr>
          <p:cNvPicPr>
            <a:picLocks noChangeAspect="1"/>
          </p:cNvPicPr>
          <p:nvPr/>
        </p:nvPicPr>
        <p:blipFill>
          <a:blip r:embed="rId5"/>
          <a:stretch>
            <a:fillRect/>
          </a:stretch>
        </p:blipFill>
        <p:spPr>
          <a:xfrm>
            <a:off x="8428624" y="881419"/>
            <a:ext cx="3600000" cy="5095162"/>
          </a:xfrm>
          <a:prstGeom prst="rect">
            <a:avLst/>
          </a:prstGeom>
        </p:spPr>
      </p:pic>
      <p:pic>
        <p:nvPicPr>
          <p:cNvPr id="8" name="Image 7">
            <a:extLst>
              <a:ext uri="{FF2B5EF4-FFF2-40B4-BE49-F238E27FC236}">
                <a16:creationId xmlns:a16="http://schemas.microsoft.com/office/drawing/2014/main" id="{FC8C88A4-9E9F-4678-8E93-73E0B2A9AC20}"/>
              </a:ext>
            </a:extLst>
          </p:cNvPr>
          <p:cNvPicPr>
            <a:picLocks noChangeAspect="1"/>
          </p:cNvPicPr>
          <p:nvPr/>
        </p:nvPicPr>
        <p:blipFill rotWithShape="1">
          <a:blip r:embed="rId6"/>
          <a:srcRect b="32382"/>
          <a:stretch/>
        </p:blipFill>
        <p:spPr>
          <a:xfrm>
            <a:off x="4695870" y="4063007"/>
            <a:ext cx="3600000" cy="2467993"/>
          </a:xfrm>
          <a:prstGeom prst="rect">
            <a:avLst/>
          </a:prstGeom>
        </p:spPr>
      </p:pic>
    </p:spTree>
    <p:extLst>
      <p:ext uri="{BB962C8B-B14F-4D97-AF65-F5344CB8AC3E}">
        <p14:creationId xmlns:p14="http://schemas.microsoft.com/office/powerpoint/2010/main" val="137912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94E65B-25D1-4ED4-860F-52F59EE2FA06}"/>
              </a:ext>
            </a:extLst>
          </p:cNvPr>
          <p:cNvSpPr>
            <a:spLocks noGrp="1"/>
          </p:cNvSpPr>
          <p:nvPr>
            <p:ph type="title"/>
          </p:nvPr>
        </p:nvSpPr>
        <p:spPr>
          <a:xfrm>
            <a:off x="913775" y="618517"/>
            <a:ext cx="10364451" cy="988866"/>
          </a:xfrm>
        </p:spPr>
        <p:txBody>
          <a:bodyPr>
            <a:normAutofit/>
          </a:bodyPr>
          <a:lstStyle/>
          <a:p>
            <a:r>
              <a:rPr lang="fr-FR" b="1" dirty="0">
                <a:latin typeface="Arial" panose="020B0604020202020204" pitchFamily="34" charset="0"/>
                <a:cs typeface="Arial" panose="020B0604020202020204" pitchFamily="34" charset="0"/>
              </a:rPr>
              <a:t>Séance 2 :</a:t>
            </a:r>
            <a:endParaRPr lang="fr-FR" dirty="0">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B4068DA1-F516-467F-8374-7AA056959582}"/>
              </a:ext>
            </a:extLst>
          </p:cNvPr>
          <p:cNvSpPr>
            <a:spLocks noGrp="1"/>
          </p:cNvSpPr>
          <p:nvPr>
            <p:ph sz="quarter" idx="13"/>
          </p:nvPr>
        </p:nvSpPr>
        <p:spPr>
          <a:xfrm>
            <a:off x="913774" y="1607383"/>
            <a:ext cx="10363826" cy="3778808"/>
          </a:xfrm>
        </p:spPr>
        <p:txBody>
          <a:bodyPr>
            <a:normAutofit fontScale="92500" lnSpcReduction="20000"/>
          </a:bodyPr>
          <a:lstStyle/>
          <a:p>
            <a:pPr marL="0" lvl="0" indent="0">
              <a:buNone/>
            </a:pPr>
            <a:r>
              <a:rPr lang="fr-FR" sz="1800" b="1" cap="none" dirty="0">
                <a:latin typeface="Arial" panose="020B0604020202020204" pitchFamily="34" charset="0"/>
                <a:cs typeface="Arial" panose="020B0604020202020204" pitchFamily="34" charset="0"/>
              </a:rPr>
              <a:t>1- Mener les tests</a:t>
            </a:r>
          </a:p>
          <a:p>
            <a:pPr lvl="0"/>
            <a:endParaRPr lang="fr-FR" sz="1800" u="sng" cap="none" dirty="0">
              <a:latin typeface="Arial" panose="020B0604020202020204" pitchFamily="34" charset="0"/>
              <a:cs typeface="Arial" panose="020B0604020202020204" pitchFamily="34" charset="0"/>
            </a:endParaRPr>
          </a:p>
          <a:p>
            <a:pPr marL="0" lvl="0" indent="0">
              <a:buNone/>
            </a:pPr>
            <a:r>
              <a:rPr lang="fr-FR" sz="1800" b="1" cap="none" dirty="0">
                <a:latin typeface="Arial" panose="020B0604020202020204" pitchFamily="34" charset="0"/>
                <a:cs typeface="Arial" panose="020B0604020202020204" pitchFamily="34" charset="0"/>
              </a:rPr>
              <a:t>2-  Analyse des protocoles : </a:t>
            </a:r>
          </a:p>
          <a:p>
            <a:pPr marL="0" lvl="0" indent="0">
              <a:buNone/>
            </a:pPr>
            <a:r>
              <a:rPr lang="fr-FR" sz="1800" cap="none" dirty="0">
                <a:latin typeface="Arial" panose="020B0604020202020204" pitchFamily="34" charset="0"/>
                <a:cs typeface="Arial" panose="020B0604020202020204" pitchFamily="34" charset="0"/>
              </a:rPr>
              <a:t>Quels protocoles permettent de répondre à la question de départ et quels sont ceux qui ne le permettent pas ?</a:t>
            </a:r>
          </a:p>
          <a:p>
            <a:pPr marL="0" lvl="0" indent="0">
              <a:buNone/>
            </a:pPr>
            <a:r>
              <a:rPr lang="fr-FR" sz="1800" cap="none" dirty="0">
                <a:latin typeface="Arial" panose="020B0604020202020204" pitchFamily="34" charset="0"/>
                <a:cs typeface="Arial" panose="020B0604020202020204" pitchFamily="34" charset="0"/>
                <a:sym typeface="Wingdings" panose="05000000000000000000" pitchFamily="2" charset="2"/>
              </a:rPr>
              <a:t>	 </a:t>
            </a:r>
            <a:r>
              <a:rPr lang="fr-FR" sz="1800" cap="none" dirty="0">
                <a:latin typeface="Arial" panose="020B0604020202020204" pitchFamily="34" charset="0"/>
                <a:cs typeface="Arial" panose="020B0604020202020204" pitchFamily="34" charset="0"/>
              </a:rPr>
              <a:t>Permettent-ils de valider notre hypothèse ?</a:t>
            </a:r>
          </a:p>
          <a:p>
            <a:pPr marL="0" lvl="0" indent="0">
              <a:buNone/>
            </a:pPr>
            <a:endParaRPr lang="fr-FR" sz="1800" cap="none" dirty="0">
              <a:latin typeface="Arial" panose="020B0604020202020204" pitchFamily="34" charset="0"/>
              <a:cs typeface="Arial" panose="020B0604020202020204" pitchFamily="34" charset="0"/>
            </a:endParaRPr>
          </a:p>
          <a:p>
            <a:pPr marL="0" lvl="0" indent="0">
              <a:buNone/>
            </a:pPr>
            <a:r>
              <a:rPr lang="fr-FR" sz="1800" b="1" cap="none" dirty="0">
                <a:latin typeface="Arial" panose="020B0604020202020204" pitchFamily="34" charset="0"/>
                <a:cs typeface="Arial" panose="020B0604020202020204" pitchFamily="34" charset="0"/>
              </a:rPr>
              <a:t>3- Réécrire les 2 protocoles différents </a:t>
            </a:r>
            <a:r>
              <a:rPr lang="fr-FR" sz="1800" cap="none" dirty="0">
                <a:latin typeface="Arial" panose="020B0604020202020204" pitchFamily="34" charset="0"/>
                <a:cs typeface="Arial" panose="020B0604020202020204" pitchFamily="34" charset="0"/>
              </a:rPr>
              <a:t>qui ont été trouvés par les élèves, </a:t>
            </a:r>
          </a:p>
          <a:p>
            <a:pPr marL="0" lvl="0" indent="0">
              <a:buNone/>
            </a:pPr>
            <a:r>
              <a:rPr lang="fr-FR" sz="1800" cap="none" dirty="0">
                <a:latin typeface="Arial" panose="020B0604020202020204" pitchFamily="34" charset="0"/>
                <a:cs typeface="Arial" panose="020B0604020202020204" pitchFamily="34" charset="0"/>
              </a:rPr>
              <a:t>	- en tenant compte des remarques faites lors de la mise en commun </a:t>
            </a:r>
          </a:p>
          <a:p>
            <a:pPr marL="0" lvl="0" indent="0">
              <a:buNone/>
            </a:pPr>
            <a:r>
              <a:rPr lang="fr-FR" sz="1800" cap="none" dirty="0">
                <a:latin typeface="Arial" panose="020B0604020202020204" pitchFamily="34" charset="0"/>
                <a:cs typeface="Arial" panose="020B0604020202020204" pitchFamily="34" charset="0"/>
              </a:rPr>
              <a:t>	(ne pas modifier de variable d’une mesure à l’autre …)</a:t>
            </a:r>
          </a:p>
          <a:p>
            <a:endParaRPr lang="fr-F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5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B3976F8-F6D8-4C79-BC7F-B29B161275CF}"/>
              </a:ext>
            </a:extLst>
          </p:cNvPr>
          <p:cNvPicPr>
            <a:picLocks noChangeAspect="1"/>
          </p:cNvPicPr>
          <p:nvPr/>
        </p:nvPicPr>
        <p:blipFill>
          <a:blip r:embed="rId2"/>
          <a:stretch>
            <a:fillRect/>
          </a:stretch>
        </p:blipFill>
        <p:spPr>
          <a:xfrm rot="10800000">
            <a:off x="624424" y="549000"/>
            <a:ext cx="3840000" cy="2880000"/>
          </a:xfrm>
          <a:prstGeom prst="rect">
            <a:avLst/>
          </a:prstGeom>
        </p:spPr>
      </p:pic>
      <p:pic>
        <p:nvPicPr>
          <p:cNvPr id="7" name="Image 6">
            <a:extLst>
              <a:ext uri="{FF2B5EF4-FFF2-40B4-BE49-F238E27FC236}">
                <a16:creationId xmlns:a16="http://schemas.microsoft.com/office/drawing/2014/main" id="{4105EFA2-4619-45E5-8CD0-04392FBA6890}"/>
              </a:ext>
            </a:extLst>
          </p:cNvPr>
          <p:cNvPicPr>
            <a:picLocks noChangeAspect="1"/>
          </p:cNvPicPr>
          <p:nvPr/>
        </p:nvPicPr>
        <p:blipFill>
          <a:blip r:embed="rId3"/>
          <a:stretch>
            <a:fillRect/>
          </a:stretch>
        </p:blipFill>
        <p:spPr>
          <a:xfrm rot="5400000">
            <a:off x="8711656" y="909000"/>
            <a:ext cx="2880000" cy="2160000"/>
          </a:xfrm>
          <a:prstGeom prst="rect">
            <a:avLst/>
          </a:prstGeom>
        </p:spPr>
      </p:pic>
      <p:pic>
        <p:nvPicPr>
          <p:cNvPr id="9" name="Image 8">
            <a:extLst>
              <a:ext uri="{FF2B5EF4-FFF2-40B4-BE49-F238E27FC236}">
                <a16:creationId xmlns:a16="http://schemas.microsoft.com/office/drawing/2014/main" id="{FE839B0A-0936-40C7-B8BA-47BE926AE9BC}"/>
              </a:ext>
            </a:extLst>
          </p:cNvPr>
          <p:cNvPicPr>
            <a:picLocks noChangeAspect="1"/>
          </p:cNvPicPr>
          <p:nvPr/>
        </p:nvPicPr>
        <p:blipFill>
          <a:blip r:embed="rId4"/>
          <a:stretch>
            <a:fillRect/>
          </a:stretch>
        </p:blipFill>
        <p:spPr>
          <a:xfrm>
            <a:off x="2544424" y="1988999"/>
            <a:ext cx="3840000" cy="2880000"/>
          </a:xfrm>
          <a:prstGeom prst="rect">
            <a:avLst/>
          </a:prstGeom>
        </p:spPr>
      </p:pic>
      <p:pic>
        <p:nvPicPr>
          <p:cNvPr id="11" name="Image 10">
            <a:extLst>
              <a:ext uri="{FF2B5EF4-FFF2-40B4-BE49-F238E27FC236}">
                <a16:creationId xmlns:a16="http://schemas.microsoft.com/office/drawing/2014/main" id="{5D177028-C938-4F37-95F2-ED0A3BE32372}"/>
              </a:ext>
            </a:extLst>
          </p:cNvPr>
          <p:cNvPicPr>
            <a:picLocks noChangeAspect="1"/>
          </p:cNvPicPr>
          <p:nvPr/>
        </p:nvPicPr>
        <p:blipFill>
          <a:blip r:embed="rId5"/>
          <a:stretch>
            <a:fillRect/>
          </a:stretch>
        </p:blipFill>
        <p:spPr>
          <a:xfrm>
            <a:off x="5871329" y="2833454"/>
            <a:ext cx="3840000" cy="2880000"/>
          </a:xfrm>
          <a:prstGeom prst="rect">
            <a:avLst/>
          </a:prstGeom>
        </p:spPr>
      </p:pic>
      <p:grpSp>
        <p:nvGrpSpPr>
          <p:cNvPr id="8" name="Groupe 7">
            <a:extLst>
              <a:ext uri="{FF2B5EF4-FFF2-40B4-BE49-F238E27FC236}">
                <a16:creationId xmlns:a16="http://schemas.microsoft.com/office/drawing/2014/main" id="{C14C13C5-4E44-41A7-AE2D-6E53A14607E8}"/>
              </a:ext>
            </a:extLst>
          </p:cNvPr>
          <p:cNvGrpSpPr/>
          <p:nvPr/>
        </p:nvGrpSpPr>
        <p:grpSpPr>
          <a:xfrm>
            <a:off x="2104994" y="228321"/>
            <a:ext cx="3603048" cy="6401355"/>
            <a:chOff x="2104994" y="228321"/>
            <a:chExt cx="3603048" cy="6401355"/>
          </a:xfrm>
        </p:grpSpPr>
        <p:pic>
          <p:nvPicPr>
            <p:cNvPr id="2" name="Image 1">
              <a:extLst>
                <a:ext uri="{FF2B5EF4-FFF2-40B4-BE49-F238E27FC236}">
                  <a16:creationId xmlns:a16="http://schemas.microsoft.com/office/drawing/2014/main" id="{B8751664-CB1A-4CFC-BEDE-4A02C3B8F0A4}"/>
                </a:ext>
              </a:extLst>
            </p:cNvPr>
            <p:cNvPicPr>
              <a:picLocks noChangeAspect="1"/>
            </p:cNvPicPr>
            <p:nvPr/>
          </p:nvPicPr>
          <p:blipFill>
            <a:blip r:embed="rId6"/>
            <a:stretch>
              <a:fillRect/>
            </a:stretch>
          </p:blipFill>
          <p:spPr>
            <a:xfrm>
              <a:off x="2104994" y="228321"/>
              <a:ext cx="3603048" cy="6401355"/>
            </a:xfrm>
            <a:prstGeom prst="rect">
              <a:avLst/>
            </a:prstGeom>
          </p:spPr>
        </p:pic>
        <p:sp>
          <p:nvSpPr>
            <p:cNvPr id="21" name="Ellipse 20">
              <a:extLst>
                <a:ext uri="{FF2B5EF4-FFF2-40B4-BE49-F238E27FC236}">
                  <a16:creationId xmlns:a16="http://schemas.microsoft.com/office/drawing/2014/main" id="{84F2BD4E-C4D7-4045-8954-9BF084EC3933}"/>
                </a:ext>
              </a:extLst>
            </p:cNvPr>
            <p:cNvSpPr/>
            <p:nvPr/>
          </p:nvSpPr>
          <p:spPr>
            <a:xfrm>
              <a:off x="3827610" y="2184171"/>
              <a:ext cx="424543" cy="4571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 name="Groupe 5">
            <a:extLst>
              <a:ext uri="{FF2B5EF4-FFF2-40B4-BE49-F238E27FC236}">
                <a16:creationId xmlns:a16="http://schemas.microsoft.com/office/drawing/2014/main" id="{3A4C4CDF-8091-4138-9105-376E9E929A65}"/>
              </a:ext>
            </a:extLst>
          </p:cNvPr>
          <p:cNvGrpSpPr/>
          <p:nvPr/>
        </p:nvGrpSpPr>
        <p:grpSpPr>
          <a:xfrm>
            <a:off x="6475274" y="228320"/>
            <a:ext cx="3603048" cy="6401355"/>
            <a:chOff x="6475274" y="228320"/>
            <a:chExt cx="3603048" cy="6401355"/>
          </a:xfrm>
        </p:grpSpPr>
        <p:pic>
          <p:nvPicPr>
            <p:cNvPr id="3" name="Image 2">
              <a:extLst>
                <a:ext uri="{FF2B5EF4-FFF2-40B4-BE49-F238E27FC236}">
                  <a16:creationId xmlns:a16="http://schemas.microsoft.com/office/drawing/2014/main" id="{E5782727-B70B-4E56-8D49-A39862CEA791}"/>
                </a:ext>
              </a:extLst>
            </p:cNvPr>
            <p:cNvPicPr>
              <a:picLocks noChangeAspect="1"/>
            </p:cNvPicPr>
            <p:nvPr/>
          </p:nvPicPr>
          <p:blipFill rotWithShape="1">
            <a:blip r:embed="rId7"/>
            <a:srcRect r="18595"/>
            <a:stretch/>
          </p:blipFill>
          <p:spPr>
            <a:xfrm>
              <a:off x="6475274" y="228320"/>
              <a:ext cx="3603048" cy="6401355"/>
            </a:xfrm>
            <a:prstGeom prst="rect">
              <a:avLst/>
            </a:prstGeom>
          </p:spPr>
        </p:pic>
        <p:sp>
          <p:nvSpPr>
            <p:cNvPr id="35" name="Ellipse 34">
              <a:extLst>
                <a:ext uri="{FF2B5EF4-FFF2-40B4-BE49-F238E27FC236}">
                  <a16:creationId xmlns:a16="http://schemas.microsoft.com/office/drawing/2014/main" id="{554A77F9-8916-4D6E-B196-572545B21E72}"/>
                </a:ext>
              </a:extLst>
            </p:cNvPr>
            <p:cNvSpPr/>
            <p:nvPr/>
          </p:nvSpPr>
          <p:spPr>
            <a:xfrm>
              <a:off x="7188612" y="1955571"/>
              <a:ext cx="424543" cy="4571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0F12F457-1A04-4041-A9A0-65716E4B70AA}"/>
                </a:ext>
              </a:extLst>
            </p:cNvPr>
            <p:cNvSpPr/>
            <p:nvPr/>
          </p:nvSpPr>
          <p:spPr>
            <a:xfrm>
              <a:off x="9499058" y="2027912"/>
              <a:ext cx="424543" cy="4571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200704B2-1823-4589-B148-774B91136A53}"/>
                </a:ext>
              </a:extLst>
            </p:cNvPr>
            <p:cNvSpPr/>
            <p:nvPr/>
          </p:nvSpPr>
          <p:spPr>
            <a:xfrm>
              <a:off x="8768534" y="2361510"/>
              <a:ext cx="424543" cy="4571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6DFE8360-D1D9-4027-A244-A1D4D15BC14F}"/>
                </a:ext>
              </a:extLst>
            </p:cNvPr>
            <p:cNvSpPr/>
            <p:nvPr/>
          </p:nvSpPr>
          <p:spPr>
            <a:xfrm>
              <a:off x="9120603" y="2709853"/>
              <a:ext cx="424543" cy="4571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13142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5D9FDF8-AF59-4008-A963-030FFAD3045B}"/>
              </a:ext>
            </a:extLst>
          </p:cNvPr>
          <p:cNvSpPr>
            <a:spLocks noGrp="1"/>
          </p:cNvSpPr>
          <p:nvPr>
            <p:ph sz="quarter" idx="13"/>
          </p:nvPr>
        </p:nvSpPr>
        <p:spPr>
          <a:xfrm>
            <a:off x="1321047" y="896746"/>
            <a:ext cx="9938624" cy="5683347"/>
          </a:xfrm>
          <a:solidFill>
            <a:schemeClr val="bg1"/>
          </a:solidFill>
        </p:spPr>
        <p:txBody>
          <a:bodyPr>
            <a:noAutofit/>
          </a:bodyPr>
          <a:lstStyle/>
          <a:p>
            <a:pPr marL="0" indent="0">
              <a:lnSpc>
                <a:spcPct val="100000"/>
              </a:lnSpc>
              <a:buNone/>
            </a:pPr>
            <a:r>
              <a:rPr lang="fr-FR" sz="1800" b="1" u="sng" cap="none" dirty="0">
                <a:latin typeface="Arial" panose="020B0604020202020204" pitchFamily="34" charset="0"/>
                <a:cs typeface="Arial" panose="020B0604020202020204" pitchFamily="34" charset="0"/>
              </a:rPr>
              <a:t>Phase 3 : Mener les tests (environ 30 min)</a:t>
            </a:r>
          </a:p>
          <a:p>
            <a:pPr marL="0" indent="0">
              <a:lnSpc>
                <a:spcPct val="100000"/>
              </a:lnSpc>
              <a:buNone/>
            </a:pPr>
            <a:endParaRPr lang="fr-FR" sz="1800" cap="none" dirty="0">
              <a:latin typeface="Arial" panose="020B0604020202020204" pitchFamily="34" charset="0"/>
              <a:cs typeface="Arial" panose="020B0604020202020204" pitchFamily="34" charset="0"/>
            </a:endParaRPr>
          </a:p>
          <a:p>
            <a:pPr marL="0" indent="0">
              <a:lnSpc>
                <a:spcPct val="100000"/>
              </a:lnSpc>
              <a:buNone/>
            </a:pPr>
            <a:r>
              <a:rPr lang="fr-FR" sz="1800" b="1" cap="none" dirty="0">
                <a:latin typeface="Arial" panose="020B0604020202020204" pitchFamily="34" charset="0"/>
                <a:cs typeface="Arial" panose="020B0604020202020204" pitchFamily="34" charset="0"/>
              </a:rPr>
              <a:t>Objectif : </a:t>
            </a:r>
            <a:r>
              <a:rPr lang="fr-FR" sz="1800" cap="none" dirty="0">
                <a:latin typeface="Arial" panose="020B0604020202020204" pitchFamily="34" charset="0"/>
                <a:cs typeface="Arial" panose="020B0604020202020204" pitchFamily="34" charset="0"/>
              </a:rPr>
              <a:t>Réaliser le protocole expérimental établi, vérifier les hypothèses et comparer les résultats.</a:t>
            </a:r>
          </a:p>
          <a:p>
            <a:pPr marL="0" indent="0">
              <a:lnSpc>
                <a:spcPct val="100000"/>
              </a:lnSpc>
              <a:buNone/>
            </a:pPr>
            <a:r>
              <a:rPr lang="fr-FR" sz="1800" cap="none" dirty="0">
                <a:latin typeface="Arial" panose="020B0604020202020204" pitchFamily="34" charset="0"/>
                <a:cs typeface="Arial" panose="020B0604020202020204" pitchFamily="34" charset="0"/>
              </a:rPr>
              <a:t>Les groupes mènent leur test et notent les résultats pour chaque type de papier, A, B et C. Les résultats des différents groupes sont notés au tableau. </a:t>
            </a:r>
          </a:p>
          <a:p>
            <a:pPr marL="0" indent="0">
              <a:lnSpc>
                <a:spcPct val="100000"/>
              </a:lnSpc>
              <a:buNone/>
            </a:pPr>
            <a:endParaRPr lang="fr-FR" sz="1800" cap="none" dirty="0">
              <a:latin typeface="Arial" panose="020B0604020202020204" pitchFamily="34" charset="0"/>
              <a:cs typeface="Arial" panose="020B0604020202020204" pitchFamily="34" charset="0"/>
            </a:endParaRPr>
          </a:p>
          <a:p>
            <a:pPr marL="0" indent="0">
              <a:lnSpc>
                <a:spcPct val="100000"/>
              </a:lnSpc>
              <a:buNone/>
            </a:pPr>
            <a:r>
              <a:rPr lang="fr-FR" sz="1800" b="1" cap="none" dirty="0">
                <a:latin typeface="Arial" panose="020B0604020202020204" pitchFamily="34" charset="0"/>
                <a:cs typeface="Arial" panose="020B0604020202020204" pitchFamily="34" charset="0"/>
              </a:rPr>
              <a:t>Est-ce qu’ils concordent ? </a:t>
            </a:r>
          </a:p>
          <a:p>
            <a:pPr marL="0" indent="0">
              <a:lnSpc>
                <a:spcPct val="100000"/>
              </a:lnSpc>
              <a:buNone/>
            </a:pPr>
            <a:r>
              <a:rPr lang="fr-FR" sz="1800" b="1" cap="none" dirty="0">
                <a:latin typeface="Arial" panose="020B0604020202020204" pitchFamily="34" charset="0"/>
                <a:cs typeface="Arial" panose="020B0604020202020204" pitchFamily="34" charset="0"/>
              </a:rPr>
              <a:t>Est-ce qu’on peut en tirer une conclusion valable pour la classe entière ? </a:t>
            </a:r>
          </a:p>
          <a:p>
            <a:pPr marL="0" indent="0">
              <a:lnSpc>
                <a:spcPct val="100000"/>
              </a:lnSpc>
              <a:buNone/>
            </a:pPr>
            <a:r>
              <a:rPr lang="fr-FR" sz="1800" b="1" cap="none" dirty="0">
                <a:latin typeface="Arial" panose="020B0604020202020204" pitchFamily="34" charset="0"/>
                <a:cs typeface="Arial" panose="020B0604020202020204" pitchFamily="34" charset="0"/>
              </a:rPr>
              <a:t>Est-ce que celle-ci s’accorde avec la prévision privilégiée par la classe ? </a:t>
            </a:r>
          </a:p>
          <a:p>
            <a:pPr marL="0" indent="0">
              <a:lnSpc>
                <a:spcPct val="100000"/>
              </a:lnSpc>
              <a:buNone/>
            </a:pPr>
            <a:r>
              <a:rPr lang="fr-FR" sz="1800" cap="none" dirty="0">
                <a:latin typeface="Arial" panose="020B0604020202020204" pitchFamily="34" charset="0"/>
                <a:cs typeface="Arial" panose="020B0604020202020204" pitchFamily="34" charset="0"/>
              </a:rPr>
              <a:t>	→ analyser les différents protocoles, classer les protocoles qui permettent de répondre à la question de départ et ceux qui ne le permettent pas.</a:t>
            </a:r>
          </a:p>
          <a:p>
            <a:pPr marL="0" indent="0">
              <a:lnSpc>
                <a:spcPct val="100000"/>
              </a:lnSpc>
              <a:buNone/>
            </a:pPr>
            <a:r>
              <a:rPr lang="fr-FR" sz="1800" cap="none" dirty="0">
                <a:latin typeface="Arial" panose="020B0604020202020204" pitchFamily="34" charset="0"/>
                <a:cs typeface="Arial" panose="020B0604020202020204" pitchFamily="34" charset="0"/>
              </a:rPr>
              <a:t>	→ Réécrire les protocoles qui fonctionnent en tenant compte des remarques faites par le groupe classe pour les améliorer, remplir en groupe classe la fiche 1 pour chaque protocole retenu.</a:t>
            </a:r>
          </a:p>
          <a:p>
            <a:pPr marL="0" indent="0" defTabSz="457200" eaLnBrk="0" fontAlgn="base" hangingPunct="0">
              <a:spcBef>
                <a:spcPct val="0"/>
              </a:spcBef>
              <a:spcAft>
                <a:spcPct val="0"/>
              </a:spcAft>
              <a:buNone/>
            </a:pPr>
            <a:endParaRPr lang="fr-FR" sz="1800" dirty="0">
              <a:latin typeface="Arial" panose="020B0604020202020204" pitchFamily="34" charset="0"/>
            </a:endParaRPr>
          </a:p>
        </p:txBody>
      </p:sp>
      <p:pic>
        <p:nvPicPr>
          <p:cNvPr id="4" name="Image 3">
            <a:extLst>
              <a:ext uri="{FF2B5EF4-FFF2-40B4-BE49-F238E27FC236}">
                <a16:creationId xmlns:a16="http://schemas.microsoft.com/office/drawing/2014/main" id="{16936779-112F-4664-A8FF-85C3626A6AB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884500">
            <a:off x="371268" y="972717"/>
            <a:ext cx="847725" cy="1076325"/>
          </a:xfrm>
          <a:prstGeom prst="rect">
            <a:avLst/>
          </a:prstGeom>
          <a:noFill/>
          <a:ln>
            <a:noFill/>
          </a:ln>
        </p:spPr>
      </p:pic>
    </p:spTree>
    <p:extLst>
      <p:ext uri="{BB962C8B-B14F-4D97-AF65-F5344CB8AC3E}">
        <p14:creationId xmlns:p14="http://schemas.microsoft.com/office/powerpoint/2010/main" val="1053875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94E65B-25D1-4ED4-860F-52F59EE2FA06}"/>
              </a:ext>
            </a:extLst>
          </p:cNvPr>
          <p:cNvSpPr>
            <a:spLocks noGrp="1"/>
          </p:cNvSpPr>
          <p:nvPr>
            <p:ph type="title"/>
          </p:nvPr>
        </p:nvSpPr>
        <p:spPr>
          <a:xfrm>
            <a:off x="913775" y="618517"/>
            <a:ext cx="10364451" cy="988866"/>
          </a:xfrm>
        </p:spPr>
        <p:txBody>
          <a:bodyPr>
            <a:normAutofit/>
          </a:bodyPr>
          <a:lstStyle/>
          <a:p>
            <a:r>
              <a:rPr lang="fr-FR" b="1" dirty="0">
                <a:latin typeface="Arial" panose="020B0604020202020204" pitchFamily="34" charset="0"/>
                <a:cs typeface="Arial" panose="020B0604020202020204" pitchFamily="34" charset="0"/>
              </a:rPr>
              <a:t>Séance 3 :</a:t>
            </a:r>
            <a:endParaRPr lang="fr-FR" dirty="0">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B4068DA1-F516-467F-8374-7AA056959582}"/>
              </a:ext>
            </a:extLst>
          </p:cNvPr>
          <p:cNvSpPr>
            <a:spLocks noGrp="1"/>
          </p:cNvSpPr>
          <p:nvPr>
            <p:ph sz="quarter" idx="13"/>
          </p:nvPr>
        </p:nvSpPr>
        <p:spPr>
          <a:xfrm>
            <a:off x="882153" y="1959811"/>
            <a:ext cx="10363826" cy="3778808"/>
          </a:xfrm>
        </p:spPr>
        <p:txBody>
          <a:bodyPr>
            <a:normAutofit/>
          </a:bodyPr>
          <a:lstStyle/>
          <a:p>
            <a:pPr marL="0" lvl="0" indent="0">
              <a:buNone/>
            </a:pPr>
            <a:r>
              <a:rPr lang="fr-FR" sz="1700" b="1" cap="none" dirty="0">
                <a:latin typeface="Arial" panose="020B0604020202020204" pitchFamily="34" charset="0"/>
                <a:cs typeface="Arial" panose="020B0604020202020204" pitchFamily="34" charset="0"/>
              </a:rPr>
              <a:t>1- Tous les groupes testent l’un des 2 protocoles.</a:t>
            </a:r>
          </a:p>
          <a:p>
            <a:pPr marL="0" lvl="0" indent="0">
              <a:buNone/>
            </a:pPr>
            <a:endParaRPr lang="fr-FR" sz="1700" cap="none" dirty="0">
              <a:latin typeface="Arial" panose="020B0604020202020204" pitchFamily="34" charset="0"/>
              <a:cs typeface="Arial" panose="020B0604020202020204" pitchFamily="34" charset="0"/>
            </a:endParaRPr>
          </a:p>
          <a:p>
            <a:pPr marL="0" lvl="0" indent="0">
              <a:buNone/>
            </a:pPr>
            <a:r>
              <a:rPr lang="fr-FR" sz="1700" b="1" cap="none" dirty="0">
                <a:latin typeface="Arial" panose="020B0604020202020204" pitchFamily="34" charset="0"/>
                <a:cs typeface="Arial" panose="020B0604020202020204" pitchFamily="34" charset="0"/>
              </a:rPr>
              <a:t>2- Chaque groupe écrit ses résultats dans un tableau collectif.</a:t>
            </a:r>
          </a:p>
          <a:p>
            <a:endParaRPr lang="fr-FR" sz="1600" dirty="0"/>
          </a:p>
        </p:txBody>
      </p:sp>
    </p:spTree>
    <p:extLst>
      <p:ext uri="{BB962C8B-B14F-4D97-AF65-F5344CB8AC3E}">
        <p14:creationId xmlns:p14="http://schemas.microsoft.com/office/powerpoint/2010/main" val="334199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6169356-42D7-4958-89AD-BFA12483F63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884500">
            <a:off x="371268" y="972717"/>
            <a:ext cx="847725" cy="1076325"/>
          </a:xfrm>
          <a:prstGeom prst="rect">
            <a:avLst/>
          </a:prstGeom>
          <a:noFill/>
          <a:ln>
            <a:noFill/>
          </a:ln>
        </p:spPr>
      </p:pic>
      <p:pic>
        <p:nvPicPr>
          <p:cNvPr id="6" name="Image 5">
            <a:extLst>
              <a:ext uri="{FF2B5EF4-FFF2-40B4-BE49-F238E27FC236}">
                <a16:creationId xmlns:a16="http://schemas.microsoft.com/office/drawing/2014/main" id="{501F06BF-1CAB-4AAA-86DB-DE7CE8A798C1}"/>
              </a:ext>
            </a:extLst>
          </p:cNvPr>
          <p:cNvPicPr>
            <a:picLocks noChangeAspect="1"/>
          </p:cNvPicPr>
          <p:nvPr/>
        </p:nvPicPr>
        <p:blipFill rotWithShape="1">
          <a:blip r:embed="rId3"/>
          <a:srcRect r="9903"/>
          <a:stretch/>
        </p:blipFill>
        <p:spPr>
          <a:xfrm rot="5400000">
            <a:off x="1339277" y="1507957"/>
            <a:ext cx="4942993" cy="4114731"/>
          </a:xfrm>
          <a:prstGeom prst="rect">
            <a:avLst/>
          </a:prstGeom>
        </p:spPr>
      </p:pic>
      <p:pic>
        <p:nvPicPr>
          <p:cNvPr id="7" name="Image 6">
            <a:extLst>
              <a:ext uri="{FF2B5EF4-FFF2-40B4-BE49-F238E27FC236}">
                <a16:creationId xmlns:a16="http://schemas.microsoft.com/office/drawing/2014/main" id="{F2CC438E-D995-494D-9416-DEF99217F244}"/>
              </a:ext>
            </a:extLst>
          </p:cNvPr>
          <p:cNvPicPr>
            <a:picLocks noChangeAspect="1"/>
          </p:cNvPicPr>
          <p:nvPr/>
        </p:nvPicPr>
        <p:blipFill>
          <a:blip r:embed="rId4"/>
          <a:stretch>
            <a:fillRect/>
          </a:stretch>
        </p:blipFill>
        <p:spPr>
          <a:xfrm rot="5400000">
            <a:off x="5996189" y="1708277"/>
            <a:ext cx="4946903" cy="3710177"/>
          </a:xfrm>
          <a:prstGeom prst="rect">
            <a:avLst/>
          </a:prstGeom>
        </p:spPr>
      </p:pic>
    </p:spTree>
    <p:extLst>
      <p:ext uri="{BB962C8B-B14F-4D97-AF65-F5344CB8AC3E}">
        <p14:creationId xmlns:p14="http://schemas.microsoft.com/office/powerpoint/2010/main" val="549714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4579D6F-3A19-4010-82CC-9B58EBD6D31C}"/>
              </a:ext>
            </a:extLst>
          </p:cNvPr>
          <p:cNvSpPr>
            <a:spLocks noGrp="1"/>
          </p:cNvSpPr>
          <p:nvPr>
            <p:ph sz="quarter" idx="13"/>
          </p:nvPr>
        </p:nvSpPr>
        <p:spPr>
          <a:xfrm>
            <a:off x="914087" y="1062075"/>
            <a:ext cx="6054884" cy="3474414"/>
          </a:xfrm>
          <a:solidFill>
            <a:schemeClr val="bg1"/>
          </a:solidFill>
        </p:spPr>
        <p:txBody>
          <a:bodyPr>
            <a:normAutofit/>
          </a:bodyPr>
          <a:lstStyle/>
          <a:p>
            <a:pPr marL="0" indent="0">
              <a:lnSpc>
                <a:spcPct val="100000"/>
              </a:lnSpc>
              <a:buNone/>
            </a:pPr>
            <a:r>
              <a:rPr lang="fr-FR" sz="1800" b="1" u="sng" cap="none" dirty="0">
                <a:latin typeface="Arial" panose="020B0604020202020204" pitchFamily="34" charset="0"/>
                <a:cs typeface="Arial" panose="020B0604020202020204" pitchFamily="34" charset="0"/>
              </a:rPr>
              <a:t>Phase 4 : Mener un nouveau test (environ 30 min)</a:t>
            </a:r>
          </a:p>
          <a:p>
            <a:pPr>
              <a:lnSpc>
                <a:spcPct val="100000"/>
              </a:lnSpc>
            </a:pPr>
            <a:endParaRPr lang="fr-FR" sz="1800" cap="none" dirty="0">
              <a:latin typeface="Arial" panose="020B0604020202020204" pitchFamily="34" charset="0"/>
              <a:cs typeface="Arial" panose="020B0604020202020204" pitchFamily="34" charset="0"/>
            </a:endParaRPr>
          </a:p>
          <a:p>
            <a:pPr marL="0" indent="0">
              <a:lnSpc>
                <a:spcPct val="100000"/>
              </a:lnSpc>
              <a:buNone/>
            </a:pPr>
            <a:r>
              <a:rPr lang="fr-FR" sz="1800" b="1" cap="none" dirty="0">
                <a:latin typeface="Arial" panose="020B0604020202020204" pitchFamily="34" charset="0"/>
                <a:cs typeface="Arial" panose="020B0604020202020204" pitchFamily="34" charset="0"/>
              </a:rPr>
              <a:t>Objectif : </a:t>
            </a:r>
            <a:r>
              <a:rPr lang="fr-FR" sz="1800" cap="none" dirty="0">
                <a:latin typeface="Arial" panose="020B0604020202020204" pitchFamily="34" charset="0"/>
                <a:cs typeface="Arial" panose="020B0604020202020204" pitchFamily="34" charset="0"/>
              </a:rPr>
              <a:t>Réaliser le protocole expérimental établi, </a:t>
            </a:r>
          </a:p>
          <a:p>
            <a:pPr marL="0" indent="0">
              <a:lnSpc>
                <a:spcPct val="100000"/>
              </a:lnSpc>
              <a:buNone/>
            </a:pPr>
            <a:r>
              <a:rPr lang="fr-FR" sz="1800" cap="none" dirty="0">
                <a:latin typeface="Arial" panose="020B0604020202020204" pitchFamily="34" charset="0"/>
                <a:cs typeface="Arial" panose="020B0604020202020204" pitchFamily="34" charset="0"/>
              </a:rPr>
              <a:t>vérifier les hypothèses, comparer les résultats.</a:t>
            </a:r>
          </a:p>
          <a:p>
            <a:pPr marL="0" indent="0">
              <a:lnSpc>
                <a:spcPct val="100000"/>
              </a:lnSpc>
              <a:buNone/>
            </a:pPr>
            <a:endParaRPr lang="fr-FR" sz="1800" cap="none" dirty="0">
              <a:latin typeface="Arial" panose="020B0604020202020204" pitchFamily="34" charset="0"/>
              <a:cs typeface="Arial" panose="020B0604020202020204" pitchFamily="34" charset="0"/>
            </a:endParaRPr>
          </a:p>
          <a:p>
            <a:pPr marL="0" indent="0">
              <a:lnSpc>
                <a:spcPct val="100000"/>
              </a:lnSpc>
              <a:buNone/>
            </a:pPr>
            <a:r>
              <a:rPr lang="fr-FR" sz="1800" cap="none" dirty="0">
                <a:latin typeface="Arial" panose="020B0604020202020204" pitchFamily="34" charset="0"/>
                <a:cs typeface="Arial" panose="020B0604020202020204" pitchFamily="34" charset="0"/>
              </a:rPr>
              <a:t>Tous les groupes testent un protocole qui a été retenu, </a:t>
            </a:r>
          </a:p>
          <a:p>
            <a:pPr marL="0" indent="0">
              <a:lnSpc>
                <a:spcPct val="100000"/>
              </a:lnSpc>
              <a:buNone/>
            </a:pPr>
            <a:r>
              <a:rPr lang="fr-FR" sz="1800" cap="none" dirty="0">
                <a:latin typeface="Arial" panose="020B0604020202020204" pitchFamily="34" charset="0"/>
                <a:cs typeface="Arial" panose="020B0604020202020204" pitchFamily="34" charset="0"/>
              </a:rPr>
              <a:t>puis écrivent leurs résultats dans un tableau collectif.</a:t>
            </a:r>
          </a:p>
          <a:p>
            <a:pPr marL="0" indent="0">
              <a:buNone/>
            </a:pPr>
            <a:endParaRPr lang="fr-FR" dirty="0"/>
          </a:p>
        </p:txBody>
      </p:sp>
      <p:pic>
        <p:nvPicPr>
          <p:cNvPr id="4" name="Image 3">
            <a:extLst>
              <a:ext uri="{FF2B5EF4-FFF2-40B4-BE49-F238E27FC236}">
                <a16:creationId xmlns:a16="http://schemas.microsoft.com/office/drawing/2014/main" id="{D1DEB167-EEA4-4CD4-8766-762779D63FD3}"/>
              </a:ext>
            </a:extLst>
          </p:cNvPr>
          <p:cNvPicPr>
            <a:picLocks noChangeAspect="1"/>
          </p:cNvPicPr>
          <p:nvPr/>
        </p:nvPicPr>
        <p:blipFill>
          <a:blip r:embed="rId2"/>
          <a:stretch>
            <a:fillRect/>
          </a:stretch>
        </p:blipFill>
        <p:spPr>
          <a:xfrm>
            <a:off x="7353422" y="1062075"/>
            <a:ext cx="3664014" cy="4493141"/>
          </a:xfrm>
          <a:prstGeom prst="rect">
            <a:avLst/>
          </a:prstGeom>
        </p:spPr>
      </p:pic>
      <p:pic>
        <p:nvPicPr>
          <p:cNvPr id="5" name="Image 4">
            <a:extLst>
              <a:ext uri="{FF2B5EF4-FFF2-40B4-BE49-F238E27FC236}">
                <a16:creationId xmlns:a16="http://schemas.microsoft.com/office/drawing/2014/main" id="{34DCBA12-2121-47CD-BEC8-3BD09853A823}"/>
              </a:ext>
            </a:extLst>
          </p:cNvPr>
          <p:cNvPicPr>
            <a:picLocks noChangeAspect="1"/>
          </p:cNvPicPr>
          <p:nvPr/>
        </p:nvPicPr>
        <p:blipFill>
          <a:blip r:embed="rId3"/>
          <a:stretch>
            <a:fillRect/>
          </a:stretch>
        </p:blipFill>
        <p:spPr>
          <a:xfrm>
            <a:off x="1950818" y="3968117"/>
            <a:ext cx="3194581" cy="2597121"/>
          </a:xfrm>
          <a:prstGeom prst="rect">
            <a:avLst/>
          </a:prstGeom>
        </p:spPr>
      </p:pic>
    </p:spTree>
    <p:extLst>
      <p:ext uri="{BB962C8B-B14F-4D97-AF65-F5344CB8AC3E}">
        <p14:creationId xmlns:p14="http://schemas.microsoft.com/office/powerpoint/2010/main" val="1541815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C1C8AC2-A6ED-4912-970E-EE5B954C42BB}"/>
              </a:ext>
            </a:extLst>
          </p:cNvPr>
          <p:cNvPicPr>
            <a:picLocks noChangeAspect="1"/>
          </p:cNvPicPr>
          <p:nvPr/>
        </p:nvPicPr>
        <p:blipFill>
          <a:blip r:embed="rId2"/>
          <a:stretch>
            <a:fillRect/>
          </a:stretch>
        </p:blipFill>
        <p:spPr>
          <a:xfrm rot="5400000">
            <a:off x="4655999" y="3789000"/>
            <a:ext cx="2880000" cy="2160000"/>
          </a:xfrm>
          <a:prstGeom prst="rect">
            <a:avLst/>
          </a:prstGeom>
        </p:spPr>
      </p:pic>
      <p:pic>
        <p:nvPicPr>
          <p:cNvPr id="9" name="Image 8">
            <a:extLst>
              <a:ext uri="{FF2B5EF4-FFF2-40B4-BE49-F238E27FC236}">
                <a16:creationId xmlns:a16="http://schemas.microsoft.com/office/drawing/2014/main" id="{807BB476-00C9-4E62-A5A4-6FC227A91782}"/>
              </a:ext>
            </a:extLst>
          </p:cNvPr>
          <p:cNvPicPr>
            <a:picLocks noChangeAspect="1"/>
          </p:cNvPicPr>
          <p:nvPr/>
        </p:nvPicPr>
        <p:blipFill rotWithShape="1">
          <a:blip r:embed="rId3"/>
          <a:srcRect l="12607"/>
          <a:stretch/>
        </p:blipFill>
        <p:spPr>
          <a:xfrm>
            <a:off x="8265458" y="2732782"/>
            <a:ext cx="3355905" cy="2880000"/>
          </a:xfrm>
          <a:prstGeom prst="rect">
            <a:avLst/>
          </a:prstGeom>
        </p:spPr>
      </p:pic>
      <p:grpSp>
        <p:nvGrpSpPr>
          <p:cNvPr id="2" name="Groupe 1">
            <a:extLst>
              <a:ext uri="{FF2B5EF4-FFF2-40B4-BE49-F238E27FC236}">
                <a16:creationId xmlns:a16="http://schemas.microsoft.com/office/drawing/2014/main" id="{053BFB1F-5F6E-4E85-B20A-A0D525F5BFCE}"/>
              </a:ext>
            </a:extLst>
          </p:cNvPr>
          <p:cNvGrpSpPr/>
          <p:nvPr/>
        </p:nvGrpSpPr>
        <p:grpSpPr>
          <a:xfrm>
            <a:off x="1014520" y="1482848"/>
            <a:ext cx="3156202" cy="2367152"/>
            <a:chOff x="1014520" y="1482848"/>
            <a:chExt cx="3156202" cy="2367152"/>
          </a:xfrm>
        </p:grpSpPr>
        <p:pic>
          <p:nvPicPr>
            <p:cNvPr id="5" name="Image 4">
              <a:extLst>
                <a:ext uri="{FF2B5EF4-FFF2-40B4-BE49-F238E27FC236}">
                  <a16:creationId xmlns:a16="http://schemas.microsoft.com/office/drawing/2014/main" id="{C3B7420E-0028-4A19-A149-96ED09021E20}"/>
                </a:ext>
              </a:extLst>
            </p:cNvPr>
            <p:cNvPicPr>
              <a:picLocks noChangeAspect="1"/>
            </p:cNvPicPr>
            <p:nvPr/>
          </p:nvPicPr>
          <p:blipFill>
            <a:blip r:embed="rId4"/>
            <a:stretch>
              <a:fillRect/>
            </a:stretch>
          </p:blipFill>
          <p:spPr>
            <a:xfrm>
              <a:off x="1014520" y="1482848"/>
              <a:ext cx="3156202" cy="2367152"/>
            </a:xfrm>
            <a:prstGeom prst="rect">
              <a:avLst/>
            </a:prstGeom>
          </p:spPr>
        </p:pic>
        <p:sp>
          <p:nvSpPr>
            <p:cNvPr id="6" name="Ellipse 5">
              <a:extLst>
                <a:ext uri="{FF2B5EF4-FFF2-40B4-BE49-F238E27FC236}">
                  <a16:creationId xmlns:a16="http://schemas.microsoft.com/office/drawing/2014/main" id="{FE246EDE-F3D5-452E-9495-D1D065E13BCC}"/>
                </a:ext>
              </a:extLst>
            </p:cNvPr>
            <p:cNvSpPr/>
            <p:nvPr/>
          </p:nvSpPr>
          <p:spPr>
            <a:xfrm>
              <a:off x="1014520" y="1718006"/>
              <a:ext cx="602009" cy="845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814327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8A6388-7872-4040-87C5-703C90C4D68E}"/>
              </a:ext>
            </a:extLst>
          </p:cNvPr>
          <p:cNvSpPr>
            <a:spLocks noGrp="1"/>
          </p:cNvSpPr>
          <p:nvPr>
            <p:ph type="title"/>
          </p:nvPr>
        </p:nvSpPr>
        <p:spPr>
          <a:xfrm>
            <a:off x="913775" y="618518"/>
            <a:ext cx="10364451" cy="796924"/>
          </a:xfrm>
        </p:spPr>
        <p:txBody>
          <a:bodyPr/>
          <a:lstStyle/>
          <a:p>
            <a:r>
              <a:rPr lang="fr-FR" b="1" i="1" u="sng" dirty="0">
                <a:latin typeface="Arial" panose="020B0604020202020204" pitchFamily="34" charset="0"/>
                <a:cs typeface="Arial" panose="020B0604020202020204" pitchFamily="34" charset="0"/>
              </a:rPr>
              <a:t>Séance 4</a:t>
            </a:r>
            <a:endParaRPr lang="fr-FR" dirty="0">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A8BF5B98-F3AC-40F5-A24C-DA91F1720C0B}"/>
              </a:ext>
            </a:extLst>
          </p:cNvPr>
          <p:cNvSpPr>
            <a:spLocks noGrp="1"/>
          </p:cNvSpPr>
          <p:nvPr>
            <p:ph sz="quarter" idx="13"/>
          </p:nvPr>
        </p:nvSpPr>
        <p:spPr>
          <a:xfrm>
            <a:off x="913774" y="1415441"/>
            <a:ext cx="10363826" cy="3893405"/>
          </a:xfrm>
        </p:spPr>
        <p:txBody>
          <a:bodyPr>
            <a:noAutofit/>
          </a:bodyPr>
          <a:lstStyle/>
          <a:p>
            <a:endParaRPr lang="fr-FR" sz="1800" dirty="0"/>
          </a:p>
          <a:p>
            <a:pPr marL="0" indent="0">
              <a:buNone/>
            </a:pPr>
            <a:r>
              <a:rPr lang="fr-FR" sz="1800" b="1" cap="none" dirty="0">
                <a:latin typeface="Arial" panose="020B0604020202020204" pitchFamily="34" charset="0"/>
                <a:cs typeface="Arial" panose="020B0604020202020204" pitchFamily="34" charset="0"/>
              </a:rPr>
              <a:t>1- Analyse des résultats : </a:t>
            </a:r>
          </a:p>
          <a:p>
            <a:pPr marL="0" indent="0">
              <a:buNone/>
            </a:pPr>
            <a:r>
              <a:rPr lang="fr-FR" sz="1800" cap="none" dirty="0">
                <a:latin typeface="Arial" panose="020B0604020202020204" pitchFamily="34" charset="0"/>
                <a:cs typeface="Arial" panose="020B0604020202020204" pitchFamily="34" charset="0"/>
              </a:rPr>
              <a:t>	- Sont-ils concordants ? </a:t>
            </a:r>
          </a:p>
          <a:p>
            <a:pPr marL="0" indent="0">
              <a:buNone/>
            </a:pPr>
            <a:r>
              <a:rPr lang="fr-FR" sz="1800" cap="none" dirty="0">
                <a:latin typeface="Arial" panose="020B0604020202020204" pitchFamily="34" charset="0"/>
                <a:cs typeface="Arial" panose="020B0604020202020204" pitchFamily="34" charset="0"/>
              </a:rPr>
              <a:t>	- Peut-on tirer une conclusion valable pour toute la classe ?</a:t>
            </a:r>
          </a:p>
          <a:p>
            <a:pPr marL="0" indent="0">
              <a:buNone/>
            </a:pPr>
            <a:endParaRPr lang="fr-FR" sz="1800" cap="none" dirty="0">
              <a:latin typeface="Arial" panose="020B0604020202020204" pitchFamily="34" charset="0"/>
              <a:cs typeface="Arial" panose="020B0604020202020204" pitchFamily="34" charset="0"/>
            </a:endParaRPr>
          </a:p>
          <a:p>
            <a:pPr marL="0" lvl="0" indent="0">
              <a:buNone/>
            </a:pPr>
            <a:r>
              <a:rPr lang="fr-FR" sz="1800" b="1" cap="none" dirty="0">
                <a:latin typeface="Arial" panose="020B0604020202020204" pitchFamily="34" charset="0"/>
                <a:cs typeface="Arial" panose="020B0604020202020204" pitchFamily="34" charset="0"/>
              </a:rPr>
              <a:t>2- Voir les prévisions faites (séance 1/3)</a:t>
            </a:r>
          </a:p>
          <a:p>
            <a:pPr marL="0" lvl="0" indent="0">
              <a:buNone/>
            </a:pPr>
            <a:endParaRPr lang="fr-FR" sz="1800" cap="none" dirty="0">
              <a:latin typeface="Arial" panose="020B0604020202020204" pitchFamily="34" charset="0"/>
              <a:cs typeface="Arial" panose="020B0604020202020204" pitchFamily="34" charset="0"/>
            </a:endParaRPr>
          </a:p>
          <a:p>
            <a:pPr marL="0" lvl="0" indent="0">
              <a:buNone/>
            </a:pPr>
            <a:r>
              <a:rPr lang="fr-FR" sz="1800" b="1" cap="none" dirty="0">
                <a:latin typeface="Arial" panose="020B0604020202020204" pitchFamily="34" charset="0"/>
                <a:cs typeface="Arial" panose="020B0604020202020204" pitchFamily="34" charset="0"/>
              </a:rPr>
              <a:t>3- Conclusion/discussion/trace écrite</a:t>
            </a:r>
          </a:p>
          <a:p>
            <a:endParaRPr lang="fr-FR" sz="1800" dirty="0"/>
          </a:p>
        </p:txBody>
      </p:sp>
    </p:spTree>
    <p:extLst>
      <p:ext uri="{BB962C8B-B14F-4D97-AF65-F5344CB8AC3E}">
        <p14:creationId xmlns:p14="http://schemas.microsoft.com/office/powerpoint/2010/main" val="202425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22850F7-9238-44CC-8FAF-20379BAD316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50659">
            <a:off x="302112" y="982119"/>
            <a:ext cx="885825" cy="1085850"/>
          </a:xfrm>
          <a:prstGeom prst="rect">
            <a:avLst/>
          </a:prstGeom>
          <a:noFill/>
          <a:ln>
            <a:noFill/>
          </a:ln>
        </p:spPr>
      </p:pic>
      <p:sp>
        <p:nvSpPr>
          <p:cNvPr id="6" name="Rectangle 5">
            <a:extLst>
              <a:ext uri="{FF2B5EF4-FFF2-40B4-BE49-F238E27FC236}">
                <a16:creationId xmlns:a16="http://schemas.microsoft.com/office/drawing/2014/main" id="{85F5D438-4415-46BC-B45C-FB300A7FC601}"/>
              </a:ext>
            </a:extLst>
          </p:cNvPr>
          <p:cNvSpPr/>
          <p:nvPr/>
        </p:nvSpPr>
        <p:spPr>
          <a:xfrm>
            <a:off x="1282002" y="908612"/>
            <a:ext cx="9903740" cy="5597110"/>
          </a:xfrm>
          <a:prstGeom prst="rect">
            <a:avLst/>
          </a:prstGeom>
          <a:solidFill>
            <a:schemeClr val="bg1"/>
          </a:solidFill>
        </p:spPr>
        <p:txBody>
          <a:bodyPr wrap="square">
            <a:spAutoFit/>
          </a:bodyPr>
          <a:lstStyle/>
          <a:p>
            <a:r>
              <a:rPr lang="fr-FR" b="1" u="sng" dirty="0">
                <a:latin typeface="Arial" panose="020B0604020202020204" pitchFamily="34" charset="0"/>
                <a:cs typeface="Arial" panose="020B0604020202020204" pitchFamily="34" charset="0"/>
              </a:rPr>
              <a:t>Phase 5. Discussion</a:t>
            </a:r>
          </a:p>
          <a:p>
            <a:endParaRPr lang="fr-FR" dirty="0">
              <a:latin typeface="Arial" panose="020B0604020202020204" pitchFamily="34" charset="0"/>
              <a:cs typeface="Arial" panose="020B0604020202020204" pitchFamily="34" charset="0"/>
            </a:endParaRPr>
          </a:p>
          <a:p>
            <a:r>
              <a:rPr lang="fr-FR" b="1" i="1" dirty="0">
                <a:latin typeface="Arial" panose="020B0604020202020204" pitchFamily="34" charset="0"/>
                <a:cs typeface="Arial" panose="020B0604020202020204" pitchFamily="34" charset="0"/>
              </a:rPr>
              <a:t>Analyse des résultats : sont-ils concordants ? </a:t>
            </a:r>
          </a:p>
          <a:p>
            <a:r>
              <a:rPr lang="fr-FR" b="1" i="1" dirty="0">
                <a:latin typeface="Arial" panose="020B0604020202020204" pitchFamily="34" charset="0"/>
                <a:cs typeface="Arial" panose="020B0604020202020204" pitchFamily="34" charset="0"/>
              </a:rPr>
              <a:t>Peut-on tirer une conclusion valable pour toute la classe ?</a:t>
            </a:r>
          </a:p>
          <a:p>
            <a:endParaRPr lang="fr-FR" dirty="0">
              <a:latin typeface="Arial" panose="020B0604020202020204" pitchFamily="34" charset="0"/>
              <a:cs typeface="Arial" panose="020B0604020202020204" pitchFamily="34" charset="0"/>
            </a:endParaRPr>
          </a:p>
          <a:p>
            <a:r>
              <a:rPr lang="fr-FR" b="1" i="1" dirty="0">
                <a:latin typeface="Arial" panose="020B0604020202020204" pitchFamily="34" charset="0"/>
                <a:cs typeface="Arial" panose="020B0604020202020204" pitchFamily="34" charset="0"/>
              </a:rPr>
              <a:t>Voir les prévisions faites lors de la séance 1.</a:t>
            </a:r>
            <a:endParaRPr lang="fr-FR" dirty="0">
              <a:latin typeface="Arial" panose="020B0604020202020204" pitchFamily="34" charset="0"/>
              <a:cs typeface="Arial" panose="020B0604020202020204" pitchFamily="34" charset="0"/>
            </a:endParaRPr>
          </a:p>
          <a:p>
            <a:pPr>
              <a:lnSpc>
                <a:spcPct val="107000"/>
              </a:lnSpc>
              <a:spcAft>
                <a:spcPts val="800"/>
              </a:spcAft>
            </a:pPr>
            <a:endParaRPr lang="fr-FR" b="1" dirty="0">
              <a:latin typeface="Arial" panose="020B0604020202020204" pitchFamily="34" charset="0"/>
              <a:ea typeface="Calibri" panose="020F0502020204030204" pitchFamily="34" charset="0"/>
              <a:cs typeface="Arial" panose="020B0604020202020204" pitchFamily="34" charset="0"/>
            </a:endParaRPr>
          </a:p>
          <a:p>
            <a:r>
              <a:rPr lang="fr-FR" b="1" u="sng" dirty="0">
                <a:latin typeface="Arial" panose="020B0604020202020204" pitchFamily="34" charset="0"/>
                <a:cs typeface="Arial" panose="020B0604020202020204" pitchFamily="34" charset="0"/>
              </a:rPr>
              <a:t>Phase 6. Conclusion</a:t>
            </a:r>
          </a:p>
          <a:p>
            <a:endParaRPr lang="fr-FR"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La classe discute : « Que nous ont apporté les expériences menées ? »</a:t>
            </a:r>
          </a:p>
          <a:p>
            <a:endParaRPr lang="fr-FR"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On sait qu’on peut tester si ce qu’on nous dit est vrai, </a:t>
            </a:r>
            <a:r>
              <a:rPr lang="fr-FR" b="1" dirty="0">
                <a:latin typeface="Arial" panose="020B0604020202020204" pitchFamily="34" charset="0"/>
                <a:cs typeface="Arial" panose="020B0604020202020204" pitchFamily="34" charset="0"/>
              </a:rPr>
              <a:t>en</a:t>
            </a:r>
            <a:r>
              <a:rPr lang="fr-FR" dirty="0">
                <a:latin typeface="Arial" panose="020B0604020202020204" pitchFamily="34" charset="0"/>
                <a:cs typeface="Arial" panose="020B0604020202020204" pitchFamily="34" charset="0"/>
              </a:rPr>
              <a:t> </a:t>
            </a:r>
            <a:r>
              <a:rPr lang="fr-FR" b="1" dirty="0">
                <a:latin typeface="Arial" panose="020B0604020202020204" pitchFamily="34" charset="0"/>
                <a:cs typeface="Arial" panose="020B0604020202020204" pitchFamily="34" charset="0"/>
              </a:rPr>
              <a:t>mettant en place des tests</a:t>
            </a:r>
            <a:r>
              <a:rPr lang="fr-FR" dirty="0">
                <a:latin typeface="Arial" panose="020B0604020202020204" pitchFamily="34" charset="0"/>
                <a:cs typeface="Arial" panose="020B0604020202020204" pitchFamily="34" charset="0"/>
              </a:rPr>
              <a:t>. </a:t>
            </a:r>
          </a:p>
          <a:p>
            <a:r>
              <a:rPr lang="fr-FR" dirty="0">
                <a:latin typeface="Arial" panose="020B0604020202020204" pitchFamily="34" charset="0"/>
                <a:cs typeface="Arial" panose="020B0604020202020204" pitchFamily="34" charset="0"/>
              </a:rPr>
              <a:t>On sait aussi maintenant </a:t>
            </a:r>
            <a:r>
              <a:rPr lang="fr-FR" b="1" dirty="0">
                <a:latin typeface="Arial" panose="020B0604020202020204" pitchFamily="34" charset="0"/>
                <a:cs typeface="Arial" panose="020B0604020202020204" pitchFamily="34" charset="0"/>
              </a:rPr>
              <a:t>être rigoureux </a:t>
            </a:r>
            <a:r>
              <a:rPr lang="fr-FR" dirty="0">
                <a:latin typeface="Arial" panose="020B0604020202020204" pitchFamily="34" charset="0"/>
                <a:cs typeface="Arial" panose="020B0604020202020204" pitchFamily="34" charset="0"/>
              </a:rPr>
              <a:t>quand on fait des expériences, et quoi faire pour pouvoir comparer nos essais entre eux. </a:t>
            </a:r>
          </a:p>
          <a:p>
            <a:r>
              <a:rPr lang="fr-FR">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Par exemple : </a:t>
            </a:r>
            <a:r>
              <a:rPr lang="fr-FR" b="1" dirty="0">
                <a:latin typeface="Arial" panose="020B0604020202020204" pitchFamily="34" charset="0"/>
                <a:cs typeface="Arial" panose="020B0604020202020204" pitchFamily="34" charset="0"/>
              </a:rPr>
              <a:t>prévoir un témoin/changer qu’une variable à </a:t>
            </a:r>
            <a:r>
              <a:rPr lang="fr-FR" b="1">
                <a:latin typeface="Arial" panose="020B0604020202020204" pitchFamily="34" charset="0"/>
                <a:cs typeface="Arial" panose="020B0604020202020204" pitchFamily="34" charset="0"/>
              </a:rPr>
              <a:t>la fois</a:t>
            </a:r>
            <a:r>
              <a:rPr lang="fr-FR">
                <a:latin typeface="Arial" panose="020B0604020202020204" pitchFamily="34" charset="0"/>
                <a:cs typeface="Arial" panose="020B0604020202020204" pitchFamily="34" charset="0"/>
              </a:rPr>
              <a:t>).</a:t>
            </a:r>
            <a:endParaRPr lang="fr-FR"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Les scientifiques utilisent ce genre de protocole pour étudier toute sorte de chose : l’efficacité d’un médicament, les propriétés d’un matériau, … </a:t>
            </a:r>
          </a:p>
          <a:p>
            <a:pPr>
              <a:lnSpc>
                <a:spcPct val="107000"/>
              </a:lnSpc>
              <a:spcAft>
                <a:spcPts val="800"/>
              </a:spcAft>
            </a:pPr>
            <a:r>
              <a:rPr lang="fr-FR" b="1" dirty="0">
                <a:latin typeface="Arial" panose="020B0604020202020204" pitchFamily="34" charset="0"/>
                <a:ea typeface="Calibri" panose="020F0502020204030204" pitchFamily="34" charset="0"/>
                <a:cs typeface="Arial" panose="020B0604020202020204" pitchFamily="34" charset="0"/>
              </a:rPr>
              <a:t> </a:t>
            </a:r>
            <a:endParaRPr lang="fr-F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fr-FR" b="1" dirty="0">
                <a:latin typeface="Arial" panose="020B0604020202020204" pitchFamily="34" charset="0"/>
                <a:ea typeface="Calibri" panose="020F0502020204030204" pitchFamily="34" charset="0"/>
                <a:cs typeface="Arial" panose="020B0604020202020204" pitchFamily="34" charset="0"/>
              </a:rPr>
              <a:t>Ultérieurement, afin d’évaluer les élèves, tester le critère « résistance » </a:t>
            </a:r>
            <a:endParaRPr lang="fr-FR"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0824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B45AF-19DD-4A46-AF0B-A9E7518F801E}"/>
              </a:ext>
            </a:extLst>
          </p:cNvPr>
          <p:cNvSpPr>
            <a:spLocks noGrp="1"/>
          </p:cNvSpPr>
          <p:nvPr>
            <p:ph type="title"/>
          </p:nvPr>
        </p:nvSpPr>
        <p:spPr>
          <a:xfrm>
            <a:off x="913775" y="618518"/>
            <a:ext cx="10364451" cy="560926"/>
          </a:xfrm>
        </p:spPr>
        <p:txBody>
          <a:bodyPr>
            <a:normAutofit fontScale="90000"/>
          </a:bodyPr>
          <a:lstStyle/>
          <a:p>
            <a:r>
              <a:rPr lang="fr-FR" dirty="0">
                <a:latin typeface="Arial" panose="020B0604020202020204" pitchFamily="34" charset="0"/>
                <a:cs typeface="Arial" panose="020B0604020202020204" pitchFamily="34" charset="0"/>
              </a:rPr>
              <a:t>OBJECTIFS</a:t>
            </a:r>
          </a:p>
        </p:txBody>
      </p:sp>
      <p:sp>
        <p:nvSpPr>
          <p:cNvPr id="3" name="Espace réservé du contenu 2">
            <a:extLst>
              <a:ext uri="{FF2B5EF4-FFF2-40B4-BE49-F238E27FC236}">
                <a16:creationId xmlns:a16="http://schemas.microsoft.com/office/drawing/2014/main" id="{00D0DEB3-3881-4572-B15F-2FF546926F3A}"/>
              </a:ext>
            </a:extLst>
          </p:cNvPr>
          <p:cNvSpPr>
            <a:spLocks noGrp="1"/>
          </p:cNvSpPr>
          <p:nvPr>
            <p:ph sz="quarter" idx="13"/>
          </p:nvPr>
        </p:nvSpPr>
        <p:spPr>
          <a:xfrm>
            <a:off x="913775" y="1219201"/>
            <a:ext cx="10363826" cy="1537252"/>
          </a:xfrm>
        </p:spPr>
        <p:txBody>
          <a:bodyPr>
            <a:normAutofit/>
          </a:bodyPr>
          <a:lstStyle/>
          <a:p>
            <a:r>
              <a:rPr lang="fr-FR" sz="1800" dirty="0">
                <a:latin typeface="Arial" panose="020B0604020202020204" pitchFamily="34" charset="0"/>
                <a:cs typeface="Arial" panose="020B0604020202020204" pitchFamily="34" charset="0"/>
              </a:rPr>
              <a:t>Apprendre à analyser des informations publicitaires .</a:t>
            </a:r>
          </a:p>
          <a:p>
            <a:r>
              <a:rPr lang="fr-FR" sz="1800" dirty="0">
                <a:latin typeface="Arial" panose="020B0604020202020204" pitchFamily="34" charset="0"/>
                <a:cs typeface="Arial" panose="020B0604020202020204" pitchFamily="34" charset="0"/>
              </a:rPr>
              <a:t>se demander si elles sont correctes ; </a:t>
            </a:r>
          </a:p>
          <a:p>
            <a:r>
              <a:rPr lang="fr-FR" sz="1800" dirty="0">
                <a:latin typeface="Arial" panose="020B0604020202020204" pitchFamily="34" charset="0"/>
                <a:cs typeface="Arial" panose="020B0604020202020204" pitchFamily="34" charset="0"/>
              </a:rPr>
              <a:t>comprendre comment on pourrait les vérifier.</a:t>
            </a:r>
          </a:p>
        </p:txBody>
      </p:sp>
      <p:sp>
        <p:nvSpPr>
          <p:cNvPr id="4" name="Titre 1">
            <a:extLst>
              <a:ext uri="{FF2B5EF4-FFF2-40B4-BE49-F238E27FC236}">
                <a16:creationId xmlns:a16="http://schemas.microsoft.com/office/drawing/2014/main" id="{762F0AF9-8544-42F0-8CD5-6F193327B261}"/>
              </a:ext>
            </a:extLst>
          </p:cNvPr>
          <p:cNvSpPr txBox="1">
            <a:spLocks/>
          </p:cNvSpPr>
          <p:nvPr/>
        </p:nvSpPr>
        <p:spPr>
          <a:xfrm>
            <a:off x="913150" y="3148537"/>
            <a:ext cx="10364451" cy="560926"/>
          </a:xfrm>
          <a:prstGeom prst="rect">
            <a:avLst/>
          </a:prstGeom>
        </p:spPr>
        <p:txBody>
          <a:bodyPr vert="horz" lIns="91440" tIns="45720" rIns="91440" bIns="45720" rtlCol="0" anchor="ctr">
            <a:normAutofit fontScale="97500" lnSpcReduction="1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fr-FR" dirty="0">
                <a:latin typeface="Arial" panose="020B0604020202020204" pitchFamily="34" charset="0"/>
                <a:cs typeface="Arial" panose="020B0604020202020204" pitchFamily="34" charset="0"/>
              </a:rPr>
              <a:t>MATERIELS</a:t>
            </a:r>
          </a:p>
        </p:txBody>
      </p:sp>
      <p:sp>
        <p:nvSpPr>
          <p:cNvPr id="5" name="Rectangle 4">
            <a:extLst>
              <a:ext uri="{FF2B5EF4-FFF2-40B4-BE49-F238E27FC236}">
                <a16:creationId xmlns:a16="http://schemas.microsoft.com/office/drawing/2014/main" id="{C476CA34-228A-41FF-8FCC-F0C69D614FB6}"/>
              </a:ext>
            </a:extLst>
          </p:cNvPr>
          <p:cNvSpPr/>
          <p:nvPr/>
        </p:nvSpPr>
        <p:spPr>
          <a:xfrm>
            <a:off x="913150" y="3855237"/>
            <a:ext cx="10364451" cy="2118529"/>
          </a:xfrm>
          <a:prstGeom prst="rect">
            <a:avLst/>
          </a:prstGeom>
        </p:spPr>
        <p:txBody>
          <a:bodyPr wrap="square">
            <a:spAutoFit/>
          </a:bodyPr>
          <a:lstStyle/>
          <a:p>
            <a:pPr>
              <a:lnSpc>
                <a:spcPct val="150000"/>
              </a:lnSpc>
            </a:pPr>
            <a:r>
              <a:rPr lang="fr-FR" dirty="0">
                <a:latin typeface="Arial" panose="020B0604020202020204" pitchFamily="34" charset="0"/>
                <a:ea typeface="Times New Roman" panose="02020603050405020304" pitchFamily="18" charset="0"/>
                <a:cs typeface="Arial" panose="020B0604020202020204" pitchFamily="34" charset="0"/>
              </a:rPr>
              <a:t>• Quelques supports de publicité concernant deux ou trois marques de papier absorbant, </a:t>
            </a:r>
            <a:br>
              <a:rPr lang="fr-FR" dirty="0">
                <a:latin typeface="Arial" panose="020B0604020202020204" pitchFamily="34" charset="0"/>
                <a:ea typeface="Times New Roman" panose="02020603050405020304" pitchFamily="18" charset="0"/>
                <a:cs typeface="Arial" panose="020B0604020202020204" pitchFamily="34" charset="0"/>
              </a:rPr>
            </a:br>
            <a:r>
              <a:rPr lang="fr-FR" dirty="0">
                <a:latin typeface="Arial" panose="020B0604020202020204" pitchFamily="34" charset="0"/>
                <a:ea typeface="Times New Roman" panose="02020603050405020304" pitchFamily="18" charset="0"/>
                <a:cs typeface="Arial" panose="020B0604020202020204" pitchFamily="34" charset="0"/>
              </a:rPr>
              <a:t>• Trois rouleaux de papier absorbant,</a:t>
            </a:r>
            <a:r>
              <a:rPr lang="fr-FR" dirty="0">
                <a:latin typeface="Arial" panose="020B0604020202020204" pitchFamily="34" charset="0"/>
                <a:ea typeface="Calibri" panose="020F0502020204030204" pitchFamily="34" charset="0"/>
                <a:cs typeface="Arial" panose="020B0604020202020204" pitchFamily="34" charset="0"/>
              </a:rPr>
              <a:t> dont deux de bonne qualité (épais, à molletons, résistants) et un de mauvaise qualité (de premier prix)</a:t>
            </a:r>
            <a:r>
              <a:rPr lang="fr-FR" dirty="0">
                <a:latin typeface="Arial" panose="020B0604020202020204" pitchFamily="34" charset="0"/>
                <a:ea typeface="Times New Roman" panose="02020603050405020304" pitchFamily="18" charset="0"/>
                <a:cs typeface="Arial" panose="020B0604020202020204" pitchFamily="34" charset="0"/>
              </a:rPr>
              <a:t> de marques différentes;</a:t>
            </a:r>
            <a:br>
              <a:rPr lang="fr-FR" dirty="0">
                <a:latin typeface="Arial" panose="020B0604020202020204" pitchFamily="34" charset="0"/>
                <a:ea typeface="Times New Roman" panose="02020603050405020304" pitchFamily="18" charset="0"/>
                <a:cs typeface="Arial" panose="020B0604020202020204" pitchFamily="34" charset="0"/>
              </a:rPr>
            </a:br>
            <a:r>
              <a:rPr lang="fr-FR" dirty="0">
                <a:latin typeface="Arial" panose="020B0604020202020204" pitchFamily="34" charset="0"/>
                <a:ea typeface="Times New Roman" panose="02020603050405020304" pitchFamily="18" charset="0"/>
                <a:cs typeface="Arial" panose="020B0604020202020204" pitchFamily="34" charset="0"/>
              </a:rPr>
              <a:t>• Verres gradués (3 par groupes), bassines, bouteilles, chronomètres, des balances (1 par groupe).</a:t>
            </a:r>
            <a:br>
              <a:rPr lang="fr-FR" dirty="0">
                <a:latin typeface="Arial" panose="020B0604020202020204" pitchFamily="34" charset="0"/>
                <a:ea typeface="Times New Roman" panose="02020603050405020304" pitchFamily="18" charset="0"/>
                <a:cs typeface="Arial" panose="020B0604020202020204" pitchFamily="34" charset="0"/>
              </a:rPr>
            </a:br>
            <a:r>
              <a:rPr lang="fr-FR" dirty="0">
                <a:latin typeface="Arial" panose="020B0604020202020204" pitchFamily="34" charset="0"/>
                <a:ea typeface="Times New Roman" panose="02020603050405020304" pitchFamily="18" charset="0"/>
                <a:cs typeface="Arial" panose="020B0604020202020204" pitchFamily="34" charset="0"/>
              </a:rPr>
              <a:t>• Pour chaque élève : un exemplaire de la </a:t>
            </a:r>
            <a:r>
              <a:rPr lang="fr-FR" u="sng" dirty="0">
                <a:latin typeface="Arial" panose="020B0604020202020204" pitchFamily="34" charset="0"/>
                <a:ea typeface="Times New Roman" panose="02020603050405020304" pitchFamily="18" charset="0"/>
                <a:cs typeface="Arial" panose="020B0604020202020204" pitchFamily="34" charset="0"/>
                <a:hlinkClick r:id="rId2"/>
              </a:rPr>
              <a:t>Fiche 1</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405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E460B920-E445-4C8C-8BEA-4C6CB3395580}"/>
              </a:ext>
            </a:extLst>
          </p:cNvPr>
          <p:cNvGrpSpPr/>
          <p:nvPr/>
        </p:nvGrpSpPr>
        <p:grpSpPr>
          <a:xfrm>
            <a:off x="1843390" y="453767"/>
            <a:ext cx="3511686" cy="6005080"/>
            <a:chOff x="1843390" y="453767"/>
            <a:chExt cx="3511686" cy="6005080"/>
          </a:xfrm>
        </p:grpSpPr>
        <p:pic>
          <p:nvPicPr>
            <p:cNvPr id="3" name="Image 2">
              <a:extLst>
                <a:ext uri="{FF2B5EF4-FFF2-40B4-BE49-F238E27FC236}">
                  <a16:creationId xmlns:a16="http://schemas.microsoft.com/office/drawing/2014/main" id="{C73E13ED-4350-4E53-9110-6581F132F858}"/>
                </a:ext>
              </a:extLst>
            </p:cNvPr>
            <p:cNvPicPr>
              <a:picLocks noChangeAspect="1"/>
            </p:cNvPicPr>
            <p:nvPr/>
          </p:nvPicPr>
          <p:blipFill rotWithShape="1">
            <a:blip r:embed="rId2"/>
            <a:srcRect l="19099"/>
            <a:stretch/>
          </p:blipFill>
          <p:spPr>
            <a:xfrm>
              <a:off x="1843390" y="453767"/>
              <a:ext cx="3511686" cy="6005080"/>
            </a:xfrm>
            <a:prstGeom prst="rect">
              <a:avLst/>
            </a:prstGeom>
          </p:spPr>
        </p:pic>
        <p:sp>
          <p:nvSpPr>
            <p:cNvPr id="5" name="Ellipse 4">
              <a:extLst>
                <a:ext uri="{FF2B5EF4-FFF2-40B4-BE49-F238E27FC236}">
                  <a16:creationId xmlns:a16="http://schemas.microsoft.com/office/drawing/2014/main" id="{7C63C4BB-0280-4AFD-BE3A-4FFEE0231656}"/>
                </a:ext>
              </a:extLst>
            </p:cNvPr>
            <p:cNvSpPr/>
            <p:nvPr/>
          </p:nvSpPr>
          <p:spPr>
            <a:xfrm>
              <a:off x="2904565" y="2689412"/>
              <a:ext cx="268941"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06A249EC-04E3-40EF-A536-7A87DD7E2BAD}"/>
                </a:ext>
              </a:extLst>
            </p:cNvPr>
            <p:cNvSpPr/>
            <p:nvPr/>
          </p:nvSpPr>
          <p:spPr>
            <a:xfrm>
              <a:off x="3343835" y="2689412"/>
              <a:ext cx="268941"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A34645C5-A731-45BF-846F-3A2E0FFA200B}"/>
                </a:ext>
              </a:extLst>
            </p:cNvPr>
            <p:cNvSpPr/>
            <p:nvPr/>
          </p:nvSpPr>
          <p:spPr>
            <a:xfrm>
              <a:off x="4619497" y="2877671"/>
              <a:ext cx="268941"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31D44172-4CA2-49B8-8919-6DDA805801A3}"/>
                </a:ext>
              </a:extLst>
            </p:cNvPr>
            <p:cNvSpPr/>
            <p:nvPr/>
          </p:nvSpPr>
          <p:spPr>
            <a:xfrm>
              <a:off x="4186518" y="4724399"/>
              <a:ext cx="432979" cy="6185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 name="Groupe 25">
            <a:extLst>
              <a:ext uri="{FF2B5EF4-FFF2-40B4-BE49-F238E27FC236}">
                <a16:creationId xmlns:a16="http://schemas.microsoft.com/office/drawing/2014/main" id="{49C6369F-A69E-4C55-A8FF-78C92DC377E4}"/>
              </a:ext>
            </a:extLst>
          </p:cNvPr>
          <p:cNvGrpSpPr/>
          <p:nvPr/>
        </p:nvGrpSpPr>
        <p:grpSpPr>
          <a:xfrm>
            <a:off x="6836926" y="432429"/>
            <a:ext cx="3511684" cy="6047756"/>
            <a:chOff x="6836926" y="432429"/>
            <a:chExt cx="3511684" cy="6047756"/>
          </a:xfrm>
        </p:grpSpPr>
        <p:pic>
          <p:nvPicPr>
            <p:cNvPr id="4" name="Image 3">
              <a:extLst>
                <a:ext uri="{FF2B5EF4-FFF2-40B4-BE49-F238E27FC236}">
                  <a16:creationId xmlns:a16="http://schemas.microsoft.com/office/drawing/2014/main" id="{2020D06F-1A49-4DE4-866C-FDBF21FAAB66}"/>
                </a:ext>
              </a:extLst>
            </p:cNvPr>
            <p:cNvPicPr>
              <a:picLocks noChangeAspect="1"/>
            </p:cNvPicPr>
            <p:nvPr/>
          </p:nvPicPr>
          <p:blipFill rotWithShape="1">
            <a:blip r:embed="rId3"/>
            <a:srcRect r="19099"/>
            <a:stretch/>
          </p:blipFill>
          <p:spPr>
            <a:xfrm>
              <a:off x="6836926" y="432429"/>
              <a:ext cx="3511684" cy="6047756"/>
            </a:xfrm>
            <a:prstGeom prst="rect">
              <a:avLst/>
            </a:prstGeom>
          </p:spPr>
        </p:pic>
        <p:sp>
          <p:nvSpPr>
            <p:cNvPr id="24" name="Ellipse 23">
              <a:extLst>
                <a:ext uri="{FF2B5EF4-FFF2-40B4-BE49-F238E27FC236}">
                  <a16:creationId xmlns:a16="http://schemas.microsoft.com/office/drawing/2014/main" id="{63C87A86-830A-4FEB-B507-9766F466A553}"/>
                </a:ext>
              </a:extLst>
            </p:cNvPr>
            <p:cNvSpPr/>
            <p:nvPr/>
          </p:nvSpPr>
          <p:spPr>
            <a:xfrm>
              <a:off x="8148918" y="2384612"/>
              <a:ext cx="268941"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C8B3BA8C-1F5D-48AD-89D2-09EE161E87FA}"/>
                </a:ext>
              </a:extLst>
            </p:cNvPr>
            <p:cNvSpPr/>
            <p:nvPr/>
          </p:nvSpPr>
          <p:spPr>
            <a:xfrm>
              <a:off x="8979823" y="2554942"/>
              <a:ext cx="268941"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18512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4BA1AE-6998-44EA-8FF1-D5823CFD9FFC}"/>
              </a:ext>
            </a:extLst>
          </p:cNvPr>
          <p:cNvSpPr>
            <a:spLocks noGrp="1"/>
          </p:cNvSpPr>
          <p:nvPr>
            <p:ph type="title"/>
          </p:nvPr>
        </p:nvSpPr>
        <p:spPr>
          <a:xfrm>
            <a:off x="913774" y="528852"/>
            <a:ext cx="10364451" cy="1596177"/>
          </a:xfrm>
        </p:spPr>
        <p:txBody>
          <a:bodyPr/>
          <a:lstStyle/>
          <a:p>
            <a:r>
              <a:rPr lang="fr-FR" dirty="0"/>
              <a:t>Traces Écrites</a:t>
            </a:r>
          </a:p>
        </p:txBody>
      </p:sp>
      <p:pic>
        <p:nvPicPr>
          <p:cNvPr id="5" name="Espace réservé du contenu 4">
            <a:extLst>
              <a:ext uri="{FF2B5EF4-FFF2-40B4-BE49-F238E27FC236}">
                <a16:creationId xmlns:a16="http://schemas.microsoft.com/office/drawing/2014/main" id="{73CADECF-360F-484D-A76B-486BBE4A0645}"/>
              </a:ext>
            </a:extLst>
          </p:cNvPr>
          <p:cNvPicPr>
            <a:picLocks noGrp="1" noChangeAspect="1"/>
          </p:cNvPicPr>
          <p:nvPr>
            <p:ph sz="quarter" idx="13"/>
          </p:nvPr>
        </p:nvPicPr>
        <p:blipFill rotWithShape="1">
          <a:blip r:embed="rId2"/>
          <a:srcRect l="2119" r="9863" b="7517"/>
          <a:stretch/>
        </p:blipFill>
        <p:spPr>
          <a:xfrm rot="20868099">
            <a:off x="899279" y="675587"/>
            <a:ext cx="3810787" cy="5506826"/>
          </a:xfrm>
        </p:spPr>
      </p:pic>
      <p:pic>
        <p:nvPicPr>
          <p:cNvPr id="7" name="Image 6">
            <a:extLst>
              <a:ext uri="{FF2B5EF4-FFF2-40B4-BE49-F238E27FC236}">
                <a16:creationId xmlns:a16="http://schemas.microsoft.com/office/drawing/2014/main" id="{A5713EF5-547D-402F-9FAA-BE36DA4A08E8}"/>
              </a:ext>
            </a:extLst>
          </p:cNvPr>
          <p:cNvPicPr>
            <a:picLocks noChangeAspect="1"/>
          </p:cNvPicPr>
          <p:nvPr/>
        </p:nvPicPr>
        <p:blipFill rotWithShape="1">
          <a:blip r:embed="rId3"/>
          <a:srcRect l="645" t="10844" r="6852" b="64522"/>
          <a:stretch/>
        </p:blipFill>
        <p:spPr>
          <a:xfrm rot="755594">
            <a:off x="7778511" y="1158599"/>
            <a:ext cx="4065993" cy="1489167"/>
          </a:xfrm>
          <a:prstGeom prst="rect">
            <a:avLst/>
          </a:prstGeom>
        </p:spPr>
      </p:pic>
      <p:pic>
        <p:nvPicPr>
          <p:cNvPr id="8" name="Image 7">
            <a:extLst>
              <a:ext uri="{FF2B5EF4-FFF2-40B4-BE49-F238E27FC236}">
                <a16:creationId xmlns:a16="http://schemas.microsoft.com/office/drawing/2014/main" id="{0994AECA-54B6-46A0-A6B1-1B6B33B91726}"/>
              </a:ext>
            </a:extLst>
          </p:cNvPr>
          <p:cNvPicPr>
            <a:picLocks noChangeAspect="1"/>
          </p:cNvPicPr>
          <p:nvPr/>
        </p:nvPicPr>
        <p:blipFill rotWithShape="1">
          <a:blip r:embed="rId4"/>
          <a:srcRect t="33389" r="2662" b="43476"/>
          <a:stretch/>
        </p:blipFill>
        <p:spPr>
          <a:xfrm rot="761603">
            <a:off x="7473604" y="2719215"/>
            <a:ext cx="4105849" cy="985141"/>
          </a:xfrm>
          <a:prstGeom prst="rect">
            <a:avLst/>
          </a:prstGeom>
        </p:spPr>
      </p:pic>
      <p:pic>
        <p:nvPicPr>
          <p:cNvPr id="9" name="Image 8">
            <a:extLst>
              <a:ext uri="{FF2B5EF4-FFF2-40B4-BE49-F238E27FC236}">
                <a16:creationId xmlns:a16="http://schemas.microsoft.com/office/drawing/2014/main" id="{4C7C0B12-32D9-4AAF-ACB8-79E04E52D68A}"/>
              </a:ext>
            </a:extLst>
          </p:cNvPr>
          <p:cNvPicPr>
            <a:picLocks noChangeAspect="1"/>
          </p:cNvPicPr>
          <p:nvPr/>
        </p:nvPicPr>
        <p:blipFill rotWithShape="1">
          <a:blip r:embed="rId4"/>
          <a:srcRect t="55447" r="2470"/>
          <a:stretch/>
        </p:blipFill>
        <p:spPr>
          <a:xfrm rot="766697">
            <a:off x="7102030" y="3860466"/>
            <a:ext cx="4113941" cy="1897152"/>
          </a:xfrm>
          <a:prstGeom prst="rect">
            <a:avLst/>
          </a:prstGeom>
        </p:spPr>
      </p:pic>
    </p:spTree>
    <p:extLst>
      <p:ext uri="{BB962C8B-B14F-4D97-AF65-F5344CB8AC3E}">
        <p14:creationId xmlns:p14="http://schemas.microsoft.com/office/powerpoint/2010/main" val="287104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6235D2-4BCB-4668-B418-13C2E8441C0C}"/>
              </a:ext>
            </a:extLst>
          </p:cNvPr>
          <p:cNvSpPr>
            <a:spLocks noGrp="1"/>
          </p:cNvSpPr>
          <p:nvPr>
            <p:ph type="title"/>
          </p:nvPr>
        </p:nvSpPr>
        <p:spPr/>
        <p:txBody>
          <a:bodyPr/>
          <a:lstStyle/>
          <a:p>
            <a:r>
              <a:rPr lang="fr-FR" b="1" dirty="0"/>
              <a:t>Période suivante</a:t>
            </a:r>
            <a:r>
              <a:rPr lang="fr-FR" dirty="0"/>
              <a:t> : </a:t>
            </a:r>
          </a:p>
        </p:txBody>
      </p:sp>
      <p:sp>
        <p:nvSpPr>
          <p:cNvPr id="3" name="Espace réservé du contenu 2">
            <a:extLst>
              <a:ext uri="{FF2B5EF4-FFF2-40B4-BE49-F238E27FC236}">
                <a16:creationId xmlns:a16="http://schemas.microsoft.com/office/drawing/2014/main" id="{C7DFA8D2-702A-4291-9C1D-DD2CB209828F}"/>
              </a:ext>
            </a:extLst>
          </p:cNvPr>
          <p:cNvSpPr>
            <a:spLocks noGrp="1"/>
          </p:cNvSpPr>
          <p:nvPr>
            <p:ph sz="quarter" idx="13"/>
          </p:nvPr>
        </p:nvSpPr>
        <p:spPr>
          <a:xfrm>
            <a:off x="913774" y="2367093"/>
            <a:ext cx="10363826" cy="985707"/>
          </a:xfrm>
        </p:spPr>
        <p:txBody>
          <a:bodyPr/>
          <a:lstStyle/>
          <a:p>
            <a:pPr marL="0" indent="0">
              <a:buNone/>
            </a:pPr>
            <a:r>
              <a:rPr lang="fr-FR" dirty="0"/>
              <a:t>Même démarche pour tester le critère « </a:t>
            </a:r>
            <a:r>
              <a:rPr lang="fr-FR" b="1" dirty="0"/>
              <a:t>résistance</a:t>
            </a:r>
            <a:r>
              <a:rPr lang="fr-FR" dirty="0"/>
              <a:t> ».</a:t>
            </a:r>
          </a:p>
          <a:p>
            <a:endParaRPr lang="fr-FR" dirty="0"/>
          </a:p>
        </p:txBody>
      </p:sp>
      <p:sp>
        <p:nvSpPr>
          <p:cNvPr id="4" name="Titre 1">
            <a:extLst>
              <a:ext uri="{FF2B5EF4-FFF2-40B4-BE49-F238E27FC236}">
                <a16:creationId xmlns:a16="http://schemas.microsoft.com/office/drawing/2014/main" id="{60B10C24-FA2B-43C0-9CDE-D60528ECBE92}"/>
              </a:ext>
            </a:extLst>
          </p:cNvPr>
          <p:cNvSpPr txBox="1">
            <a:spLocks/>
          </p:cNvSpPr>
          <p:nvPr/>
        </p:nvSpPr>
        <p:spPr>
          <a:xfrm>
            <a:off x="913774" y="3270277"/>
            <a:ext cx="10364451"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fr-FR" b="1" dirty="0"/>
              <a:t>Résumé en 4 étapes</a:t>
            </a:r>
            <a:r>
              <a:rPr lang="fr-FR" dirty="0"/>
              <a:t> </a:t>
            </a:r>
          </a:p>
        </p:txBody>
      </p:sp>
    </p:spTree>
    <p:extLst>
      <p:ext uri="{BB962C8B-B14F-4D97-AF65-F5344CB8AC3E}">
        <p14:creationId xmlns:p14="http://schemas.microsoft.com/office/powerpoint/2010/main" val="1995554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CB83C1-CD03-4D54-8109-3AE1A3500423}"/>
              </a:ext>
            </a:extLst>
          </p:cNvPr>
          <p:cNvSpPr>
            <a:spLocks noGrp="1"/>
          </p:cNvSpPr>
          <p:nvPr>
            <p:ph type="title"/>
          </p:nvPr>
        </p:nvSpPr>
        <p:spPr>
          <a:xfrm>
            <a:off x="2237174" y="331135"/>
            <a:ext cx="4355216" cy="750055"/>
          </a:xfrm>
        </p:spPr>
        <p:txBody>
          <a:bodyPr/>
          <a:lstStyle/>
          <a:p>
            <a:r>
              <a:rPr lang="fr-FR" dirty="0"/>
              <a:t>Concrètement …</a:t>
            </a:r>
          </a:p>
        </p:txBody>
      </p:sp>
      <p:sp>
        <p:nvSpPr>
          <p:cNvPr id="3" name="Espace réservé du contenu 2">
            <a:extLst>
              <a:ext uri="{FF2B5EF4-FFF2-40B4-BE49-F238E27FC236}">
                <a16:creationId xmlns:a16="http://schemas.microsoft.com/office/drawing/2014/main" id="{A2E94340-E6AB-44A3-A9D3-A22837E51131}"/>
              </a:ext>
            </a:extLst>
          </p:cNvPr>
          <p:cNvSpPr>
            <a:spLocks noGrp="1"/>
          </p:cNvSpPr>
          <p:nvPr>
            <p:ph sz="quarter" idx="13"/>
          </p:nvPr>
        </p:nvSpPr>
        <p:spPr>
          <a:xfrm>
            <a:off x="2934475" y="1128297"/>
            <a:ext cx="6323049" cy="585114"/>
          </a:xfrm>
        </p:spPr>
        <p:txBody>
          <a:bodyPr>
            <a:noAutofit/>
          </a:bodyPr>
          <a:lstStyle/>
          <a:p>
            <a:pPr marL="0" indent="0" algn="ctr">
              <a:buNone/>
            </a:pPr>
            <a:r>
              <a:rPr lang="fr-FR" sz="3600" dirty="0">
                <a:latin typeface="+mj-lt"/>
                <a:ea typeface="+mj-ea"/>
                <a:cs typeface="+mj-cs"/>
              </a:rPr>
              <a:t>1- On établit un protocole</a:t>
            </a:r>
          </a:p>
          <a:p>
            <a:pPr algn="ctr"/>
            <a:endParaRPr lang="fr-FR" sz="3600" dirty="0"/>
          </a:p>
        </p:txBody>
      </p:sp>
      <p:pic>
        <p:nvPicPr>
          <p:cNvPr id="5" name="Image 4">
            <a:extLst>
              <a:ext uri="{FF2B5EF4-FFF2-40B4-BE49-F238E27FC236}">
                <a16:creationId xmlns:a16="http://schemas.microsoft.com/office/drawing/2014/main" id="{0A4B8D4D-0CDF-4C9B-8BED-73D4612E4EB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3392514" y="1936329"/>
            <a:ext cx="5406970" cy="4055228"/>
          </a:xfrm>
          <a:prstGeom prst="rect">
            <a:avLst/>
          </a:prstGeom>
        </p:spPr>
      </p:pic>
    </p:spTree>
    <p:extLst>
      <p:ext uri="{BB962C8B-B14F-4D97-AF65-F5344CB8AC3E}">
        <p14:creationId xmlns:p14="http://schemas.microsoft.com/office/powerpoint/2010/main" val="242760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du contenu 4">
            <a:extLst>
              <a:ext uri="{FF2B5EF4-FFF2-40B4-BE49-F238E27FC236}">
                <a16:creationId xmlns:a16="http://schemas.microsoft.com/office/drawing/2014/main" id="{B41AC1DA-93D8-487F-9C57-AEE2AB34A800}"/>
              </a:ext>
            </a:extLst>
          </p:cNvPr>
          <p:cNvPicPr>
            <a:picLocks noGrp="1" noChangeAspect="1"/>
          </p:cNvPicPr>
          <p:nvPr>
            <p:ph sz="quarter" idx="13"/>
          </p:nvPr>
        </p:nvPicPr>
        <p:blipFill>
          <a:blip r:embed="rId2"/>
          <a:stretch>
            <a:fillRect/>
          </a:stretch>
        </p:blipFill>
        <p:spPr>
          <a:xfrm>
            <a:off x="537623" y="2214691"/>
            <a:ext cx="2568177" cy="3424237"/>
          </a:xfrm>
        </p:spPr>
      </p:pic>
      <p:sp>
        <p:nvSpPr>
          <p:cNvPr id="2" name="Titre 1">
            <a:extLst>
              <a:ext uri="{FF2B5EF4-FFF2-40B4-BE49-F238E27FC236}">
                <a16:creationId xmlns:a16="http://schemas.microsoft.com/office/drawing/2014/main" id="{B882DFF6-CBA0-4A38-BBD0-2C338FA8F747}"/>
              </a:ext>
            </a:extLst>
          </p:cNvPr>
          <p:cNvSpPr>
            <a:spLocks noGrp="1"/>
          </p:cNvSpPr>
          <p:nvPr>
            <p:ph type="title"/>
          </p:nvPr>
        </p:nvSpPr>
        <p:spPr>
          <a:xfrm>
            <a:off x="2517992" y="360488"/>
            <a:ext cx="5643779" cy="1131906"/>
          </a:xfrm>
        </p:spPr>
        <p:txBody>
          <a:bodyPr/>
          <a:lstStyle/>
          <a:p>
            <a:r>
              <a:rPr lang="fr-FR" dirty="0"/>
              <a:t>2- On teste …</a:t>
            </a:r>
          </a:p>
        </p:txBody>
      </p:sp>
      <p:sp>
        <p:nvSpPr>
          <p:cNvPr id="6" name="Ellipse 5">
            <a:extLst>
              <a:ext uri="{FF2B5EF4-FFF2-40B4-BE49-F238E27FC236}">
                <a16:creationId xmlns:a16="http://schemas.microsoft.com/office/drawing/2014/main" id="{C2330CE7-7275-457F-8E76-80908D435E04}"/>
              </a:ext>
            </a:extLst>
          </p:cNvPr>
          <p:cNvSpPr/>
          <p:nvPr/>
        </p:nvSpPr>
        <p:spPr>
          <a:xfrm>
            <a:off x="823061" y="2653553"/>
            <a:ext cx="342351" cy="537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5693CA55-BE41-4517-BA69-A2983FC37715}"/>
              </a:ext>
            </a:extLst>
          </p:cNvPr>
          <p:cNvSpPr/>
          <p:nvPr/>
        </p:nvSpPr>
        <p:spPr>
          <a:xfrm>
            <a:off x="1915370" y="3774409"/>
            <a:ext cx="268941"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26021D08-9BC0-4DC7-96B9-216A7B61DD8F}"/>
              </a:ext>
            </a:extLst>
          </p:cNvPr>
          <p:cNvSpPr/>
          <p:nvPr/>
        </p:nvSpPr>
        <p:spPr>
          <a:xfrm>
            <a:off x="2568385" y="3962668"/>
            <a:ext cx="268941"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 2">
            <a:extLst>
              <a:ext uri="{FF2B5EF4-FFF2-40B4-BE49-F238E27FC236}">
                <a16:creationId xmlns:a16="http://schemas.microsoft.com/office/drawing/2014/main" id="{EDCB3CC1-C8F7-4C12-AC12-08AC6A9FB8F9}"/>
              </a:ext>
            </a:extLst>
          </p:cNvPr>
          <p:cNvGrpSpPr/>
          <p:nvPr/>
        </p:nvGrpSpPr>
        <p:grpSpPr>
          <a:xfrm>
            <a:off x="3932461" y="1938522"/>
            <a:ext cx="2982433" cy="3976577"/>
            <a:chOff x="3932461" y="1938522"/>
            <a:chExt cx="2982433" cy="3976577"/>
          </a:xfrm>
        </p:grpSpPr>
        <p:pic>
          <p:nvPicPr>
            <p:cNvPr id="7" name="Image 6">
              <a:extLst>
                <a:ext uri="{FF2B5EF4-FFF2-40B4-BE49-F238E27FC236}">
                  <a16:creationId xmlns:a16="http://schemas.microsoft.com/office/drawing/2014/main" id="{CAEA7FC8-D386-4275-93B1-1DAD69BADA5B}"/>
                </a:ext>
              </a:extLst>
            </p:cNvPr>
            <p:cNvPicPr>
              <a:picLocks noChangeAspect="1"/>
            </p:cNvPicPr>
            <p:nvPr/>
          </p:nvPicPr>
          <p:blipFill>
            <a:blip r:embed="rId3"/>
            <a:stretch>
              <a:fillRect/>
            </a:stretch>
          </p:blipFill>
          <p:spPr>
            <a:xfrm>
              <a:off x="3932461" y="1938522"/>
              <a:ext cx="2982433" cy="3976577"/>
            </a:xfrm>
            <a:prstGeom prst="rect">
              <a:avLst/>
            </a:prstGeom>
          </p:spPr>
        </p:pic>
        <p:sp>
          <p:nvSpPr>
            <p:cNvPr id="11" name="Ellipse 10">
              <a:extLst>
                <a:ext uri="{FF2B5EF4-FFF2-40B4-BE49-F238E27FC236}">
                  <a16:creationId xmlns:a16="http://schemas.microsoft.com/office/drawing/2014/main" id="{16A7FFB1-7EEC-4A95-A71C-1D74BF61AC18}"/>
                </a:ext>
              </a:extLst>
            </p:cNvPr>
            <p:cNvSpPr/>
            <p:nvPr/>
          </p:nvSpPr>
          <p:spPr>
            <a:xfrm>
              <a:off x="4347601" y="2617694"/>
              <a:ext cx="268941"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151CE21-E29C-43DA-AE7F-ECB264DDC838}"/>
                </a:ext>
              </a:extLst>
            </p:cNvPr>
            <p:cNvSpPr/>
            <p:nvPr/>
          </p:nvSpPr>
          <p:spPr>
            <a:xfrm>
              <a:off x="5961529" y="4339186"/>
              <a:ext cx="268941"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92BC62E6-A802-499C-BC58-4CF7B0814274}"/>
                </a:ext>
              </a:extLst>
            </p:cNvPr>
            <p:cNvSpPr/>
            <p:nvPr/>
          </p:nvSpPr>
          <p:spPr>
            <a:xfrm>
              <a:off x="5827058" y="3142129"/>
              <a:ext cx="268941"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 name="Groupe 19">
            <a:extLst>
              <a:ext uri="{FF2B5EF4-FFF2-40B4-BE49-F238E27FC236}">
                <a16:creationId xmlns:a16="http://schemas.microsoft.com/office/drawing/2014/main" id="{61E691DB-60C1-4B9C-B837-321797C4C4BE}"/>
              </a:ext>
            </a:extLst>
          </p:cNvPr>
          <p:cNvGrpSpPr/>
          <p:nvPr/>
        </p:nvGrpSpPr>
        <p:grpSpPr>
          <a:xfrm>
            <a:off x="7741555" y="1508556"/>
            <a:ext cx="3627384" cy="4836511"/>
            <a:chOff x="7741555" y="1508556"/>
            <a:chExt cx="3627384" cy="4836511"/>
          </a:xfrm>
        </p:grpSpPr>
        <p:pic>
          <p:nvPicPr>
            <p:cNvPr id="9" name="Image 8">
              <a:extLst>
                <a:ext uri="{FF2B5EF4-FFF2-40B4-BE49-F238E27FC236}">
                  <a16:creationId xmlns:a16="http://schemas.microsoft.com/office/drawing/2014/main" id="{95EB7197-C2B7-4B98-B260-DDD603ACDA9B}"/>
                </a:ext>
              </a:extLst>
            </p:cNvPr>
            <p:cNvPicPr>
              <a:picLocks noChangeAspect="1"/>
            </p:cNvPicPr>
            <p:nvPr/>
          </p:nvPicPr>
          <p:blipFill>
            <a:blip r:embed="rId4"/>
            <a:stretch>
              <a:fillRect/>
            </a:stretch>
          </p:blipFill>
          <p:spPr>
            <a:xfrm>
              <a:off x="7741555" y="1508556"/>
              <a:ext cx="3627384" cy="4836511"/>
            </a:xfrm>
            <a:prstGeom prst="rect">
              <a:avLst/>
            </a:prstGeom>
          </p:spPr>
        </p:pic>
        <p:sp>
          <p:nvSpPr>
            <p:cNvPr id="17" name="Ellipse 16">
              <a:extLst>
                <a:ext uri="{FF2B5EF4-FFF2-40B4-BE49-F238E27FC236}">
                  <a16:creationId xmlns:a16="http://schemas.microsoft.com/office/drawing/2014/main" id="{0785ED53-F974-4E53-B5BC-61CB78AB457E}"/>
                </a:ext>
              </a:extLst>
            </p:cNvPr>
            <p:cNvSpPr/>
            <p:nvPr/>
          </p:nvSpPr>
          <p:spPr>
            <a:xfrm>
              <a:off x="9043696" y="2232212"/>
              <a:ext cx="342351" cy="537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155DA4DB-4B73-429A-AD3F-4D768CD8D8A9}"/>
                </a:ext>
              </a:extLst>
            </p:cNvPr>
            <p:cNvSpPr/>
            <p:nvPr/>
          </p:nvSpPr>
          <p:spPr>
            <a:xfrm>
              <a:off x="10639414" y="4271950"/>
              <a:ext cx="342351" cy="537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D1F4BD31-530D-476C-BF8D-40EACE55948F}"/>
                </a:ext>
              </a:extLst>
            </p:cNvPr>
            <p:cNvSpPr/>
            <p:nvPr/>
          </p:nvSpPr>
          <p:spPr>
            <a:xfrm>
              <a:off x="7819420" y="3128682"/>
              <a:ext cx="342351" cy="5378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688586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F56572-DE84-409E-8EA5-CD73CC79D4FF}"/>
              </a:ext>
            </a:extLst>
          </p:cNvPr>
          <p:cNvSpPr>
            <a:spLocks noGrp="1"/>
          </p:cNvSpPr>
          <p:nvPr>
            <p:ph type="title"/>
          </p:nvPr>
        </p:nvSpPr>
        <p:spPr>
          <a:xfrm>
            <a:off x="913774" y="270176"/>
            <a:ext cx="10364451" cy="923054"/>
          </a:xfrm>
        </p:spPr>
        <p:txBody>
          <a:bodyPr/>
          <a:lstStyle/>
          <a:p>
            <a:r>
              <a:rPr lang="fr-FR" dirty="0"/>
              <a:t>3- On complète le tableau des résultats </a:t>
            </a:r>
          </a:p>
        </p:txBody>
      </p:sp>
      <p:pic>
        <p:nvPicPr>
          <p:cNvPr id="5" name="Espace réservé du contenu 4">
            <a:extLst>
              <a:ext uri="{FF2B5EF4-FFF2-40B4-BE49-F238E27FC236}">
                <a16:creationId xmlns:a16="http://schemas.microsoft.com/office/drawing/2014/main" id="{34CA8B12-38AB-42AF-9B7C-8B84DDCC01C7}"/>
              </a:ext>
            </a:extLst>
          </p:cNvPr>
          <p:cNvPicPr>
            <a:picLocks noGrp="1" noChangeAspect="1"/>
          </p:cNvPicPr>
          <p:nvPr>
            <p:ph sz="quarter" idx="13"/>
          </p:nvPr>
        </p:nvPicPr>
        <p:blipFill>
          <a:blip r:embed="rId2"/>
          <a:stretch>
            <a:fillRect/>
          </a:stretch>
        </p:blipFill>
        <p:spPr>
          <a:xfrm>
            <a:off x="3299636" y="1331727"/>
            <a:ext cx="5592726" cy="4194545"/>
          </a:xfrm>
        </p:spPr>
      </p:pic>
      <p:sp>
        <p:nvSpPr>
          <p:cNvPr id="3" name="Rectangle 2">
            <a:extLst>
              <a:ext uri="{FF2B5EF4-FFF2-40B4-BE49-F238E27FC236}">
                <a16:creationId xmlns:a16="http://schemas.microsoft.com/office/drawing/2014/main" id="{244E4CB6-1D6D-46A6-AF0B-C9C165EE0656}"/>
              </a:ext>
            </a:extLst>
          </p:cNvPr>
          <p:cNvSpPr/>
          <p:nvPr/>
        </p:nvSpPr>
        <p:spPr>
          <a:xfrm>
            <a:off x="3005184" y="5664769"/>
            <a:ext cx="6181629" cy="646331"/>
          </a:xfrm>
          <a:prstGeom prst="rect">
            <a:avLst/>
          </a:prstGeom>
        </p:spPr>
        <p:txBody>
          <a:bodyPr wrap="none">
            <a:spAutoFit/>
          </a:bodyPr>
          <a:lstStyle/>
          <a:p>
            <a:r>
              <a:rPr lang="fr-FR" sz="3600" cap="all" dirty="0">
                <a:latin typeface="+mj-lt"/>
                <a:ea typeface="+mj-ea"/>
                <a:cs typeface="+mj-cs"/>
              </a:rPr>
              <a:t>4 - on analyse les données.</a:t>
            </a:r>
          </a:p>
        </p:txBody>
      </p:sp>
    </p:spTree>
    <p:extLst>
      <p:ext uri="{BB962C8B-B14F-4D97-AF65-F5344CB8AC3E}">
        <p14:creationId xmlns:p14="http://schemas.microsoft.com/office/powerpoint/2010/main" val="146937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80">
                                          <p:stCondLst>
                                            <p:cond delay="0"/>
                                          </p:stCondLst>
                                        </p:cTn>
                                        <p:tgtEl>
                                          <p:spTgt spid="3"/>
                                        </p:tgtEl>
                                      </p:cBhvr>
                                    </p:animEffect>
                                    <p:anim calcmode="lin" valueType="num">
                                      <p:cBhvr>
                                        <p:cTn id="3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7" dur="26">
                                          <p:stCondLst>
                                            <p:cond delay="650"/>
                                          </p:stCondLst>
                                        </p:cTn>
                                        <p:tgtEl>
                                          <p:spTgt spid="3"/>
                                        </p:tgtEl>
                                      </p:cBhvr>
                                      <p:to x="100000" y="60000"/>
                                    </p:animScale>
                                    <p:animScale>
                                      <p:cBhvr>
                                        <p:cTn id="38" dur="166" decel="50000">
                                          <p:stCondLst>
                                            <p:cond delay="676"/>
                                          </p:stCondLst>
                                        </p:cTn>
                                        <p:tgtEl>
                                          <p:spTgt spid="3"/>
                                        </p:tgtEl>
                                      </p:cBhvr>
                                      <p:to x="100000" y="100000"/>
                                    </p:animScale>
                                    <p:animScale>
                                      <p:cBhvr>
                                        <p:cTn id="39" dur="26">
                                          <p:stCondLst>
                                            <p:cond delay="1312"/>
                                          </p:stCondLst>
                                        </p:cTn>
                                        <p:tgtEl>
                                          <p:spTgt spid="3"/>
                                        </p:tgtEl>
                                      </p:cBhvr>
                                      <p:to x="100000" y="80000"/>
                                    </p:animScale>
                                    <p:animScale>
                                      <p:cBhvr>
                                        <p:cTn id="40" dur="166" decel="50000">
                                          <p:stCondLst>
                                            <p:cond delay="1338"/>
                                          </p:stCondLst>
                                        </p:cTn>
                                        <p:tgtEl>
                                          <p:spTgt spid="3"/>
                                        </p:tgtEl>
                                      </p:cBhvr>
                                      <p:to x="100000" y="100000"/>
                                    </p:animScale>
                                    <p:animScale>
                                      <p:cBhvr>
                                        <p:cTn id="41" dur="26">
                                          <p:stCondLst>
                                            <p:cond delay="1642"/>
                                          </p:stCondLst>
                                        </p:cTn>
                                        <p:tgtEl>
                                          <p:spTgt spid="3"/>
                                        </p:tgtEl>
                                      </p:cBhvr>
                                      <p:to x="100000" y="90000"/>
                                    </p:animScale>
                                    <p:animScale>
                                      <p:cBhvr>
                                        <p:cTn id="42" dur="166" decel="50000">
                                          <p:stCondLst>
                                            <p:cond delay="1668"/>
                                          </p:stCondLst>
                                        </p:cTn>
                                        <p:tgtEl>
                                          <p:spTgt spid="3"/>
                                        </p:tgtEl>
                                      </p:cBhvr>
                                      <p:to x="100000" y="100000"/>
                                    </p:animScale>
                                    <p:animScale>
                                      <p:cBhvr>
                                        <p:cTn id="43" dur="26">
                                          <p:stCondLst>
                                            <p:cond delay="1808"/>
                                          </p:stCondLst>
                                        </p:cTn>
                                        <p:tgtEl>
                                          <p:spTgt spid="3"/>
                                        </p:tgtEl>
                                      </p:cBhvr>
                                      <p:to x="100000" y="95000"/>
                                    </p:animScale>
                                    <p:animScale>
                                      <p:cBhvr>
                                        <p:cTn id="4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35B5194-9057-4789-B5C2-5AAB63292185}"/>
              </a:ext>
            </a:extLst>
          </p:cNvPr>
          <p:cNvPicPr>
            <a:picLocks noChangeAspect="1"/>
          </p:cNvPicPr>
          <p:nvPr/>
        </p:nvPicPr>
        <p:blipFill rotWithShape="1">
          <a:blip r:embed="rId2"/>
          <a:srcRect l="30801" t="13204" r="31991"/>
          <a:stretch/>
        </p:blipFill>
        <p:spPr>
          <a:xfrm>
            <a:off x="3562165" y="104271"/>
            <a:ext cx="5067670" cy="6649457"/>
          </a:xfrm>
          <a:prstGeom prst="rect">
            <a:avLst/>
          </a:prstGeom>
        </p:spPr>
      </p:pic>
      <p:sp>
        <p:nvSpPr>
          <p:cNvPr id="5" name="Rectangle 4">
            <a:extLst>
              <a:ext uri="{FF2B5EF4-FFF2-40B4-BE49-F238E27FC236}">
                <a16:creationId xmlns:a16="http://schemas.microsoft.com/office/drawing/2014/main" id="{17D4A951-097E-44C4-A6E3-14752663A811}"/>
              </a:ext>
            </a:extLst>
          </p:cNvPr>
          <p:cNvSpPr/>
          <p:nvPr/>
        </p:nvSpPr>
        <p:spPr>
          <a:xfrm>
            <a:off x="1417336" y="1750424"/>
            <a:ext cx="841512" cy="369332"/>
          </a:xfrm>
          <a:prstGeom prst="rect">
            <a:avLst/>
          </a:prstGeom>
        </p:spPr>
        <p:txBody>
          <a:bodyPr wrap="none">
            <a:spAutoFit/>
          </a:bodyPr>
          <a:lstStyle/>
          <a:p>
            <a:r>
              <a:rPr lang="fr-FR" dirty="0"/>
              <a:t>Fiche 1</a:t>
            </a:r>
          </a:p>
        </p:txBody>
      </p:sp>
      <p:sp>
        <p:nvSpPr>
          <p:cNvPr id="6" name="Titre 1">
            <a:extLst>
              <a:ext uri="{FF2B5EF4-FFF2-40B4-BE49-F238E27FC236}">
                <a16:creationId xmlns:a16="http://schemas.microsoft.com/office/drawing/2014/main" id="{EBC7ACD0-EBFE-46A5-97CB-E53D6A9DB14B}"/>
              </a:ext>
            </a:extLst>
          </p:cNvPr>
          <p:cNvSpPr>
            <a:spLocks noGrp="1"/>
          </p:cNvSpPr>
          <p:nvPr>
            <p:ph type="title"/>
          </p:nvPr>
        </p:nvSpPr>
        <p:spPr>
          <a:xfrm>
            <a:off x="913775" y="618518"/>
            <a:ext cx="1977471" cy="1131906"/>
          </a:xfrm>
        </p:spPr>
        <p:txBody>
          <a:bodyPr/>
          <a:lstStyle/>
          <a:p>
            <a:r>
              <a:rPr lang="fr-FR" dirty="0"/>
              <a:t>ANNEXE</a:t>
            </a:r>
          </a:p>
        </p:txBody>
      </p:sp>
    </p:spTree>
    <p:extLst>
      <p:ext uri="{BB962C8B-B14F-4D97-AF65-F5344CB8AC3E}">
        <p14:creationId xmlns:p14="http://schemas.microsoft.com/office/powerpoint/2010/main" val="356202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D16E84-4C20-498D-8450-97D7A8CB48F7}"/>
              </a:ext>
            </a:extLst>
          </p:cNvPr>
          <p:cNvSpPr>
            <a:spLocks noGrp="1"/>
          </p:cNvSpPr>
          <p:nvPr>
            <p:ph type="title"/>
          </p:nvPr>
        </p:nvSpPr>
        <p:spPr>
          <a:xfrm>
            <a:off x="913775" y="618518"/>
            <a:ext cx="10364451" cy="721768"/>
          </a:xfrm>
        </p:spPr>
        <p:txBody>
          <a:bodyPr/>
          <a:lstStyle/>
          <a:p>
            <a:r>
              <a:rPr lang="fr-FR" b="1" u="sng" dirty="0">
                <a:latin typeface="Arial" panose="020B0604020202020204" pitchFamily="34" charset="0"/>
                <a:cs typeface="Arial" panose="020B0604020202020204" pitchFamily="34" charset="0"/>
              </a:rPr>
              <a:t>NOTES POUR L’ENSEIGNANT</a:t>
            </a:r>
            <a:endParaRPr lang="fr-FR" dirty="0">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6BC13ACC-1216-4759-B469-5ADE9178A740}"/>
              </a:ext>
            </a:extLst>
          </p:cNvPr>
          <p:cNvSpPr>
            <a:spLocks noGrp="1"/>
          </p:cNvSpPr>
          <p:nvPr>
            <p:ph sz="quarter" idx="13"/>
          </p:nvPr>
        </p:nvSpPr>
        <p:spPr>
          <a:xfrm>
            <a:off x="913149" y="1490270"/>
            <a:ext cx="10363826" cy="4572327"/>
          </a:xfrm>
          <a:solidFill>
            <a:schemeClr val="bg1"/>
          </a:solidFill>
        </p:spPr>
        <p:txBody>
          <a:bodyPr>
            <a:normAutofit/>
          </a:bodyPr>
          <a:lstStyle/>
          <a:p>
            <a:r>
              <a:rPr lang="fr-FR" sz="1800" b="1" cap="none" dirty="0">
                <a:latin typeface="Arial" panose="020B0604020202020204" pitchFamily="34" charset="0"/>
                <a:cs typeface="Arial" panose="020B0604020202020204" pitchFamily="34" charset="0"/>
              </a:rPr>
              <a:t>Fiche 1</a:t>
            </a:r>
            <a:endParaRPr lang="fr-FR" sz="1800" cap="none" dirty="0">
              <a:latin typeface="Arial" panose="020B0604020202020204" pitchFamily="34" charset="0"/>
              <a:cs typeface="Arial" panose="020B0604020202020204" pitchFamily="34" charset="0"/>
            </a:endParaRPr>
          </a:p>
          <a:p>
            <a:pPr marL="0" lvl="0" indent="0">
              <a:buNone/>
            </a:pPr>
            <a:r>
              <a:rPr lang="fr-FR" sz="1800" b="1" i="1" cap="none" dirty="0">
                <a:latin typeface="Arial" panose="020B0604020202020204" pitchFamily="34" charset="0"/>
                <a:cs typeface="Arial" panose="020B0604020202020204" pitchFamily="34" charset="0"/>
              </a:rPr>
              <a:t>Question initiale : Que veut-on savoir/prouver ? </a:t>
            </a:r>
            <a:endParaRPr lang="fr-FR" sz="1800" cap="none" dirty="0">
              <a:latin typeface="Arial" panose="020B0604020202020204" pitchFamily="34" charset="0"/>
              <a:cs typeface="Arial" panose="020B0604020202020204" pitchFamily="34" charset="0"/>
            </a:endParaRPr>
          </a:p>
          <a:p>
            <a:pPr marL="0" indent="0">
              <a:buNone/>
            </a:pPr>
            <a:r>
              <a:rPr lang="fr-FR" sz="1800" cap="none" dirty="0">
                <a:latin typeface="Arial" panose="020B0604020202020204" pitchFamily="34" charset="0"/>
                <a:cs typeface="Arial" panose="020B0604020202020204" pitchFamily="34" charset="0"/>
              </a:rPr>
              <a:t>→ Trouver le papier le plus absorbant.</a:t>
            </a:r>
          </a:p>
          <a:p>
            <a:pPr lvl="0"/>
            <a:endParaRPr lang="fr-FR" sz="1800" b="1" i="1" cap="none" dirty="0">
              <a:latin typeface="Arial" panose="020B0604020202020204" pitchFamily="34" charset="0"/>
              <a:cs typeface="Arial" panose="020B0604020202020204" pitchFamily="34" charset="0"/>
            </a:endParaRPr>
          </a:p>
          <a:p>
            <a:pPr marL="0" lvl="0" indent="0">
              <a:buNone/>
            </a:pPr>
            <a:r>
              <a:rPr lang="fr-FR" sz="1800" b="1" i="1" cap="none" dirty="0">
                <a:latin typeface="Arial" panose="020B0604020202020204" pitchFamily="34" charset="0"/>
                <a:cs typeface="Arial" panose="020B0604020202020204" pitchFamily="34" charset="0"/>
              </a:rPr>
              <a:t>Investigation : Que veut-on faire ?</a:t>
            </a:r>
            <a:endParaRPr lang="fr-FR" sz="1800" cap="none" dirty="0">
              <a:latin typeface="Arial" panose="020B0604020202020204" pitchFamily="34" charset="0"/>
              <a:cs typeface="Arial" panose="020B0604020202020204" pitchFamily="34" charset="0"/>
            </a:endParaRPr>
          </a:p>
          <a:p>
            <a:pPr marL="0" indent="0">
              <a:buNone/>
            </a:pPr>
            <a:r>
              <a:rPr lang="fr-FR" sz="1800" cap="none" dirty="0">
                <a:latin typeface="Arial" panose="020B0604020202020204" pitchFamily="34" charset="0"/>
                <a:cs typeface="Arial" panose="020B0604020202020204" pitchFamily="34" charset="0"/>
              </a:rPr>
              <a:t>→ Verser de l’eau.</a:t>
            </a:r>
          </a:p>
          <a:p>
            <a:pPr lvl="0"/>
            <a:endParaRPr lang="fr-FR" sz="1800" b="1" i="1" cap="none" dirty="0">
              <a:latin typeface="Arial" panose="020B0604020202020204" pitchFamily="34" charset="0"/>
              <a:cs typeface="Arial" panose="020B0604020202020204" pitchFamily="34" charset="0"/>
            </a:endParaRPr>
          </a:p>
          <a:p>
            <a:pPr marL="0" lvl="0" indent="0">
              <a:buNone/>
            </a:pPr>
            <a:r>
              <a:rPr lang="fr-FR" sz="1800" b="1" i="1" cap="none" dirty="0">
                <a:latin typeface="Arial" panose="020B0604020202020204" pitchFamily="34" charset="0"/>
                <a:cs typeface="Arial" panose="020B0604020202020204" pitchFamily="34" charset="0"/>
              </a:rPr>
              <a:t>Comment mener le test ? Faire varier un paramètre à la fois/mesurer.</a:t>
            </a:r>
            <a:endParaRPr lang="fr-FR" sz="1800" cap="none" dirty="0">
              <a:latin typeface="Arial" panose="020B0604020202020204" pitchFamily="34" charset="0"/>
              <a:cs typeface="Arial" panose="020B0604020202020204" pitchFamily="34" charset="0"/>
            </a:endParaRPr>
          </a:p>
          <a:p>
            <a:pPr marL="0" indent="0">
              <a:buNone/>
            </a:pPr>
            <a:r>
              <a:rPr lang="fr-FR" sz="1800" cap="none" dirty="0">
                <a:latin typeface="Arial" panose="020B0604020202020204" pitchFamily="34" charset="0"/>
                <a:cs typeface="Arial" panose="020B0604020202020204" pitchFamily="34" charset="0"/>
              </a:rPr>
              <a:t>→ Mettre la même quantité d’eau</a:t>
            </a:r>
          </a:p>
          <a:p>
            <a:pPr marL="0" indent="0">
              <a:buNone/>
            </a:pPr>
            <a:r>
              <a:rPr lang="fr-FR" sz="1800" cap="none" dirty="0">
                <a:latin typeface="Arial" panose="020B0604020202020204" pitchFamily="34" charset="0"/>
                <a:cs typeface="Arial" panose="020B0604020202020204" pitchFamily="34" charset="0"/>
              </a:rPr>
              <a:t>→ Utiliser une seule feuille de papier.</a:t>
            </a:r>
          </a:p>
          <a:p>
            <a:endParaRPr lang="fr-FR" dirty="0"/>
          </a:p>
        </p:txBody>
      </p:sp>
    </p:spTree>
    <p:extLst>
      <p:ext uri="{BB962C8B-B14F-4D97-AF65-F5344CB8AC3E}">
        <p14:creationId xmlns:p14="http://schemas.microsoft.com/office/powerpoint/2010/main" val="357960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68D6FA-4271-4DEA-AD47-C0C7C9C15DB9}"/>
              </a:ext>
            </a:extLst>
          </p:cNvPr>
          <p:cNvSpPr/>
          <p:nvPr/>
        </p:nvSpPr>
        <p:spPr>
          <a:xfrm>
            <a:off x="999680" y="1323039"/>
            <a:ext cx="10192639" cy="4211922"/>
          </a:xfrm>
          <a:prstGeom prst="rect">
            <a:avLst/>
          </a:prstGeom>
        </p:spPr>
        <p:txBody>
          <a:bodyPr wrap="square">
            <a:spAutoFit/>
          </a:bodyPr>
          <a:lstStyle/>
          <a:p>
            <a:pPr algn="just">
              <a:lnSpc>
                <a:spcPct val="150000"/>
              </a:lnSpc>
              <a:spcAft>
                <a:spcPts val="800"/>
              </a:spcAft>
            </a:pPr>
            <a:r>
              <a:rPr lang="fr-FR" sz="1600" b="1" dirty="0">
                <a:latin typeface="Arial" panose="020B0604020202020204" pitchFamily="34" charset="0"/>
                <a:ea typeface="Times New Roman" panose="02020603050405020304" pitchFamily="18" charset="0"/>
                <a:cs typeface="Arial" panose="020B0604020202020204" pitchFamily="34" charset="0"/>
              </a:rPr>
              <a:t>Pour tester le pouvoir absorbant :</a:t>
            </a:r>
            <a:endParaRPr lang="fr-FR" sz="1600" dirty="0">
              <a:latin typeface="Arial" panose="020B0604020202020204" pitchFamily="34" charset="0"/>
              <a:ea typeface="Calibri" panose="020F0502020204030204" pitchFamily="34" charset="0"/>
              <a:cs typeface="Arial" panose="020B0604020202020204" pitchFamily="34" charset="0"/>
            </a:endParaRPr>
          </a:p>
          <a:p>
            <a:pPr marL="457200" algn="just">
              <a:lnSpc>
                <a:spcPct val="150000"/>
              </a:lnSpc>
              <a:spcAft>
                <a:spcPts val="800"/>
              </a:spcAft>
            </a:pPr>
            <a:r>
              <a:rPr lang="fr-FR" sz="1600" dirty="0">
                <a:latin typeface="Arial" panose="020B0604020202020204" pitchFamily="34" charset="0"/>
                <a:ea typeface="Times New Roman" panose="02020603050405020304" pitchFamily="18" charset="0"/>
                <a:cs typeface="Arial" panose="020B0604020202020204" pitchFamily="34" charset="0"/>
              </a:rPr>
              <a:t>Les élèves pourront proposer de renverser de l’eau sur la table et de tenter de l’absorber. L’enseignant fait alors remarquer que si la quantité d’eau n’est pas la même pour les trois papiers, il ne sera pas possible de dire lequel est le plus absorbant. Idem pour la quantité de papier utilisée. Ainsi, la classe arrive à l’idée qu’il est important de mener ses tests de manière rigoureuse et précise, notamment en faisant en sorte que les conditions du test soient les mêmes dans les différents essais. L’idée est alors de renverser une même quantité d’eau sur la table (par exemple en utilisant un verre gradué) et de l’essuyer respectivement avec une même quantité (une feuille) de chacun des trois types de papier. L’enseignant pourra faire réfléchir les élèves à ce qui se passerait si dans un cas on prenait une seule feuille de papier, dans un autre cas deux ou trois. Pour que l’expérience ait du sens il ne faut faire varier qu’un seul paramètre à la fois.</a:t>
            </a:r>
            <a:endParaRPr lang="fr-FR"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07415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52FE21-B31E-4627-A181-7410162A7324}"/>
              </a:ext>
            </a:extLst>
          </p:cNvPr>
          <p:cNvSpPr/>
          <p:nvPr/>
        </p:nvSpPr>
        <p:spPr>
          <a:xfrm>
            <a:off x="972855" y="653181"/>
            <a:ext cx="10246290" cy="5174558"/>
          </a:xfrm>
          <a:prstGeom prst="rect">
            <a:avLst/>
          </a:prstGeom>
        </p:spPr>
        <p:txBody>
          <a:bodyPr wrap="square">
            <a:spAutoFit/>
          </a:bodyPr>
          <a:lstStyle/>
          <a:p>
            <a:pPr marL="381000" algn="just">
              <a:lnSpc>
                <a:spcPct val="107000"/>
              </a:lnSpc>
              <a:spcAft>
                <a:spcPts val="800"/>
              </a:spcAft>
            </a:pPr>
            <a:r>
              <a:rPr lang="fr-FR" sz="1600" b="1" dirty="0">
                <a:latin typeface="Arial" panose="020B0604020202020204" pitchFamily="34" charset="0"/>
                <a:cs typeface="Arial" panose="020B0604020202020204" pitchFamily="34" charset="0"/>
              </a:rPr>
              <a:t>Notes pédagogiques et pratiques</a:t>
            </a:r>
          </a:p>
          <a:p>
            <a:pPr marL="381000" algn="just">
              <a:lnSpc>
                <a:spcPct val="107000"/>
              </a:lnSpc>
              <a:spcAft>
                <a:spcPts val="800"/>
              </a:spcAft>
            </a:pPr>
            <a:r>
              <a:rPr lang="fr-FR" sz="1600" dirty="0">
                <a:latin typeface="Arial" panose="020B0604020202020204" pitchFamily="34" charset="0"/>
                <a:cs typeface="Arial" panose="020B0604020202020204" pitchFamily="34" charset="0"/>
              </a:rPr>
              <a:t>Les élèves pourraient proposer d’utiliser une bouteille entière d’eau. C’est beaucoup pour une feuille de papier ! Pour le leur faire réaliser directement l’enseignant renverse une bouteille dans une bassine d’eau et montre ce qui se passe si on cherche à l’absorber avec une feuille de papier. On s’accordera pour utiliser une petite quantité.</a:t>
            </a:r>
          </a:p>
          <a:p>
            <a:pPr marL="381000" algn="just">
              <a:lnSpc>
                <a:spcPct val="107000"/>
              </a:lnSpc>
              <a:spcAft>
                <a:spcPts val="800"/>
              </a:spcAft>
            </a:pPr>
            <a:r>
              <a:rPr lang="fr-FR" sz="1600" dirty="0">
                <a:latin typeface="Arial" panose="020B0604020202020204" pitchFamily="34" charset="0"/>
                <a:cs typeface="Arial" panose="020B0604020202020204" pitchFamily="34" charset="0"/>
              </a:rPr>
              <a:t>• Si les élèves peinent à trouver des idées de protocole, l’enseignant pourra révéler le matériel disponible. Bien souvent, faire cela débloque la situation.</a:t>
            </a:r>
          </a:p>
          <a:p>
            <a:pPr marL="381000" algn="just">
              <a:lnSpc>
                <a:spcPct val="107000"/>
              </a:lnSpc>
              <a:spcAft>
                <a:spcPts val="800"/>
              </a:spcAft>
            </a:pPr>
            <a:endParaRPr lang="fr-FR" sz="1600" dirty="0">
              <a:latin typeface="Arial" panose="020B0604020202020204" pitchFamily="34" charset="0"/>
              <a:cs typeface="Arial" panose="020B0604020202020204" pitchFamily="34" charset="0"/>
            </a:endParaRPr>
          </a:p>
          <a:p>
            <a:pPr lvl="0" algn="just">
              <a:lnSpc>
                <a:spcPct val="107000"/>
              </a:lnSpc>
              <a:spcAft>
                <a:spcPts val="800"/>
              </a:spcAft>
              <a:buSzPts val="1000"/>
              <a:tabLst>
                <a:tab pos="457200" algn="l"/>
              </a:tabLst>
            </a:pPr>
            <a:r>
              <a:rPr lang="fr-FR" sz="1600" dirty="0">
                <a:latin typeface="Arial" panose="020B0604020202020204" pitchFamily="34" charset="0"/>
                <a:ea typeface="Times New Roman" panose="02020603050405020304" pitchFamily="18" charset="0"/>
                <a:cs typeface="Arial" panose="020B0604020202020204" pitchFamily="34" charset="0"/>
              </a:rPr>
              <a:t>Quel papier a absorbé « le mieux » ? La nécessité de trouver une façon de mesurer objectivement cette quantité s’impose également, car un ressenti n’est pas suffisant. Il peut être proposé d’essorer le papier au-dessus d’un verre gradué et de lire la quantité d’eau récoltée. Une autre proposition peut consister à peser l’eau récoltée.</a:t>
            </a:r>
          </a:p>
          <a:p>
            <a:pPr lvl="0" algn="just">
              <a:lnSpc>
                <a:spcPct val="107000"/>
              </a:lnSpc>
              <a:spcAft>
                <a:spcPts val="800"/>
              </a:spcAft>
              <a:buSzPts val="1000"/>
              <a:tabLst>
                <a:tab pos="457200" algn="l"/>
              </a:tabLst>
            </a:pPr>
            <a:endParaRPr lang="fr-FR" sz="1600" dirty="0">
              <a:latin typeface="Arial" panose="020B0604020202020204" pitchFamily="34" charset="0"/>
              <a:ea typeface="Calibri" panose="020F0502020204030204" pitchFamily="34" charset="0"/>
              <a:cs typeface="Arial" panose="020B0604020202020204" pitchFamily="34" charset="0"/>
            </a:endParaRPr>
          </a:p>
          <a:p>
            <a:pPr lvl="0" algn="just">
              <a:lnSpc>
                <a:spcPct val="107000"/>
              </a:lnSpc>
              <a:spcAft>
                <a:spcPts val="800"/>
              </a:spcAft>
              <a:buSzPts val="1000"/>
              <a:tabLst>
                <a:tab pos="457200" algn="l"/>
              </a:tabLst>
            </a:pPr>
            <a:r>
              <a:rPr lang="fr-FR" sz="1600" dirty="0">
                <a:latin typeface="Arial" panose="020B0604020202020204" pitchFamily="34" charset="0"/>
                <a:ea typeface="Times New Roman" panose="02020603050405020304" pitchFamily="18" charset="0"/>
                <a:cs typeface="Arial" panose="020B0604020202020204" pitchFamily="34" charset="0"/>
              </a:rPr>
              <a:t>Une variante parfois proposée par les élèves peut consister à immerger totalement une feuille de papier absorbant dans une bassine d’eau, de la laisser égoutter puis de l’essorer dans un verre gradué. De nouveau, il faudra être équitables et précis : laisser tremper tous les échantillons le même temps, les laisser égoutter le même temps, les essorer tous jusqu’à ce que plus rien n’en sorte…</a:t>
            </a:r>
            <a:endParaRPr lang="fr-FR"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40294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A8E032-8200-4731-A316-52E080F08055}"/>
              </a:ext>
            </a:extLst>
          </p:cNvPr>
          <p:cNvSpPr>
            <a:spLocks noGrp="1"/>
          </p:cNvSpPr>
          <p:nvPr>
            <p:ph type="title"/>
          </p:nvPr>
        </p:nvSpPr>
        <p:spPr>
          <a:xfrm>
            <a:off x="913774" y="453418"/>
            <a:ext cx="10364451" cy="521170"/>
          </a:xfrm>
        </p:spPr>
        <p:txBody>
          <a:bodyPr>
            <a:normAutofit fontScale="90000"/>
          </a:bodyPr>
          <a:lstStyle/>
          <a:p>
            <a:r>
              <a:rPr lang="fr-FR" b="1" dirty="0">
                <a:latin typeface="Arial" panose="020B0604020202020204" pitchFamily="34" charset="0"/>
                <a:cs typeface="Arial" panose="020B0604020202020204" pitchFamily="34" charset="0"/>
              </a:rPr>
              <a:t>Déroulé et modalités :</a:t>
            </a:r>
            <a:endParaRPr lang="fr-FR" dirty="0">
              <a:latin typeface="Arial" panose="020B0604020202020204" pitchFamily="34" charset="0"/>
              <a:cs typeface="Arial" panose="020B0604020202020204" pitchFamily="34" charset="0"/>
            </a:endParaRPr>
          </a:p>
        </p:txBody>
      </p:sp>
      <p:graphicFrame>
        <p:nvGraphicFramePr>
          <p:cNvPr id="4" name="Espace réservé du contenu 3">
            <a:extLst>
              <a:ext uri="{FF2B5EF4-FFF2-40B4-BE49-F238E27FC236}">
                <a16:creationId xmlns:a16="http://schemas.microsoft.com/office/drawing/2014/main" id="{18A9B854-62F2-4D26-BD66-A1F67169BDDC}"/>
              </a:ext>
            </a:extLst>
          </p:cNvPr>
          <p:cNvGraphicFramePr>
            <a:graphicFrameLocks noGrp="1"/>
          </p:cNvGraphicFramePr>
          <p:nvPr>
            <p:ph sz="quarter" idx="13"/>
            <p:extLst>
              <p:ext uri="{D42A27DB-BD31-4B8C-83A1-F6EECF244321}">
                <p14:modId xmlns:p14="http://schemas.microsoft.com/office/powerpoint/2010/main" val="3620521354"/>
              </p:ext>
            </p:extLst>
          </p:nvPr>
        </p:nvGraphicFramePr>
        <p:xfrm>
          <a:off x="870012" y="1565330"/>
          <a:ext cx="10473673" cy="4153545"/>
        </p:xfrm>
        <a:graphic>
          <a:graphicData uri="http://schemas.openxmlformats.org/drawingml/2006/table">
            <a:tbl>
              <a:tblPr>
                <a:tableStyleId>{5C22544A-7EE6-4342-B048-85BDC9FD1C3A}</a:tableStyleId>
              </a:tblPr>
              <a:tblGrid>
                <a:gridCol w="10473673">
                  <a:extLst>
                    <a:ext uri="{9D8B030D-6E8A-4147-A177-3AD203B41FA5}">
                      <a16:colId xmlns:a16="http://schemas.microsoft.com/office/drawing/2014/main" val="3917039333"/>
                    </a:ext>
                  </a:extLst>
                </a:gridCol>
              </a:tblGrid>
              <a:tr h="4153545">
                <a:tc>
                  <a:txBody>
                    <a:bodyPr/>
                    <a:lstStyle/>
                    <a:p>
                      <a:pPr algn="l">
                        <a:lnSpc>
                          <a:spcPct val="200000"/>
                        </a:lnSpc>
                        <a:spcAft>
                          <a:spcPts val="0"/>
                        </a:spcAft>
                      </a:pPr>
                      <a:r>
                        <a:rPr lang="fr-FR" sz="1800" kern="1200" dirty="0">
                          <a:solidFill>
                            <a:schemeClr val="dk1"/>
                          </a:solidFill>
                          <a:effectLst/>
                          <a:latin typeface="Arial" panose="020B0604020202020204" pitchFamily="34" charset="0"/>
                          <a:ea typeface="+mn-ea"/>
                          <a:cs typeface="Arial" panose="020B0604020202020204" pitchFamily="34" charset="0"/>
                        </a:rPr>
                        <a:t>Phase 1 : Les élèves analysent des publicités qui vantent les qualités de différentes marques de papier absorbant. Ils se demandent comment vérifier si ces qualités sont réelles.</a:t>
                      </a:r>
                    </a:p>
                    <a:p>
                      <a:pPr algn="l">
                        <a:lnSpc>
                          <a:spcPct val="200000"/>
                        </a:lnSpc>
                        <a:spcAft>
                          <a:spcPts val="0"/>
                        </a:spcAft>
                      </a:pPr>
                      <a:r>
                        <a:rPr lang="fr-FR" sz="1800" kern="1200" dirty="0">
                          <a:solidFill>
                            <a:schemeClr val="dk1"/>
                          </a:solidFill>
                          <a:effectLst/>
                          <a:latin typeface="Arial" panose="020B0604020202020204" pitchFamily="34" charset="0"/>
                          <a:ea typeface="+mn-ea"/>
                          <a:cs typeface="Arial" panose="020B0604020202020204" pitchFamily="34" charset="0"/>
                        </a:rPr>
                        <a:t>Phase 2 : Élaborer un protocole de test.</a:t>
                      </a:r>
                    </a:p>
                    <a:p>
                      <a:pPr algn="l">
                        <a:lnSpc>
                          <a:spcPct val="200000"/>
                        </a:lnSpc>
                        <a:spcAft>
                          <a:spcPts val="0"/>
                        </a:spcAft>
                      </a:pPr>
                      <a:r>
                        <a:rPr lang="fr-FR" sz="1800" kern="1200" dirty="0">
                          <a:solidFill>
                            <a:schemeClr val="dk1"/>
                          </a:solidFill>
                          <a:effectLst/>
                          <a:latin typeface="Arial" panose="020B0604020202020204" pitchFamily="34" charset="0"/>
                          <a:ea typeface="+mn-ea"/>
                          <a:cs typeface="Arial" panose="020B0604020202020204" pitchFamily="34" charset="0"/>
                        </a:rPr>
                        <a:t>Phase 3 : Expérimenter.</a:t>
                      </a:r>
                    </a:p>
                    <a:p>
                      <a:pPr algn="l">
                        <a:lnSpc>
                          <a:spcPct val="200000"/>
                        </a:lnSpc>
                        <a:spcAft>
                          <a:spcPts val="0"/>
                        </a:spcAft>
                      </a:pPr>
                      <a:r>
                        <a:rPr lang="fr-FR" sz="1800" kern="1200" dirty="0">
                          <a:solidFill>
                            <a:schemeClr val="dk1"/>
                          </a:solidFill>
                          <a:effectLst/>
                          <a:latin typeface="Arial" panose="020B0604020202020204" pitchFamily="34" charset="0"/>
                          <a:ea typeface="+mn-ea"/>
                          <a:cs typeface="Arial" panose="020B0604020202020204" pitchFamily="34" charset="0"/>
                        </a:rPr>
                        <a:t>Phase 4 : Analyser les protocoles de chaque groupe pour les valider ou non. Les réécrire.</a:t>
                      </a:r>
                    </a:p>
                    <a:p>
                      <a:pPr algn="l">
                        <a:lnSpc>
                          <a:spcPct val="200000"/>
                        </a:lnSpc>
                        <a:spcAft>
                          <a:spcPts val="0"/>
                        </a:spcAft>
                      </a:pPr>
                      <a:r>
                        <a:rPr lang="fr-FR" sz="1800" kern="1200" dirty="0">
                          <a:solidFill>
                            <a:schemeClr val="dk1"/>
                          </a:solidFill>
                          <a:effectLst/>
                          <a:latin typeface="Arial" panose="020B0604020202020204" pitchFamily="34" charset="0"/>
                          <a:ea typeface="+mn-ea"/>
                          <a:cs typeface="Arial" panose="020B0604020202020204" pitchFamily="34" charset="0"/>
                        </a:rPr>
                        <a:t>Phase 5 : Expérimenter les protocoles améliorés.</a:t>
                      </a:r>
                    </a:p>
                    <a:p>
                      <a:pPr algn="l">
                        <a:lnSpc>
                          <a:spcPct val="200000"/>
                        </a:lnSpc>
                        <a:spcAft>
                          <a:spcPts val="0"/>
                        </a:spcAft>
                      </a:pPr>
                      <a:r>
                        <a:rPr lang="fr-FR" sz="1800" kern="1200" dirty="0">
                          <a:solidFill>
                            <a:schemeClr val="dk1"/>
                          </a:solidFill>
                          <a:effectLst/>
                          <a:latin typeface="Arial" panose="020B0604020202020204" pitchFamily="34" charset="0"/>
                          <a:ea typeface="+mn-ea"/>
                          <a:cs typeface="Arial" panose="020B0604020202020204" pitchFamily="34" charset="0"/>
                        </a:rPr>
                        <a:t>Phase 6 : Analyse des résultats.</a:t>
                      </a:r>
                    </a:p>
                  </a:txBody>
                  <a:tcPr marL="89535" marR="89535" marT="0" marB="0"/>
                </a:tc>
                <a:extLst>
                  <a:ext uri="{0D108BD9-81ED-4DB2-BD59-A6C34878D82A}">
                    <a16:rowId xmlns:a16="http://schemas.microsoft.com/office/drawing/2014/main" val="2860402847"/>
                  </a:ext>
                </a:extLst>
              </a:tr>
            </a:tbl>
          </a:graphicData>
        </a:graphic>
      </p:graphicFrame>
    </p:spTree>
    <p:extLst>
      <p:ext uri="{BB962C8B-B14F-4D97-AF65-F5344CB8AC3E}">
        <p14:creationId xmlns:p14="http://schemas.microsoft.com/office/powerpoint/2010/main" val="438947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BFDF3D-B9ED-442D-9C05-D887E8648C70}"/>
              </a:ext>
            </a:extLst>
          </p:cNvPr>
          <p:cNvSpPr/>
          <p:nvPr/>
        </p:nvSpPr>
        <p:spPr>
          <a:xfrm>
            <a:off x="979118" y="740611"/>
            <a:ext cx="10233764" cy="4150367"/>
          </a:xfrm>
          <a:prstGeom prst="rect">
            <a:avLst/>
          </a:prstGeom>
        </p:spPr>
        <p:txBody>
          <a:bodyPr wrap="square">
            <a:spAutoFit/>
          </a:bodyPr>
          <a:lstStyle/>
          <a:p>
            <a:pPr>
              <a:lnSpc>
                <a:spcPct val="150000"/>
              </a:lnSpc>
              <a:spcAft>
                <a:spcPts val="800"/>
              </a:spcAft>
            </a:pPr>
            <a:r>
              <a:rPr lang="fr-FR" sz="1600" b="1" dirty="0">
                <a:latin typeface="Arial" panose="020B0604020202020204" pitchFamily="34" charset="0"/>
                <a:ea typeface="Times New Roman" panose="02020603050405020304" pitchFamily="18" charset="0"/>
                <a:cs typeface="Arial" panose="020B0604020202020204" pitchFamily="34" charset="0"/>
              </a:rPr>
              <a:t>Pour tester la résistance :</a:t>
            </a:r>
          </a:p>
          <a:p>
            <a:pPr marL="342900" lvl="0" indent="-342900">
              <a:lnSpc>
                <a:spcPct val="150000"/>
              </a:lnSpc>
              <a:spcAft>
                <a:spcPts val="800"/>
              </a:spcAft>
              <a:buSzPts val="1000"/>
              <a:buFont typeface="Symbol" panose="05050102010706020507" pitchFamily="18" charset="2"/>
              <a:buChar char=""/>
              <a:tabLst>
                <a:tab pos="457200" algn="l"/>
              </a:tabLst>
            </a:pPr>
            <a:r>
              <a:rPr lang="fr-FR" sz="1600" dirty="0">
                <a:latin typeface="Arial" panose="020B0604020202020204" pitchFamily="34" charset="0"/>
                <a:ea typeface="Times New Roman" panose="02020603050405020304" pitchFamily="18" charset="0"/>
                <a:cs typeface="Arial" panose="020B0604020202020204" pitchFamily="34" charset="0"/>
              </a:rPr>
              <a:t>Les mêmes questions et contraintes que celles évoquées pour l’absorption se poseront.</a:t>
            </a:r>
            <a:endParaRPr lang="fr-FR" sz="16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800"/>
              </a:spcAft>
              <a:buSzPts val="1000"/>
              <a:buFont typeface="Symbol" panose="05050102010706020507" pitchFamily="18" charset="2"/>
              <a:buChar char=""/>
              <a:tabLst>
                <a:tab pos="457200" algn="l"/>
              </a:tabLst>
            </a:pPr>
            <a:r>
              <a:rPr lang="fr-FR" sz="1600" dirty="0">
                <a:latin typeface="Arial" panose="020B0604020202020204" pitchFamily="34" charset="0"/>
                <a:ea typeface="Times New Roman" panose="02020603050405020304" pitchFamily="18" charset="0"/>
                <a:cs typeface="Arial" panose="020B0604020202020204" pitchFamily="34" charset="0"/>
              </a:rPr>
              <a:t>On pourra objectiver la mesure de la résistance en utilisant des poids de masse croissante (par exemple des pinces à linge) à attacher aux feuilles, jusqu’à ce qu’elles se déchirent, les tendre en posant dessus la même série de poids, successivement, etc.</a:t>
            </a:r>
          </a:p>
          <a:p>
            <a:pPr marL="342900" lvl="0" indent="-342900">
              <a:lnSpc>
                <a:spcPct val="150000"/>
              </a:lnSpc>
              <a:spcAft>
                <a:spcPts val="800"/>
              </a:spcAft>
              <a:buSzPts val="1000"/>
              <a:buFont typeface="Symbol" panose="05050102010706020507" pitchFamily="18" charset="2"/>
              <a:buChar char=""/>
              <a:tabLst>
                <a:tab pos="457200" algn="l"/>
              </a:tabLst>
            </a:pPr>
            <a:endParaRPr lang="fr-FR" sz="16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fr-FR" sz="1600" dirty="0">
                <a:latin typeface="Arial" panose="020B0604020202020204" pitchFamily="34" charset="0"/>
                <a:ea typeface="Times New Roman" panose="02020603050405020304" pitchFamily="18" charset="0"/>
                <a:cs typeface="Arial" panose="020B0604020202020204" pitchFamily="34" charset="0"/>
              </a:rPr>
              <a:t>Avant que la classe se lance dans la réalisation des tests, l’enseignant pourra demander : « Qui pense que le papier plus absorbant sera le A, qui vote pour le B ou pour le C ? Pourquoi ? » Les réponses doivent être argumentées (l’emploi du mot « parce que » sera fait). Ces prévisions pourront être notées sur le cahier de sciences de chacun.</a:t>
            </a:r>
            <a:endParaRPr lang="fr-FR"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 name="Image 5">
            <a:extLst>
              <a:ext uri="{FF2B5EF4-FFF2-40B4-BE49-F238E27FC236}">
                <a16:creationId xmlns:a16="http://schemas.microsoft.com/office/drawing/2014/main" id="{A5F04AE1-12F8-4EAA-A737-AB18D3E76925}"/>
              </a:ext>
            </a:extLst>
          </p:cNvPr>
          <p:cNvPicPr>
            <a:picLocks noChangeAspect="1"/>
          </p:cNvPicPr>
          <p:nvPr/>
        </p:nvPicPr>
        <p:blipFill>
          <a:blip r:embed="rId2"/>
          <a:stretch>
            <a:fillRect/>
          </a:stretch>
        </p:blipFill>
        <p:spPr>
          <a:xfrm>
            <a:off x="9982936" y="5217623"/>
            <a:ext cx="1229946" cy="1011289"/>
          </a:xfrm>
          <a:prstGeom prst="rect">
            <a:avLst/>
          </a:prstGeom>
        </p:spPr>
      </p:pic>
      <p:sp>
        <p:nvSpPr>
          <p:cNvPr id="7" name="Rectangle 6">
            <a:extLst>
              <a:ext uri="{FF2B5EF4-FFF2-40B4-BE49-F238E27FC236}">
                <a16:creationId xmlns:a16="http://schemas.microsoft.com/office/drawing/2014/main" id="{5799CFEC-4BF5-493D-9954-8946F81E2A79}"/>
              </a:ext>
            </a:extLst>
          </p:cNvPr>
          <p:cNvSpPr/>
          <p:nvPr/>
        </p:nvSpPr>
        <p:spPr>
          <a:xfrm>
            <a:off x="979119" y="5723267"/>
            <a:ext cx="7691144" cy="923330"/>
          </a:xfrm>
          <a:prstGeom prst="rect">
            <a:avLst/>
          </a:prstGeom>
          <a:noFill/>
        </p:spPr>
        <p:txBody>
          <a:bodyPr wrap="none" lIns="91440" tIns="45720" rIns="91440" bIns="45720">
            <a:spAutoFit/>
          </a:bodyPr>
          <a:lstStyle/>
          <a:p>
            <a:r>
              <a:rPr lang="fr-FR"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Gwénaëlle BOURGOUIN – PEMF Ecole Yann Arthus-Bertrand Barjouville</a:t>
            </a:r>
          </a:p>
          <a:p>
            <a:r>
              <a:rPr lang="fr-FR"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Hervé LAVOT – PEMF Responsable du CDRS28</a:t>
            </a:r>
          </a:p>
          <a:p>
            <a:pPr algn="ctr"/>
            <a:endParaRPr lang="fr-FR" b="1" cap="none" spc="0"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304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76C78D5-1A51-42E2-882E-81A71316AEBF}"/>
              </a:ext>
            </a:extLst>
          </p:cNvPr>
          <p:cNvSpPr>
            <a:spLocks noGrp="1"/>
          </p:cNvSpPr>
          <p:nvPr>
            <p:ph type="title"/>
          </p:nvPr>
        </p:nvSpPr>
        <p:spPr>
          <a:xfrm>
            <a:off x="2307164" y="4301706"/>
            <a:ext cx="7577672" cy="1325563"/>
          </a:xfrm>
        </p:spPr>
        <p:txBody>
          <a:bodyPr>
            <a:normAutofit fontScale="90000"/>
          </a:bodyPr>
          <a:lstStyle/>
          <a:p>
            <a:pPr algn="ctr"/>
            <a:r>
              <a:rPr lang="fr-FR" sz="2400" b="1" dirty="0">
                <a:latin typeface="Arial" panose="020B0604020202020204" pitchFamily="34" charset="0"/>
                <a:cs typeface="Arial" panose="020B0604020202020204" pitchFamily="34" charset="0"/>
              </a:rPr>
              <a:t>Par Hervé LAVOT</a:t>
            </a:r>
            <a:br>
              <a:rPr lang="fr-FR" sz="2400" b="1" dirty="0">
                <a:latin typeface="Arial" panose="020B0604020202020204" pitchFamily="34" charset="0"/>
                <a:cs typeface="Arial" panose="020B0604020202020204" pitchFamily="34" charset="0"/>
              </a:rPr>
            </a:br>
            <a:r>
              <a:rPr lang="fr-FR" sz="2400" b="1" dirty="0">
                <a:latin typeface="Arial" panose="020B0604020202020204" pitchFamily="34" charset="0"/>
                <a:cs typeface="Arial" panose="020B0604020202020204" pitchFamily="34" charset="0"/>
              </a:rPr>
              <a:t>PEMF – Responsable du Centre Départemental de Ressources en Sciences 28</a:t>
            </a:r>
          </a:p>
        </p:txBody>
      </p:sp>
      <p:pic>
        <p:nvPicPr>
          <p:cNvPr id="5" name="Espace réservé du contenu 4">
            <a:extLst>
              <a:ext uri="{FF2B5EF4-FFF2-40B4-BE49-F238E27FC236}">
                <a16:creationId xmlns:a16="http://schemas.microsoft.com/office/drawing/2014/main" id="{E9C79E2A-D5E4-45AD-978A-1484A0DC5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5019" y="1786731"/>
            <a:ext cx="2621962" cy="2155836"/>
          </a:xfrm>
          <a:prstGeom prst="rect">
            <a:avLst/>
          </a:prstGeom>
        </p:spPr>
      </p:pic>
      <p:sp>
        <p:nvSpPr>
          <p:cNvPr id="6" name="Titre 1">
            <a:extLst>
              <a:ext uri="{FF2B5EF4-FFF2-40B4-BE49-F238E27FC236}">
                <a16:creationId xmlns:a16="http://schemas.microsoft.com/office/drawing/2014/main" id="{09954E92-0B5F-4E00-8B80-4FB8B9A7D27C}"/>
              </a:ext>
            </a:extLst>
          </p:cNvPr>
          <p:cNvSpPr txBox="1">
            <a:spLocks/>
          </p:cNvSpPr>
          <p:nvPr/>
        </p:nvSpPr>
        <p:spPr>
          <a:xfrm>
            <a:off x="3522118" y="567950"/>
            <a:ext cx="51477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b="1" dirty="0">
                <a:latin typeface="Arial" panose="020B0604020202020204" pitchFamily="34" charset="0"/>
                <a:cs typeface="Arial" panose="020B0604020202020204" pitchFamily="34" charset="0"/>
              </a:rPr>
              <a:t>Diaporama réalisé pour le </a:t>
            </a:r>
          </a:p>
        </p:txBody>
      </p:sp>
    </p:spTree>
    <p:extLst>
      <p:ext uri="{BB962C8B-B14F-4D97-AF65-F5344CB8AC3E}">
        <p14:creationId xmlns:p14="http://schemas.microsoft.com/office/powerpoint/2010/main" val="1794437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50D886-C700-4897-B02D-4012CF269056}"/>
              </a:ext>
            </a:extLst>
          </p:cNvPr>
          <p:cNvSpPr>
            <a:spLocks noGrp="1"/>
          </p:cNvSpPr>
          <p:nvPr>
            <p:ph type="title"/>
          </p:nvPr>
        </p:nvSpPr>
        <p:spPr>
          <a:xfrm>
            <a:off x="913774" y="353664"/>
            <a:ext cx="10364451" cy="1596177"/>
          </a:xfrm>
        </p:spPr>
        <p:txBody>
          <a:bodyPr/>
          <a:lstStyle/>
          <a:p>
            <a:r>
              <a:rPr lang="fr-FR" dirty="0">
                <a:latin typeface="Arial" panose="020B0604020202020204" pitchFamily="34" charset="0"/>
                <a:cs typeface="Arial" panose="020B0604020202020204" pitchFamily="34" charset="0"/>
              </a:rPr>
              <a:t>Trace écrite</a:t>
            </a:r>
          </a:p>
        </p:txBody>
      </p:sp>
      <p:sp>
        <p:nvSpPr>
          <p:cNvPr id="3" name="Espace réservé du contenu 2">
            <a:extLst>
              <a:ext uri="{FF2B5EF4-FFF2-40B4-BE49-F238E27FC236}">
                <a16:creationId xmlns:a16="http://schemas.microsoft.com/office/drawing/2014/main" id="{6905CD14-37C2-4689-8DE8-EF9D660BBC17}"/>
              </a:ext>
            </a:extLst>
          </p:cNvPr>
          <p:cNvSpPr>
            <a:spLocks noGrp="1"/>
          </p:cNvSpPr>
          <p:nvPr>
            <p:ph sz="quarter" idx="13"/>
          </p:nvPr>
        </p:nvSpPr>
        <p:spPr>
          <a:xfrm>
            <a:off x="913774" y="1949841"/>
            <a:ext cx="10363826" cy="3424107"/>
          </a:xfrm>
        </p:spPr>
        <p:txBody>
          <a:bodyPr/>
          <a:lstStyle/>
          <a:p>
            <a:pPr marL="0" indent="0">
              <a:buNone/>
            </a:pPr>
            <a:r>
              <a:rPr lang="fr-FR" sz="1800" u="sng" cap="none" dirty="0">
                <a:latin typeface="Arial" panose="020B0604020202020204" pitchFamily="34" charset="0"/>
                <a:cs typeface="Arial" panose="020B0604020202020204" pitchFamily="34" charset="0"/>
              </a:rPr>
              <a:t>Comment savoir si ce qu’on nous dit est vrai ? </a:t>
            </a:r>
          </a:p>
          <a:p>
            <a:pPr marL="0" indent="0">
              <a:buNone/>
            </a:pPr>
            <a:r>
              <a:rPr lang="fr-FR" sz="1800" cap="none" dirty="0">
                <a:latin typeface="Arial" panose="020B0604020202020204" pitchFamily="34" charset="0"/>
                <a:cs typeface="Arial" panose="020B0604020202020204" pitchFamily="34" charset="0"/>
              </a:rPr>
              <a:t>La publicité, la télévision ou internet nous vantent souvent des objets, des produits, des remèdes, des  pouvoirs … </a:t>
            </a:r>
          </a:p>
          <a:p>
            <a:pPr marL="0" indent="0">
              <a:buNone/>
            </a:pPr>
            <a:endParaRPr lang="fr-FR" sz="1800" cap="none" dirty="0">
              <a:latin typeface="Arial" panose="020B0604020202020204" pitchFamily="34" charset="0"/>
              <a:cs typeface="Arial" panose="020B0604020202020204" pitchFamily="34" charset="0"/>
            </a:endParaRPr>
          </a:p>
          <a:p>
            <a:r>
              <a:rPr lang="fr-FR" sz="1800" cap="none" dirty="0">
                <a:latin typeface="Arial" panose="020B0604020202020204" pitchFamily="34" charset="0"/>
                <a:cs typeface="Arial" panose="020B0604020202020204" pitchFamily="34" charset="0"/>
              </a:rPr>
              <a:t>Quel est le vrai, dans ces affirmations ? </a:t>
            </a:r>
          </a:p>
          <a:p>
            <a:pPr marL="0" indent="0">
              <a:buNone/>
            </a:pPr>
            <a:r>
              <a:rPr lang="fr-FR" sz="1800" cap="none" dirty="0">
                <a:latin typeface="Arial" panose="020B0604020202020204" pitchFamily="34" charset="0"/>
                <a:cs typeface="Arial" panose="020B0604020202020204" pitchFamily="34" charset="0"/>
              </a:rPr>
              <a:t>-&gt; Pour le vérifier, 	on peut </a:t>
            </a:r>
            <a:r>
              <a:rPr lang="fr-FR" sz="1800" b="1" u="sng" cap="none" dirty="0">
                <a:latin typeface="Arial" panose="020B0604020202020204" pitchFamily="34" charset="0"/>
                <a:cs typeface="Arial" panose="020B0604020202020204" pitchFamily="34" charset="0"/>
              </a:rPr>
              <a:t>réaliser des tests</a:t>
            </a:r>
            <a:r>
              <a:rPr lang="fr-FR" sz="1800" cap="none" dirty="0">
                <a:latin typeface="Arial" panose="020B0604020202020204" pitchFamily="34" charset="0"/>
                <a:cs typeface="Arial" panose="020B0604020202020204" pitchFamily="34" charset="0"/>
              </a:rPr>
              <a:t>, </a:t>
            </a:r>
          </a:p>
          <a:p>
            <a:pPr marL="0" indent="0">
              <a:buNone/>
            </a:pPr>
            <a:r>
              <a:rPr lang="fr-FR" sz="1800" cap="none" dirty="0">
                <a:latin typeface="Arial" panose="020B0604020202020204" pitchFamily="34" charset="0"/>
                <a:cs typeface="Arial" panose="020B0604020202020204" pitchFamily="34" charset="0"/>
              </a:rPr>
              <a:t>			ou </a:t>
            </a:r>
            <a:r>
              <a:rPr lang="fr-FR" sz="1800" b="1" u="sng" cap="none" dirty="0">
                <a:latin typeface="Arial" panose="020B0604020202020204" pitchFamily="34" charset="0"/>
                <a:cs typeface="Arial" panose="020B0604020202020204" pitchFamily="34" charset="0"/>
              </a:rPr>
              <a:t>s’intéresser à des tests réalisés par d’autres </a:t>
            </a:r>
            <a:r>
              <a:rPr lang="fr-FR" sz="1800" u="sng" cap="none" dirty="0">
                <a:latin typeface="Arial" panose="020B0604020202020204" pitchFamily="34" charset="0"/>
                <a:cs typeface="Arial" panose="020B0604020202020204" pitchFamily="34" charset="0"/>
              </a:rPr>
              <a:t>personnes.</a:t>
            </a:r>
          </a:p>
        </p:txBody>
      </p:sp>
    </p:spTree>
    <p:extLst>
      <p:ext uri="{BB962C8B-B14F-4D97-AF65-F5344CB8AC3E}">
        <p14:creationId xmlns:p14="http://schemas.microsoft.com/office/powerpoint/2010/main" val="342163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29262A-B565-4EAA-A393-9D6949B9901B}"/>
              </a:ext>
            </a:extLst>
          </p:cNvPr>
          <p:cNvSpPr>
            <a:spLocks noGrp="1"/>
          </p:cNvSpPr>
          <p:nvPr>
            <p:ph type="title"/>
          </p:nvPr>
        </p:nvSpPr>
        <p:spPr>
          <a:xfrm>
            <a:off x="913774" y="278420"/>
            <a:ext cx="10364451" cy="680196"/>
          </a:xfrm>
        </p:spPr>
        <p:txBody>
          <a:bodyPr/>
          <a:lstStyle/>
          <a:p>
            <a:r>
              <a:rPr lang="fr-FR" b="1" dirty="0">
                <a:latin typeface="Arial" panose="020B0604020202020204" pitchFamily="34" charset="0"/>
                <a:cs typeface="Arial" panose="020B0604020202020204" pitchFamily="34" charset="0"/>
              </a:rPr>
              <a:t>Séance 1 : </a:t>
            </a:r>
            <a:endParaRPr lang="fr-FR" dirty="0">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315F7D76-05E7-408E-8B94-257DAE2B9566}"/>
              </a:ext>
            </a:extLst>
          </p:cNvPr>
          <p:cNvSpPr>
            <a:spLocks noGrp="1"/>
          </p:cNvSpPr>
          <p:nvPr>
            <p:ph sz="quarter" idx="13"/>
          </p:nvPr>
        </p:nvSpPr>
        <p:spPr>
          <a:xfrm>
            <a:off x="913774" y="958616"/>
            <a:ext cx="10364451" cy="5620964"/>
          </a:xfrm>
        </p:spPr>
        <p:txBody>
          <a:bodyPr>
            <a:noAutofit/>
          </a:bodyPr>
          <a:lstStyle/>
          <a:p>
            <a:pPr marL="0" lvl="0" indent="0">
              <a:lnSpc>
                <a:spcPct val="100000"/>
              </a:lnSpc>
              <a:buNone/>
            </a:pPr>
            <a:r>
              <a:rPr lang="fr-FR" sz="1800" b="1" cap="none" dirty="0">
                <a:latin typeface="Arial" panose="020B0604020202020204" pitchFamily="34" charset="0"/>
                <a:cs typeface="Arial" panose="020B0604020202020204" pitchFamily="34" charset="0"/>
              </a:rPr>
              <a:t>1- Analyse des publicités.</a:t>
            </a:r>
          </a:p>
          <a:p>
            <a:pPr marL="0" indent="0">
              <a:lnSpc>
                <a:spcPct val="100000"/>
              </a:lnSpc>
              <a:buNone/>
            </a:pPr>
            <a:r>
              <a:rPr lang="fr-FR" sz="1800" cap="none" dirty="0">
                <a:latin typeface="Arial" panose="020B0604020202020204" pitchFamily="34" charset="0"/>
                <a:cs typeface="Arial" panose="020B0604020202020204" pitchFamily="34" charset="0"/>
              </a:rPr>
              <a:t>Identifier les qualités : résistance/quantité d’eau absorbée</a:t>
            </a:r>
          </a:p>
          <a:p>
            <a:pPr marL="0" indent="0">
              <a:lnSpc>
                <a:spcPct val="100000"/>
              </a:lnSpc>
              <a:buNone/>
            </a:pPr>
            <a:r>
              <a:rPr lang="fr-FR" sz="1800" cap="none" dirty="0">
                <a:latin typeface="Arial" panose="020B0604020202020204" pitchFamily="34" charset="0"/>
                <a:cs typeface="Arial" panose="020B0604020202020204" pitchFamily="34" charset="0"/>
              </a:rPr>
              <a:t>→ choix de travailler sur une seule qualité à la fois/qualité retenue : l’absorption</a:t>
            </a:r>
          </a:p>
          <a:p>
            <a:pPr marL="0" indent="0">
              <a:lnSpc>
                <a:spcPct val="100000"/>
              </a:lnSpc>
              <a:buNone/>
            </a:pPr>
            <a:endParaRPr lang="fr-FR" sz="1800" cap="none" dirty="0">
              <a:latin typeface="Arial" panose="020B0604020202020204" pitchFamily="34" charset="0"/>
              <a:cs typeface="Arial" panose="020B0604020202020204" pitchFamily="34" charset="0"/>
            </a:endParaRPr>
          </a:p>
          <a:p>
            <a:pPr marL="0" lvl="0" indent="0">
              <a:lnSpc>
                <a:spcPct val="100000"/>
              </a:lnSpc>
              <a:buNone/>
            </a:pPr>
            <a:r>
              <a:rPr lang="fr-FR" sz="1800" b="1" cap="none" dirty="0">
                <a:latin typeface="Arial" panose="020B0604020202020204" pitchFamily="34" charset="0"/>
                <a:cs typeface="Arial" panose="020B0604020202020204" pitchFamily="34" charset="0"/>
              </a:rPr>
              <a:t>2-  Etablir un protocole pour vérifier que c’est vrai.</a:t>
            </a:r>
          </a:p>
          <a:p>
            <a:pPr marL="0" indent="0">
              <a:lnSpc>
                <a:spcPct val="100000"/>
              </a:lnSpc>
              <a:buNone/>
            </a:pPr>
            <a:r>
              <a:rPr lang="fr-FR" sz="1800" cap="none" dirty="0">
                <a:latin typeface="Arial" panose="020B0604020202020204" pitchFamily="34" charset="0"/>
                <a:cs typeface="Arial" panose="020B0604020202020204" pitchFamily="34" charset="0"/>
              </a:rPr>
              <a:t>6 groupes : 5 groupes de 3 élèves et 1 groupe de 2 élèves (17 élèves)</a:t>
            </a:r>
          </a:p>
          <a:p>
            <a:pPr marL="0" indent="0">
              <a:lnSpc>
                <a:spcPct val="100000"/>
              </a:lnSpc>
              <a:buNone/>
            </a:pPr>
            <a:r>
              <a:rPr lang="fr-FR" sz="1800" cap="none" dirty="0">
                <a:latin typeface="Arial" panose="020B0604020202020204" pitchFamily="34" charset="0"/>
                <a:cs typeface="Arial" panose="020B0604020202020204" pitchFamily="34" charset="0"/>
              </a:rPr>
              <a:t>Chaque groupe teste le critère « absorption ». </a:t>
            </a:r>
          </a:p>
          <a:p>
            <a:pPr marL="0" indent="0">
              <a:lnSpc>
                <a:spcPct val="100000"/>
              </a:lnSpc>
              <a:buNone/>
            </a:pPr>
            <a:r>
              <a:rPr lang="fr-FR" sz="1800" cap="none" dirty="0">
                <a:latin typeface="Arial" panose="020B0604020202020204" pitchFamily="34" charset="0"/>
                <a:cs typeface="Arial" panose="020B0604020202020204" pitchFamily="34" charset="0"/>
              </a:rPr>
              <a:t> → recherche individuelle, puis par groupes de 3.</a:t>
            </a:r>
          </a:p>
          <a:p>
            <a:pPr marL="0" indent="0">
              <a:lnSpc>
                <a:spcPct val="100000"/>
              </a:lnSpc>
              <a:buNone/>
            </a:pPr>
            <a:r>
              <a:rPr lang="fr-FR" sz="1800" cap="none" dirty="0">
                <a:latin typeface="Arial" panose="020B0604020202020204" pitchFamily="34" charset="0"/>
                <a:cs typeface="Arial" panose="020B0604020202020204" pitchFamily="34" charset="0"/>
              </a:rPr>
              <a:t>→ remplir la fiche 1.</a:t>
            </a:r>
          </a:p>
          <a:p>
            <a:pPr marL="0" indent="0">
              <a:lnSpc>
                <a:spcPct val="100000"/>
              </a:lnSpc>
              <a:buNone/>
            </a:pPr>
            <a:endParaRPr lang="fr-FR" sz="1800" cap="none" dirty="0">
              <a:latin typeface="Arial" panose="020B0604020202020204" pitchFamily="34" charset="0"/>
              <a:cs typeface="Arial" panose="020B0604020202020204" pitchFamily="34" charset="0"/>
            </a:endParaRPr>
          </a:p>
          <a:p>
            <a:pPr marL="0" lvl="0" indent="0">
              <a:lnSpc>
                <a:spcPct val="100000"/>
              </a:lnSpc>
              <a:buNone/>
            </a:pPr>
            <a:r>
              <a:rPr lang="fr-FR" sz="1800" b="1" cap="none" dirty="0">
                <a:latin typeface="Arial" panose="020B0604020202020204" pitchFamily="34" charset="0"/>
                <a:cs typeface="Arial" panose="020B0604020202020204" pitchFamily="34" charset="0"/>
              </a:rPr>
              <a:t>3- </a:t>
            </a:r>
            <a:r>
              <a:rPr lang="fr-FR" sz="1800" cap="none" dirty="0">
                <a:latin typeface="Arial" panose="020B0604020202020204" pitchFamily="34" charset="0"/>
                <a:cs typeface="Arial" panose="020B0604020202020204" pitchFamily="34" charset="0"/>
              </a:rPr>
              <a:t>Noter le nombre d’élèves qui pense que le papier A sera plus absorbant, le B, le C ? </a:t>
            </a:r>
          </a:p>
          <a:p>
            <a:pPr marL="0" lvl="0" indent="0">
              <a:lnSpc>
                <a:spcPct val="100000"/>
              </a:lnSpc>
              <a:buNone/>
            </a:pPr>
            <a:r>
              <a:rPr lang="fr-FR" sz="1800" cap="none" dirty="0">
                <a:latin typeface="Arial" panose="020B0604020202020204" pitchFamily="34" charset="0"/>
                <a:cs typeface="Arial" panose="020B0604020202020204" pitchFamily="34" charset="0"/>
              </a:rPr>
              <a:t>	- idem pour la résistance.</a:t>
            </a:r>
          </a:p>
          <a:p>
            <a:pPr marL="0" indent="0">
              <a:lnSpc>
                <a:spcPct val="100000"/>
              </a:lnSpc>
              <a:buNone/>
            </a:pPr>
            <a:r>
              <a:rPr lang="fr-FR" sz="1800" cap="none" dirty="0">
                <a:latin typeface="Arial" panose="020B0604020202020204" pitchFamily="34" charset="0"/>
                <a:cs typeface="Arial" panose="020B0604020202020204" pitchFamily="34" charset="0"/>
              </a:rPr>
              <a:t>→ justifier en utilisant « parce que »</a:t>
            </a:r>
          </a:p>
        </p:txBody>
      </p:sp>
      <p:pic>
        <p:nvPicPr>
          <p:cNvPr id="5" name="Image 4">
            <a:extLst>
              <a:ext uri="{FF2B5EF4-FFF2-40B4-BE49-F238E27FC236}">
                <a16:creationId xmlns:a16="http://schemas.microsoft.com/office/drawing/2014/main" id="{97D6B9B6-3097-4409-A1A2-2EE47D36A44E}"/>
              </a:ext>
            </a:extLst>
          </p:cNvPr>
          <p:cNvPicPr>
            <a:picLocks noChangeAspect="1"/>
          </p:cNvPicPr>
          <p:nvPr/>
        </p:nvPicPr>
        <p:blipFill>
          <a:blip r:embed="rId2"/>
          <a:stretch>
            <a:fillRect/>
          </a:stretch>
        </p:blipFill>
        <p:spPr>
          <a:xfrm>
            <a:off x="8579727" y="2250317"/>
            <a:ext cx="3143154" cy="2357365"/>
          </a:xfrm>
          <a:prstGeom prst="rect">
            <a:avLst/>
          </a:prstGeom>
        </p:spPr>
      </p:pic>
    </p:spTree>
    <p:extLst>
      <p:ext uri="{BB962C8B-B14F-4D97-AF65-F5344CB8AC3E}">
        <p14:creationId xmlns:p14="http://schemas.microsoft.com/office/powerpoint/2010/main" val="3385869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BC5BE13-079E-4B2F-B119-09782103059C}"/>
              </a:ext>
            </a:extLst>
          </p:cNvPr>
          <p:cNvPicPr>
            <a:picLocks noChangeAspect="1"/>
          </p:cNvPicPr>
          <p:nvPr/>
        </p:nvPicPr>
        <p:blipFill>
          <a:blip r:embed="rId2"/>
          <a:stretch>
            <a:fillRect/>
          </a:stretch>
        </p:blipFill>
        <p:spPr>
          <a:xfrm>
            <a:off x="2008094" y="363070"/>
            <a:ext cx="8175812" cy="6131859"/>
          </a:xfrm>
          <a:prstGeom prst="rect">
            <a:avLst/>
          </a:prstGeom>
        </p:spPr>
      </p:pic>
    </p:spTree>
    <p:extLst>
      <p:ext uri="{BB962C8B-B14F-4D97-AF65-F5344CB8AC3E}">
        <p14:creationId xmlns:p14="http://schemas.microsoft.com/office/powerpoint/2010/main" val="345017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103CC3-1882-4D29-89B7-0F9CFCD01CDD}"/>
              </a:ext>
            </a:extLst>
          </p:cNvPr>
          <p:cNvSpPr>
            <a:spLocks noChangeArrowheads="1"/>
          </p:cNvSpPr>
          <p:nvPr/>
        </p:nvSpPr>
        <p:spPr bwMode="auto">
          <a:xfrm>
            <a:off x="1459285" y="748235"/>
            <a:ext cx="9752053" cy="53615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b="1" u="sng" dirty="0">
                <a:cs typeface="Arial" panose="020B0604020202020204" pitchFamily="34" charset="0"/>
              </a:rPr>
              <a:t>Phase 1 : Analyser des publicités (environ 30 min)</a:t>
            </a:r>
          </a:p>
          <a:p>
            <a:endParaRPr lang="fr-FR" dirty="0">
              <a:cs typeface="Arial" panose="020B0604020202020204" pitchFamily="34" charset="0"/>
            </a:endParaRPr>
          </a:p>
          <a:p>
            <a:r>
              <a:rPr lang="fr-FR" b="1" dirty="0">
                <a:cs typeface="Arial" panose="020B0604020202020204" pitchFamily="34" charset="0"/>
              </a:rPr>
              <a:t>Objectif : </a:t>
            </a:r>
            <a:r>
              <a:rPr lang="fr-FR" dirty="0">
                <a:cs typeface="Arial" panose="020B0604020202020204" pitchFamily="34" charset="0"/>
              </a:rPr>
              <a:t>Analyser des publicités, se demander si leurs affirmations sont vraies et comment on pourrait le vérifier.</a:t>
            </a:r>
          </a:p>
          <a:p>
            <a:pPr lvl="0"/>
            <a:r>
              <a:rPr lang="fr-FR" dirty="0">
                <a:cs typeface="Arial" panose="020B0604020202020204" pitchFamily="34" charset="0"/>
              </a:rPr>
              <a:t>- Visionner les publicités</a:t>
            </a:r>
          </a:p>
          <a:p>
            <a:pPr lvl="0"/>
            <a:r>
              <a:rPr lang="fr-FR" dirty="0">
                <a:cs typeface="Arial" panose="020B0604020202020204" pitchFamily="34" charset="0"/>
              </a:rPr>
              <a:t>- Quelles sont les qualités qu’on nous vante pour ces produits ? »</a:t>
            </a:r>
          </a:p>
          <a:p>
            <a:r>
              <a:rPr lang="fr-FR" dirty="0">
                <a:cs typeface="Arial" panose="020B0604020202020204" pitchFamily="34" charset="0"/>
              </a:rPr>
              <a:t>	→ Résistance</a:t>
            </a:r>
          </a:p>
          <a:p>
            <a:r>
              <a:rPr lang="fr-FR" dirty="0">
                <a:cs typeface="Arial" panose="020B0604020202020204" pitchFamily="34" charset="0"/>
              </a:rPr>
              <a:t>	→ Quantité d’eau absorbée</a:t>
            </a:r>
          </a:p>
          <a:p>
            <a:r>
              <a:rPr lang="fr-FR" dirty="0">
                <a:cs typeface="Arial" panose="020B0604020202020204" pitchFamily="34" charset="0"/>
              </a:rPr>
              <a:t>	→ Prix</a:t>
            </a:r>
          </a:p>
          <a:p>
            <a:endParaRPr lang="fr-FR" dirty="0">
              <a:cs typeface="Arial" panose="020B0604020202020204" pitchFamily="34" charset="0"/>
            </a:endParaRPr>
          </a:p>
          <a:p>
            <a:r>
              <a:rPr lang="fr-FR" b="1" dirty="0">
                <a:cs typeface="Arial" panose="020B0604020202020204" pitchFamily="34" charset="0"/>
              </a:rPr>
              <a:t>Croyez-vous à ces affirmations ? Pour quelles raisons ? </a:t>
            </a:r>
          </a:p>
          <a:p>
            <a:r>
              <a:rPr lang="fr-FR" b="1" dirty="0">
                <a:cs typeface="Arial" panose="020B0604020202020204" pitchFamily="34" charset="0"/>
              </a:rPr>
              <a:t>Est-ce qu’il est important de savoir si ce qui est affirmé est vrai ou faux ? Pourquoi ? </a:t>
            </a:r>
          </a:p>
          <a:p>
            <a:endParaRPr lang="fr-FR" dirty="0">
              <a:cs typeface="Arial" panose="020B0604020202020204" pitchFamily="34" charset="0"/>
            </a:endParaRPr>
          </a:p>
          <a:p>
            <a:r>
              <a:rPr lang="fr-FR" dirty="0">
                <a:cs typeface="Arial" panose="020B0604020202020204" pitchFamily="34" charset="0"/>
              </a:rPr>
              <a:t>Chacun exprime ses doutes, et le fait que la publicité peut exagérer les qualités du produit pour convaincre de l’acheter.</a:t>
            </a:r>
          </a:p>
          <a:p>
            <a:endParaRPr lang="fr-FR" dirty="0">
              <a:cs typeface="Arial" panose="020B0604020202020204" pitchFamily="34" charset="0"/>
            </a:endParaRPr>
          </a:p>
          <a:p>
            <a:r>
              <a:rPr lang="fr-FR" b="1" dirty="0">
                <a:cs typeface="Arial" panose="020B0604020202020204" pitchFamily="34" charset="0"/>
              </a:rPr>
              <a:t>« Comment pouvons-nous vérifier si les qualités qu’on nous vante pour ces produits sont vraies ? »</a:t>
            </a:r>
            <a:endParaRPr lang="fr-FR" dirty="0">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fr-FR" altLang="fr-FR" sz="1400" b="0" i="0" u="none" strike="noStrike" cap="none" normalizeH="0" baseline="0" dirty="0">
              <a:ln>
                <a:noFill/>
              </a:ln>
              <a:solidFill>
                <a:schemeClr val="tx1"/>
              </a:solidFill>
              <a:effectLst/>
              <a:latin typeface="Arial" panose="020B0604020202020204" pitchFamily="34" charset="0"/>
            </a:endParaRPr>
          </a:p>
        </p:txBody>
      </p:sp>
      <p:pic>
        <p:nvPicPr>
          <p:cNvPr id="10" name="Image 9">
            <a:extLst>
              <a:ext uri="{FF2B5EF4-FFF2-40B4-BE49-F238E27FC236}">
                <a16:creationId xmlns:a16="http://schemas.microsoft.com/office/drawing/2014/main" id="{A064D0E3-21D6-49F6-9500-8A366503630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73991">
            <a:off x="485149" y="903887"/>
            <a:ext cx="857250" cy="1085850"/>
          </a:xfrm>
          <a:prstGeom prst="rect">
            <a:avLst/>
          </a:prstGeom>
          <a:noFill/>
          <a:ln>
            <a:noFill/>
          </a:ln>
        </p:spPr>
      </p:pic>
    </p:spTree>
    <p:extLst>
      <p:ext uri="{BB962C8B-B14F-4D97-AF65-F5344CB8AC3E}">
        <p14:creationId xmlns:p14="http://schemas.microsoft.com/office/powerpoint/2010/main" val="260574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882A5D7-365A-4914-A105-01A20F5FA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53034">
            <a:off x="494676" y="934410"/>
            <a:ext cx="838200" cy="1076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9862BC1-1F2A-4E29-9238-10CB6B41367E}"/>
              </a:ext>
            </a:extLst>
          </p:cNvPr>
          <p:cNvSpPr>
            <a:spLocks noChangeArrowheads="1"/>
          </p:cNvSpPr>
          <p:nvPr/>
        </p:nvSpPr>
        <p:spPr bwMode="auto">
          <a:xfrm>
            <a:off x="1439038" y="1138526"/>
            <a:ext cx="9532989" cy="342677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fr-FR" b="1" u="sng" dirty="0">
                <a:latin typeface="Arial" panose="020B0604020202020204" pitchFamily="34" charset="0"/>
                <a:cs typeface="Arial" panose="020B0604020202020204" pitchFamily="34" charset="0"/>
              </a:rPr>
              <a:t>Phase 2 : Mettre les affirmations des publicités à l’épreuve des faits (environ 30 min)</a:t>
            </a:r>
          </a:p>
          <a:p>
            <a:endParaRPr lang="fr-FR"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Objectif :</a:t>
            </a:r>
            <a:r>
              <a:rPr lang="fr-FR" dirty="0">
                <a:latin typeface="Arial" panose="020B0604020202020204" pitchFamily="34" charset="0"/>
                <a:cs typeface="Arial" panose="020B0604020202020204" pitchFamily="34" charset="0"/>
              </a:rPr>
              <a:t> Proposer un protocole expérimental pour tester des affirmations et comparer différents produits.</a:t>
            </a:r>
          </a:p>
          <a:p>
            <a:r>
              <a:rPr lang="fr-FR" dirty="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sym typeface="Wingdings" panose="05000000000000000000" pitchFamily="2" charset="2"/>
              </a:rPr>
              <a:t> </a:t>
            </a:r>
            <a:r>
              <a:rPr lang="fr-FR" dirty="0">
                <a:latin typeface="Arial" panose="020B0604020202020204" pitchFamily="34" charset="0"/>
                <a:cs typeface="Arial" panose="020B0604020202020204" pitchFamily="34" charset="0"/>
              </a:rPr>
              <a:t>La classe va tester le critère « absorption ».</a:t>
            </a:r>
          </a:p>
          <a:p>
            <a:endParaRPr lang="fr-FR"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Recherche individuelle, puis par groupe de 3. </a:t>
            </a:r>
          </a:p>
          <a:p>
            <a:r>
              <a:rPr lang="fr-FR" dirty="0">
                <a:latin typeface="Arial" panose="020B0604020202020204" pitchFamily="34" charset="0"/>
                <a:cs typeface="Arial" panose="020B0604020202020204" pitchFamily="34" charset="0"/>
              </a:rPr>
              <a:t>La </a:t>
            </a:r>
            <a:r>
              <a:rPr lang="fr-FR" dirty="0">
                <a:latin typeface="Arial" panose="020B0604020202020204" pitchFamily="34" charset="0"/>
                <a:cs typeface="Arial" panose="020B0604020202020204" pitchFamily="34" charset="0"/>
                <a:hlinkClick r:id="rId3"/>
              </a:rPr>
              <a:t>fiche 1</a:t>
            </a:r>
            <a:r>
              <a:rPr lang="fr-FR" dirty="0">
                <a:latin typeface="Arial" panose="020B0604020202020204" pitchFamily="34" charset="0"/>
                <a:cs typeface="Arial" panose="020B0604020202020204" pitchFamily="34" charset="0"/>
              </a:rPr>
              <a:t> est utilisée comme support.</a:t>
            </a:r>
          </a:p>
          <a:p>
            <a:endParaRPr lang="fr-FR"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L’enseignant introduira le mot</a:t>
            </a:r>
            <a:r>
              <a:rPr lang="fr-FR" b="1" dirty="0">
                <a:latin typeface="Arial" panose="020B0604020202020204" pitchFamily="34" charset="0"/>
                <a:cs typeface="Arial" panose="020B0604020202020204" pitchFamily="34" charset="0"/>
              </a:rPr>
              <a:t> protocole</a:t>
            </a:r>
            <a:r>
              <a:rPr lang="fr-FR" dirty="0">
                <a:latin typeface="Arial" panose="020B0604020202020204" pitchFamily="34" charset="0"/>
                <a:cs typeface="Arial" panose="020B0604020202020204" pitchFamily="34" charset="0"/>
              </a:rPr>
              <a:t> et rappellera qu’</a:t>
            </a:r>
            <a:r>
              <a:rPr lang="fr-FR" b="1" dirty="0">
                <a:latin typeface="Arial" panose="020B0604020202020204" pitchFamily="34" charset="0"/>
                <a:cs typeface="Arial" panose="020B0604020202020204" pitchFamily="34" charset="0"/>
              </a:rPr>
              <a:t>il permet de savoir exactement quoi faire, avant de se lancer dans l’expérimentation.</a:t>
            </a:r>
            <a:endParaRPr lang="fr-FR" dirty="0">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endParaRPr lang="fr-FR" altLang="fr-FR" sz="1400" dirty="0">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2258066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91CAC16-0039-49B7-BB91-51F89F8D7237}"/>
              </a:ext>
            </a:extLst>
          </p:cNvPr>
          <p:cNvPicPr>
            <a:picLocks noChangeAspect="1"/>
          </p:cNvPicPr>
          <p:nvPr/>
        </p:nvPicPr>
        <p:blipFill>
          <a:blip r:embed="rId2"/>
          <a:stretch>
            <a:fillRect/>
          </a:stretch>
        </p:blipFill>
        <p:spPr>
          <a:xfrm rot="4745745">
            <a:off x="1282246" y="2392975"/>
            <a:ext cx="2672669" cy="2072048"/>
          </a:xfrm>
          <a:prstGeom prst="rect">
            <a:avLst/>
          </a:prstGeom>
        </p:spPr>
      </p:pic>
      <p:pic>
        <p:nvPicPr>
          <p:cNvPr id="6" name="Image 5">
            <a:extLst>
              <a:ext uri="{FF2B5EF4-FFF2-40B4-BE49-F238E27FC236}">
                <a16:creationId xmlns:a16="http://schemas.microsoft.com/office/drawing/2014/main" id="{1C666503-7063-4C0C-821C-5C72E5F36BCD}"/>
              </a:ext>
            </a:extLst>
          </p:cNvPr>
          <p:cNvPicPr>
            <a:picLocks noChangeAspect="1"/>
          </p:cNvPicPr>
          <p:nvPr/>
        </p:nvPicPr>
        <p:blipFill>
          <a:blip r:embed="rId3"/>
          <a:stretch>
            <a:fillRect/>
          </a:stretch>
        </p:blipFill>
        <p:spPr>
          <a:xfrm rot="20743184">
            <a:off x="3437913" y="283191"/>
            <a:ext cx="5316173" cy="6291617"/>
          </a:xfrm>
          <a:prstGeom prst="rect">
            <a:avLst/>
          </a:prstGeom>
        </p:spPr>
      </p:pic>
      <p:sp>
        <p:nvSpPr>
          <p:cNvPr id="2" name="Rectangle 1">
            <a:extLst>
              <a:ext uri="{FF2B5EF4-FFF2-40B4-BE49-F238E27FC236}">
                <a16:creationId xmlns:a16="http://schemas.microsoft.com/office/drawing/2014/main" id="{416368AF-2E54-4770-8D2D-5114DDF9AE70}"/>
              </a:ext>
            </a:extLst>
          </p:cNvPr>
          <p:cNvSpPr/>
          <p:nvPr/>
        </p:nvSpPr>
        <p:spPr>
          <a:xfrm rot="20893284">
            <a:off x="813246" y="1131449"/>
            <a:ext cx="3070071" cy="369332"/>
          </a:xfrm>
          <a:prstGeom prst="rect">
            <a:avLst/>
          </a:prstGeom>
          <a:solidFill>
            <a:schemeClr val="bg1"/>
          </a:solidFill>
        </p:spPr>
        <p:txBody>
          <a:bodyPr wrap="none">
            <a:spAutoFit/>
          </a:bodyPr>
          <a:lstStyle/>
          <a:p>
            <a:r>
              <a:rPr lang="fr-FR" b="1" dirty="0">
                <a:latin typeface="Arial" panose="020B0604020202020204" pitchFamily="34" charset="0"/>
                <a:cs typeface="Arial" panose="020B0604020202020204" pitchFamily="34" charset="0"/>
              </a:rPr>
              <a:t>Rédaction des protocoles</a:t>
            </a:r>
            <a:r>
              <a:rPr lang="fr-FR" dirty="0">
                <a:latin typeface="Arial" panose="020B0604020202020204" pitchFamily="34" charset="0"/>
                <a:cs typeface="Arial" panose="020B0604020202020204" pitchFamily="34" charset="0"/>
              </a:rPr>
              <a:t> </a:t>
            </a:r>
            <a:endParaRPr lang="fr-FR" dirty="0"/>
          </a:p>
        </p:txBody>
      </p:sp>
      <p:grpSp>
        <p:nvGrpSpPr>
          <p:cNvPr id="11" name="Groupe 10">
            <a:extLst>
              <a:ext uri="{FF2B5EF4-FFF2-40B4-BE49-F238E27FC236}">
                <a16:creationId xmlns:a16="http://schemas.microsoft.com/office/drawing/2014/main" id="{0D9F3022-1371-4904-96E5-9AED3B78AED1}"/>
              </a:ext>
            </a:extLst>
          </p:cNvPr>
          <p:cNvGrpSpPr/>
          <p:nvPr/>
        </p:nvGrpSpPr>
        <p:grpSpPr>
          <a:xfrm>
            <a:off x="8463364" y="2052889"/>
            <a:ext cx="2070528" cy="2760703"/>
            <a:chOff x="8463364" y="2052889"/>
            <a:chExt cx="2070528" cy="2760703"/>
          </a:xfrm>
        </p:grpSpPr>
        <p:pic>
          <p:nvPicPr>
            <p:cNvPr id="5" name="Image 4">
              <a:extLst>
                <a:ext uri="{FF2B5EF4-FFF2-40B4-BE49-F238E27FC236}">
                  <a16:creationId xmlns:a16="http://schemas.microsoft.com/office/drawing/2014/main" id="{641BD00F-08AA-45F8-AF3A-D6C4DF203B4C}"/>
                </a:ext>
              </a:extLst>
            </p:cNvPr>
            <p:cNvPicPr>
              <a:picLocks noChangeAspect="1"/>
            </p:cNvPicPr>
            <p:nvPr/>
          </p:nvPicPr>
          <p:blipFill>
            <a:blip r:embed="rId4"/>
            <a:stretch>
              <a:fillRect/>
            </a:stretch>
          </p:blipFill>
          <p:spPr>
            <a:xfrm rot="5885917">
              <a:off x="8118276" y="2397977"/>
              <a:ext cx="2760703" cy="2070528"/>
            </a:xfrm>
            <a:prstGeom prst="rect">
              <a:avLst/>
            </a:prstGeom>
          </p:spPr>
        </p:pic>
        <p:sp>
          <p:nvSpPr>
            <p:cNvPr id="3" name="Ellipse 2">
              <a:extLst>
                <a:ext uri="{FF2B5EF4-FFF2-40B4-BE49-F238E27FC236}">
                  <a16:creationId xmlns:a16="http://schemas.microsoft.com/office/drawing/2014/main" id="{DC1FB8D4-82FD-41F7-BFB1-6AB8FAFFD68D}"/>
                </a:ext>
              </a:extLst>
            </p:cNvPr>
            <p:cNvSpPr/>
            <p:nvPr/>
          </p:nvSpPr>
          <p:spPr>
            <a:xfrm>
              <a:off x="9035143" y="2743199"/>
              <a:ext cx="108857" cy="130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B40281F8-434B-43D3-A60F-520DDE2BB4F0}"/>
                </a:ext>
              </a:extLst>
            </p:cNvPr>
            <p:cNvSpPr/>
            <p:nvPr/>
          </p:nvSpPr>
          <p:spPr>
            <a:xfrm>
              <a:off x="9501901" y="2699656"/>
              <a:ext cx="108857"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45B65F36-AD42-432D-AF4F-E316F88E6432}"/>
                </a:ext>
              </a:extLst>
            </p:cNvPr>
            <p:cNvSpPr/>
            <p:nvPr/>
          </p:nvSpPr>
          <p:spPr>
            <a:xfrm>
              <a:off x="9375167" y="3145971"/>
              <a:ext cx="108857"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9AC8FC8D-47ED-4FF6-96E3-E271D1727ED7}"/>
                </a:ext>
              </a:extLst>
            </p:cNvPr>
            <p:cNvSpPr/>
            <p:nvPr/>
          </p:nvSpPr>
          <p:spPr>
            <a:xfrm>
              <a:off x="9976061" y="3026228"/>
              <a:ext cx="108857"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89C64F93-91B6-4EBA-B82F-54011B1F7574}"/>
                </a:ext>
              </a:extLst>
            </p:cNvPr>
            <p:cNvSpPr/>
            <p:nvPr/>
          </p:nvSpPr>
          <p:spPr>
            <a:xfrm>
              <a:off x="9286311" y="2612570"/>
              <a:ext cx="108857"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3867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onds dans l’eau">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TM04033925[[fn=Ronds dans l’eau]]</Template>
  <TotalTime>753</TotalTime>
  <Words>1781</Words>
  <Application>Microsoft Office PowerPoint</Application>
  <PresentationFormat>Grand écran</PresentationFormat>
  <Paragraphs>160</Paragraphs>
  <Slides>31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31</vt:i4>
      </vt:variant>
    </vt:vector>
  </HeadingPairs>
  <TitlesOfParts>
    <vt:vector size="36" baseType="lpstr">
      <vt:lpstr>Arial</vt:lpstr>
      <vt:lpstr>Comic Sans MS</vt:lpstr>
      <vt:lpstr>Symbol</vt:lpstr>
      <vt:lpstr>Tw Cen MT</vt:lpstr>
      <vt:lpstr>Ronds dans l’eau</vt:lpstr>
      <vt:lpstr>LA Démarche  D’INVESTIGATION</vt:lpstr>
      <vt:lpstr>OBJECTIFS</vt:lpstr>
      <vt:lpstr>Déroulé et modalités :</vt:lpstr>
      <vt:lpstr>Trace écrite</vt:lpstr>
      <vt:lpstr>Séance 1 : </vt:lpstr>
      <vt:lpstr>Présentation PowerPoint</vt:lpstr>
      <vt:lpstr>Présentation PowerPoint</vt:lpstr>
      <vt:lpstr>Présentation PowerPoint</vt:lpstr>
      <vt:lpstr>Présentation PowerPoint</vt:lpstr>
      <vt:lpstr>Présentation PowerPoint</vt:lpstr>
      <vt:lpstr>Séance 2 :</vt:lpstr>
      <vt:lpstr>Présentation PowerPoint</vt:lpstr>
      <vt:lpstr>Présentation PowerPoint</vt:lpstr>
      <vt:lpstr>Séance 3 :</vt:lpstr>
      <vt:lpstr>Présentation PowerPoint</vt:lpstr>
      <vt:lpstr>Présentation PowerPoint</vt:lpstr>
      <vt:lpstr>Présentation PowerPoint</vt:lpstr>
      <vt:lpstr>Séance 4</vt:lpstr>
      <vt:lpstr>Présentation PowerPoint</vt:lpstr>
      <vt:lpstr>Présentation PowerPoint</vt:lpstr>
      <vt:lpstr>Traces Écrites</vt:lpstr>
      <vt:lpstr>Période suivante : </vt:lpstr>
      <vt:lpstr>Concrètement …</vt:lpstr>
      <vt:lpstr>2- On teste …</vt:lpstr>
      <vt:lpstr>3- On complète le tableau des résultats </vt:lpstr>
      <vt:lpstr>ANNEXE</vt:lpstr>
      <vt:lpstr>NOTES POUR L’ENSEIGNANT</vt:lpstr>
      <vt:lpstr>Présentation PowerPoint</vt:lpstr>
      <vt:lpstr>Présentation PowerPoint</vt:lpstr>
      <vt:lpstr>Présentation PowerPoint</vt:lpstr>
      <vt:lpstr>Par Hervé LAVOT PEMF – Responsable du Centre Départemental de Ressources en Sciences 28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Demarche  D’INVESTIGATION</dc:title>
  <dc:creator>Herve Lavot</dc:creator>
  <cp:lastModifiedBy>Herve Lavot</cp:lastModifiedBy>
  <cp:revision>47</cp:revision>
  <dcterms:created xsi:type="dcterms:W3CDTF">2018-12-07T09:27:16Z</dcterms:created>
  <dcterms:modified xsi:type="dcterms:W3CDTF">2020-02-04T15:24:54Z</dcterms:modified>
</cp:coreProperties>
</file>