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301" r:id="rId3"/>
    <p:sldId id="259" r:id="rId4"/>
    <p:sldId id="264" r:id="rId5"/>
    <p:sldId id="257" r:id="rId6"/>
    <p:sldId id="265" r:id="rId7"/>
    <p:sldId id="258" r:id="rId8"/>
    <p:sldId id="260" r:id="rId9"/>
    <p:sldId id="261" r:id="rId10"/>
    <p:sldId id="262" r:id="rId11"/>
    <p:sldId id="263" r:id="rId12"/>
    <p:sldId id="266" r:id="rId13"/>
    <p:sldId id="267" r:id="rId14"/>
    <p:sldId id="268" r:id="rId15"/>
    <p:sldId id="269" r:id="rId16"/>
    <p:sldId id="270" r:id="rId17"/>
    <p:sldId id="272" r:id="rId18"/>
    <p:sldId id="271" r:id="rId19"/>
    <p:sldId id="273" r:id="rId20"/>
    <p:sldId id="27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7" d="100"/>
          <a:sy n="107" d="100"/>
        </p:scale>
        <p:origin x="138"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081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546545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3534611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103850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40033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749D3CA-ED88-41FB-B85F-5877A022ADFB}" type="datetimeFigureOut">
              <a:rPr lang="fr-FR" smtClean="0"/>
              <a:t>17/08/2022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B2A3149-F08C-4BD3-887C-F342AB104658}"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01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749D3CA-ED88-41FB-B85F-5877A022ADFB}" type="datetimeFigureOut">
              <a:rPr lang="fr-FR" smtClean="0"/>
              <a:t>17/08/2022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386731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749D3CA-ED88-41FB-B85F-5877A022ADFB}" type="datetimeFigureOut">
              <a:rPr lang="fr-FR" smtClean="0"/>
              <a:t>17/08/2022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3804936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749D3CA-ED88-41FB-B85F-5877A022ADFB}" type="datetimeFigureOut">
              <a:rPr lang="fr-FR" smtClean="0"/>
              <a:t>17/08/2022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3218975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749D3CA-ED88-41FB-B85F-5877A022ADFB}" type="datetimeFigureOut">
              <a:rPr lang="fr-FR" smtClean="0"/>
              <a:t>17/08/2022</a:t>
            </a:fld>
            <a:endParaRPr lang="fr-FR"/>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fr-FR"/>
          </a:p>
        </p:txBody>
      </p:sp>
      <p:sp>
        <p:nvSpPr>
          <p:cNvPr id="9" name="Slide Number Placeholder 8"/>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1158974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749D3CA-ED88-41FB-B85F-5877A022ADFB}" type="datetimeFigureOut">
              <a:rPr lang="fr-FR" smtClean="0"/>
              <a:t>17/08/2022</a:t>
            </a:fld>
            <a:endParaRPr lang="fr-F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fr-F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B2A3149-F08C-4BD3-887C-F342AB104658}" type="slidenum">
              <a:rPr lang="fr-FR" smtClean="0"/>
              <a:t>‹N°›</a:t>
            </a:fld>
            <a:endParaRPr lang="fr-FR"/>
          </a:p>
        </p:txBody>
      </p:sp>
    </p:spTree>
    <p:extLst>
      <p:ext uri="{BB962C8B-B14F-4D97-AF65-F5344CB8AC3E}">
        <p14:creationId xmlns:p14="http://schemas.microsoft.com/office/powerpoint/2010/main" val="319177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749D3CA-ED88-41FB-B85F-5877A022ADFB}" type="datetimeFigureOut">
              <a:rPr lang="fr-FR" smtClean="0"/>
              <a:t>17/08/2022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B2A3149-F08C-4BD3-887C-F342AB104658}" type="slidenum">
              <a:rPr lang="fr-FR" smtClean="0"/>
              <a:t>‹N°›</a:t>
            </a:fld>
            <a:endParaRPr lang="fr-FR"/>
          </a:p>
        </p:txBody>
      </p:sp>
    </p:spTree>
    <p:extLst>
      <p:ext uri="{BB962C8B-B14F-4D97-AF65-F5344CB8AC3E}">
        <p14:creationId xmlns:p14="http://schemas.microsoft.com/office/powerpoint/2010/main" val="2578447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749D3CA-ED88-41FB-B85F-5877A022ADFB}" type="datetimeFigureOut">
              <a:rPr lang="fr-FR" smtClean="0"/>
              <a:t>17/08/2022</a:t>
            </a:fld>
            <a:endParaRPr lang="fr-F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fr-F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B2A3149-F08C-4BD3-887C-F342AB104658}"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695960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png"/><Relationship Id="rId7"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1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0.png"/><Relationship Id="rId7"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3.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4.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7.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image" Target="../media/image38.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40.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2.png"/><Relationship Id="rId12"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9.png"/><Relationship Id="rId4" Type="http://schemas.openxmlformats.org/officeDocument/2006/relationships/image" Target="../media/image4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mailto:cdrs28@ac-orleans-tours.fr" TargetMode="External"/><Relationship Id="rId2" Type="http://schemas.openxmlformats.org/officeDocument/2006/relationships/image" Target="../media/image46.png"/><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5.jpeg"/><Relationship Id="rId7"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9.png"/><Relationship Id="rId4" Type="http://schemas.openxmlformats.org/officeDocument/2006/relationships/image" Target="../media/image18.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2.png"/><Relationship Id="rId7"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892B81-B3F7-3FB3-CBC7-5D38085C3531}"/>
              </a:ext>
            </a:extLst>
          </p:cNvPr>
          <p:cNvSpPr>
            <a:spLocks noGrp="1"/>
          </p:cNvSpPr>
          <p:nvPr>
            <p:ph type="ctrTitle"/>
          </p:nvPr>
        </p:nvSpPr>
        <p:spPr/>
        <p:txBody>
          <a:bodyPr/>
          <a:lstStyle/>
          <a:p>
            <a:r>
              <a:rPr lang="fr-FR" dirty="0"/>
              <a:t>La programmation en maternelle</a:t>
            </a:r>
          </a:p>
        </p:txBody>
      </p:sp>
      <p:sp>
        <p:nvSpPr>
          <p:cNvPr id="3" name="Sous-titre 2">
            <a:extLst>
              <a:ext uri="{FF2B5EF4-FFF2-40B4-BE49-F238E27FC236}">
                <a16:creationId xmlns:a16="http://schemas.microsoft.com/office/drawing/2014/main" id="{14EE1E6A-8B14-9C99-F4FF-5F6444602186}"/>
              </a:ext>
            </a:extLst>
          </p:cNvPr>
          <p:cNvSpPr>
            <a:spLocks noGrp="1"/>
          </p:cNvSpPr>
          <p:nvPr>
            <p:ph type="subTitle" idx="1"/>
          </p:nvPr>
        </p:nvSpPr>
        <p:spPr>
          <a:xfrm>
            <a:off x="1100051" y="4455620"/>
            <a:ext cx="10058400" cy="1643428"/>
          </a:xfrm>
        </p:spPr>
        <p:txBody>
          <a:bodyPr>
            <a:normAutofit fontScale="77500" lnSpcReduction="20000"/>
          </a:bodyPr>
          <a:lstStyle/>
          <a:p>
            <a:r>
              <a:rPr lang="fr-FR" sz="3900" dirty="0"/>
              <a:t>Initiation au codage et décodage</a:t>
            </a:r>
          </a:p>
          <a:p>
            <a:r>
              <a:rPr lang="fr-FR" dirty="0"/>
              <a:t>Maternelle st Exupéry – LUISANT (9MS/13GS)</a:t>
            </a:r>
          </a:p>
          <a:p>
            <a:endParaRPr lang="fr-FR" dirty="0"/>
          </a:p>
          <a:p>
            <a:r>
              <a:rPr lang="fr-FR" dirty="0"/>
              <a:t>                                                          Hervé LAVOT – Gwenaëlle BOURGOUIN</a:t>
            </a:r>
          </a:p>
        </p:txBody>
      </p:sp>
      <p:pic>
        <p:nvPicPr>
          <p:cNvPr id="9" name="Image 8">
            <a:extLst>
              <a:ext uri="{FF2B5EF4-FFF2-40B4-BE49-F238E27FC236}">
                <a16:creationId xmlns:a16="http://schemas.microsoft.com/office/drawing/2014/main" id="{A6FD2948-D605-482A-8337-97A9894129ED}"/>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554480" y="992810"/>
            <a:ext cx="1205514" cy="1266296"/>
          </a:xfrm>
          <a:prstGeom prst="rect">
            <a:avLst/>
          </a:prstGeom>
        </p:spPr>
      </p:pic>
      <p:pic>
        <p:nvPicPr>
          <p:cNvPr id="10" name="Image 9">
            <a:extLst>
              <a:ext uri="{FF2B5EF4-FFF2-40B4-BE49-F238E27FC236}">
                <a16:creationId xmlns:a16="http://schemas.microsoft.com/office/drawing/2014/main" id="{285D8A61-8BDC-470E-A6A4-EDAC1A0BE428}"/>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455690" y="503135"/>
            <a:ext cx="608608" cy="639294"/>
          </a:xfrm>
          <a:prstGeom prst="rect">
            <a:avLst/>
          </a:prstGeom>
        </p:spPr>
      </p:pic>
      <p:pic>
        <p:nvPicPr>
          <p:cNvPr id="11" name="Image 10">
            <a:extLst>
              <a:ext uri="{FF2B5EF4-FFF2-40B4-BE49-F238E27FC236}">
                <a16:creationId xmlns:a16="http://schemas.microsoft.com/office/drawing/2014/main" id="{80DF38E5-59BD-450D-B0F1-90848C665CC4}"/>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025008" y="374725"/>
            <a:ext cx="940500" cy="987920"/>
          </a:xfrm>
          <a:prstGeom prst="rect">
            <a:avLst/>
          </a:prstGeom>
        </p:spPr>
      </p:pic>
      <p:pic>
        <p:nvPicPr>
          <p:cNvPr id="12" name="Image 11">
            <a:extLst>
              <a:ext uri="{FF2B5EF4-FFF2-40B4-BE49-F238E27FC236}">
                <a16:creationId xmlns:a16="http://schemas.microsoft.com/office/drawing/2014/main" id="{8701D58A-794F-4FF3-9FCA-9C028EB0BFD6}"/>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79291" y="503135"/>
            <a:ext cx="608608" cy="639294"/>
          </a:xfrm>
          <a:prstGeom prst="rect">
            <a:avLst/>
          </a:prstGeom>
        </p:spPr>
      </p:pic>
      <p:pic>
        <p:nvPicPr>
          <p:cNvPr id="13" name="Image 12">
            <a:extLst>
              <a:ext uri="{FF2B5EF4-FFF2-40B4-BE49-F238E27FC236}">
                <a16:creationId xmlns:a16="http://schemas.microsoft.com/office/drawing/2014/main" id="{E3ECFFA4-1390-4213-B3A6-96BD6B56A468}"/>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901681" y="1116935"/>
            <a:ext cx="1205514" cy="1266296"/>
          </a:xfrm>
          <a:prstGeom prst="rect">
            <a:avLst/>
          </a:prstGeom>
        </p:spPr>
      </p:pic>
      <p:pic>
        <p:nvPicPr>
          <p:cNvPr id="14" name="Image 13">
            <a:extLst>
              <a:ext uri="{FF2B5EF4-FFF2-40B4-BE49-F238E27FC236}">
                <a16:creationId xmlns:a16="http://schemas.microsoft.com/office/drawing/2014/main" id="{F3306CB9-623C-49BB-A0EB-63FC2B872718}"/>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802891" y="627260"/>
            <a:ext cx="608608" cy="639294"/>
          </a:xfrm>
          <a:prstGeom prst="rect">
            <a:avLst/>
          </a:prstGeom>
        </p:spPr>
      </p:pic>
      <p:pic>
        <p:nvPicPr>
          <p:cNvPr id="15" name="Image 14">
            <a:extLst>
              <a:ext uri="{FF2B5EF4-FFF2-40B4-BE49-F238E27FC236}">
                <a16:creationId xmlns:a16="http://schemas.microsoft.com/office/drawing/2014/main" id="{8297E4F4-B53D-416E-8BED-DA40E878007B}"/>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72209" y="498850"/>
            <a:ext cx="940500" cy="987920"/>
          </a:xfrm>
          <a:prstGeom prst="rect">
            <a:avLst/>
          </a:prstGeom>
        </p:spPr>
      </p:pic>
      <p:pic>
        <p:nvPicPr>
          <p:cNvPr id="16" name="Image 15">
            <a:extLst>
              <a:ext uri="{FF2B5EF4-FFF2-40B4-BE49-F238E27FC236}">
                <a16:creationId xmlns:a16="http://schemas.microsoft.com/office/drawing/2014/main" id="{F0E03182-83FA-48AD-8754-FE5F8D72677C}"/>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226492" y="627260"/>
            <a:ext cx="608608" cy="639294"/>
          </a:xfrm>
          <a:prstGeom prst="rect">
            <a:avLst/>
          </a:prstGeom>
        </p:spPr>
      </p:pic>
      <p:pic>
        <p:nvPicPr>
          <p:cNvPr id="17" name="Image 16">
            <a:extLst>
              <a:ext uri="{FF2B5EF4-FFF2-40B4-BE49-F238E27FC236}">
                <a16:creationId xmlns:a16="http://schemas.microsoft.com/office/drawing/2014/main" id="{8ED241B8-27C6-467B-9461-570793968DC5}"/>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5225494" y="992810"/>
            <a:ext cx="1205514" cy="1266296"/>
          </a:xfrm>
          <a:prstGeom prst="rect">
            <a:avLst/>
          </a:prstGeom>
        </p:spPr>
      </p:pic>
      <p:pic>
        <p:nvPicPr>
          <p:cNvPr id="18" name="Image 17">
            <a:extLst>
              <a:ext uri="{FF2B5EF4-FFF2-40B4-BE49-F238E27FC236}">
                <a16:creationId xmlns:a16="http://schemas.microsoft.com/office/drawing/2014/main" id="{D5E80041-D0CC-4104-9F2B-9275C0F0F562}"/>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126704" y="503135"/>
            <a:ext cx="608608" cy="639294"/>
          </a:xfrm>
          <a:prstGeom prst="rect">
            <a:avLst/>
          </a:prstGeom>
        </p:spPr>
      </p:pic>
      <p:pic>
        <p:nvPicPr>
          <p:cNvPr id="19" name="Image 18">
            <a:extLst>
              <a:ext uri="{FF2B5EF4-FFF2-40B4-BE49-F238E27FC236}">
                <a16:creationId xmlns:a16="http://schemas.microsoft.com/office/drawing/2014/main" id="{95A37DDD-42EB-42B6-AFB7-4E30E2D0E3B4}"/>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6696022" y="374725"/>
            <a:ext cx="940500" cy="987920"/>
          </a:xfrm>
          <a:prstGeom prst="rect">
            <a:avLst/>
          </a:prstGeom>
        </p:spPr>
      </p:pic>
      <p:pic>
        <p:nvPicPr>
          <p:cNvPr id="20" name="Image 19">
            <a:extLst>
              <a:ext uri="{FF2B5EF4-FFF2-40B4-BE49-F238E27FC236}">
                <a16:creationId xmlns:a16="http://schemas.microsoft.com/office/drawing/2014/main" id="{4F2E9C32-22A1-4FC7-9931-8D2AB047C558}"/>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550305" y="503135"/>
            <a:ext cx="608608" cy="639294"/>
          </a:xfrm>
          <a:prstGeom prst="rect">
            <a:avLst/>
          </a:prstGeom>
        </p:spPr>
      </p:pic>
    </p:spTree>
    <p:extLst>
      <p:ext uri="{BB962C8B-B14F-4D97-AF65-F5344CB8AC3E}">
        <p14:creationId xmlns:p14="http://schemas.microsoft.com/office/powerpoint/2010/main" val="385042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EB0AE43A-3AC5-8800-0F3E-512BF423543B}"/>
              </a:ext>
            </a:extLst>
          </p:cNvPr>
          <p:cNvPicPr>
            <a:picLocks noChangeAspect="1"/>
          </p:cNvPicPr>
          <p:nvPr/>
        </p:nvPicPr>
        <p:blipFill>
          <a:blip r:embed="rId2"/>
          <a:stretch>
            <a:fillRect/>
          </a:stretch>
        </p:blipFill>
        <p:spPr>
          <a:xfrm>
            <a:off x="8809291" y="286603"/>
            <a:ext cx="3030155" cy="3205743"/>
          </a:xfrm>
          <a:prstGeom prst="rect">
            <a:avLst/>
          </a:prstGeom>
        </p:spPr>
      </p:pic>
      <p:pic>
        <p:nvPicPr>
          <p:cNvPr id="5" name="Espace réservé du contenu 4">
            <a:extLst>
              <a:ext uri="{FF2B5EF4-FFF2-40B4-BE49-F238E27FC236}">
                <a16:creationId xmlns:a16="http://schemas.microsoft.com/office/drawing/2014/main" id="{3426A64E-6C49-AF1E-70C9-F96558C9E8A3}"/>
              </a:ext>
            </a:extLst>
          </p:cNvPr>
          <p:cNvPicPr>
            <a:picLocks noGrp="1" noChangeAspect="1"/>
          </p:cNvPicPr>
          <p:nvPr>
            <p:ph sz="quarter" idx="13"/>
          </p:nvPr>
        </p:nvPicPr>
        <p:blipFill>
          <a:blip r:embed="rId3"/>
          <a:stretch>
            <a:fillRect/>
          </a:stretch>
        </p:blipFill>
        <p:spPr>
          <a:xfrm>
            <a:off x="352554" y="286603"/>
            <a:ext cx="4022688" cy="3311525"/>
          </a:xfrm>
        </p:spPr>
      </p:pic>
      <p:pic>
        <p:nvPicPr>
          <p:cNvPr id="7" name="Image 6">
            <a:extLst>
              <a:ext uri="{FF2B5EF4-FFF2-40B4-BE49-F238E27FC236}">
                <a16:creationId xmlns:a16="http://schemas.microsoft.com/office/drawing/2014/main" id="{5DDC2684-DE1A-73B5-8A75-0E079AB4CB19}"/>
              </a:ext>
            </a:extLst>
          </p:cNvPr>
          <p:cNvPicPr>
            <a:picLocks noChangeAspect="1"/>
          </p:cNvPicPr>
          <p:nvPr/>
        </p:nvPicPr>
        <p:blipFill>
          <a:blip r:embed="rId4"/>
          <a:stretch>
            <a:fillRect/>
          </a:stretch>
        </p:blipFill>
        <p:spPr>
          <a:xfrm>
            <a:off x="2763687" y="3230164"/>
            <a:ext cx="3557152" cy="2887570"/>
          </a:xfrm>
          <a:prstGeom prst="rect">
            <a:avLst/>
          </a:prstGeom>
        </p:spPr>
      </p:pic>
      <p:pic>
        <p:nvPicPr>
          <p:cNvPr id="11" name="Image 10">
            <a:extLst>
              <a:ext uri="{FF2B5EF4-FFF2-40B4-BE49-F238E27FC236}">
                <a16:creationId xmlns:a16="http://schemas.microsoft.com/office/drawing/2014/main" id="{C9C6A207-09FA-3BEB-35D7-55DDAC7EFCE9}"/>
              </a:ext>
            </a:extLst>
          </p:cNvPr>
          <p:cNvPicPr>
            <a:picLocks noChangeAspect="1"/>
          </p:cNvPicPr>
          <p:nvPr/>
        </p:nvPicPr>
        <p:blipFill>
          <a:blip r:embed="rId5"/>
          <a:stretch>
            <a:fillRect/>
          </a:stretch>
        </p:blipFill>
        <p:spPr>
          <a:xfrm>
            <a:off x="6863694" y="3230164"/>
            <a:ext cx="2972237" cy="2887570"/>
          </a:xfrm>
          <a:prstGeom prst="rect">
            <a:avLst/>
          </a:prstGeom>
        </p:spPr>
      </p:pic>
      <p:pic>
        <p:nvPicPr>
          <p:cNvPr id="8" name="Image 7">
            <a:extLst>
              <a:ext uri="{FF2B5EF4-FFF2-40B4-BE49-F238E27FC236}">
                <a16:creationId xmlns:a16="http://schemas.microsoft.com/office/drawing/2014/main" id="{C274CE4C-21A4-49C2-9AB5-BAA8FA5D5BB6}"/>
              </a:ext>
            </a:extLst>
          </p:cNvPr>
          <p:cNvPicPr>
            <a:picLocks noChangeAspect="1"/>
          </p:cNvPicPr>
          <p:nvPr/>
        </p:nvPicPr>
        <p:blipFill>
          <a:blip r:embed="rId6">
            <a:duotone>
              <a:prstClr val="black"/>
              <a:srgbClr val="92D05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2763687" y="474548"/>
            <a:ext cx="1205514" cy="1266296"/>
          </a:xfrm>
          <a:prstGeom prst="rect">
            <a:avLst/>
          </a:prstGeom>
        </p:spPr>
      </p:pic>
      <p:pic>
        <p:nvPicPr>
          <p:cNvPr id="9" name="Image 8">
            <a:extLst>
              <a:ext uri="{FF2B5EF4-FFF2-40B4-BE49-F238E27FC236}">
                <a16:creationId xmlns:a16="http://schemas.microsoft.com/office/drawing/2014/main" id="{E54EF404-4F9F-44AA-8FA3-E85D899CFBB1}"/>
              </a:ext>
            </a:extLst>
          </p:cNvPr>
          <p:cNvPicPr>
            <a:picLocks noChangeAspect="1"/>
          </p:cNvPicPr>
          <p:nvPr/>
        </p:nvPicPr>
        <p:blipFill>
          <a:blip r:embed="rId6">
            <a:duotone>
              <a:prstClr val="black"/>
              <a:srgbClr val="7030A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801341" y="286603"/>
            <a:ext cx="1253944" cy="1317168"/>
          </a:xfrm>
          <a:prstGeom prst="rect">
            <a:avLst/>
          </a:prstGeom>
        </p:spPr>
      </p:pic>
      <p:pic>
        <p:nvPicPr>
          <p:cNvPr id="10" name="Image 9">
            <a:extLst>
              <a:ext uri="{FF2B5EF4-FFF2-40B4-BE49-F238E27FC236}">
                <a16:creationId xmlns:a16="http://schemas.microsoft.com/office/drawing/2014/main" id="{B9BE9CBB-D9E4-49C8-9364-E150EFE71D2F}"/>
              </a:ext>
            </a:extLst>
          </p:cNvPr>
          <p:cNvPicPr>
            <a:picLocks noChangeAspect="1"/>
          </p:cNvPicPr>
          <p:nvPr/>
        </p:nvPicPr>
        <p:blipFill>
          <a:blip r:embed="rId6">
            <a:duotone>
              <a:prstClr val="black"/>
              <a:schemeClr val="accent1">
                <a:lumMod val="60000"/>
                <a:lumOff val="40000"/>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845154" y="240871"/>
            <a:ext cx="1378658" cy="1448170"/>
          </a:xfrm>
          <a:prstGeom prst="rect">
            <a:avLst/>
          </a:prstGeom>
        </p:spPr>
      </p:pic>
      <p:pic>
        <p:nvPicPr>
          <p:cNvPr id="12" name="Image 11">
            <a:extLst>
              <a:ext uri="{FF2B5EF4-FFF2-40B4-BE49-F238E27FC236}">
                <a16:creationId xmlns:a16="http://schemas.microsoft.com/office/drawing/2014/main" id="{64B9EC8E-70D0-48F6-83F9-EC4895CBC854}"/>
              </a:ext>
            </a:extLst>
          </p:cNvPr>
          <p:cNvPicPr>
            <a:picLocks noChangeAspect="1"/>
          </p:cNvPicPr>
          <p:nvPr/>
        </p:nvPicPr>
        <p:blipFill>
          <a:blip r:embed="rId6">
            <a:duotone>
              <a:prstClr val="black"/>
              <a:srgbClr val="FFFF0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592419" y="592781"/>
            <a:ext cx="980398" cy="1029830"/>
          </a:xfrm>
          <a:prstGeom prst="rect">
            <a:avLst/>
          </a:prstGeom>
        </p:spPr>
      </p:pic>
      <p:pic>
        <p:nvPicPr>
          <p:cNvPr id="14" name="Image 13">
            <a:extLst>
              <a:ext uri="{FF2B5EF4-FFF2-40B4-BE49-F238E27FC236}">
                <a16:creationId xmlns:a16="http://schemas.microsoft.com/office/drawing/2014/main" id="{18075F4F-D856-4FD3-8D67-43EB8D900975}"/>
              </a:ext>
            </a:extLst>
          </p:cNvPr>
          <p:cNvPicPr>
            <a:picLocks noChangeAspect="1"/>
          </p:cNvPicPr>
          <p:nvPr/>
        </p:nvPicPr>
        <p:blipFill>
          <a:blip r:embed="rId6">
            <a:duotone>
              <a:prstClr val="black"/>
              <a:srgbClr val="FFFF0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3003552" y="3644119"/>
            <a:ext cx="980398" cy="1029830"/>
          </a:xfrm>
          <a:prstGeom prst="rect">
            <a:avLst/>
          </a:prstGeom>
        </p:spPr>
      </p:pic>
      <p:pic>
        <p:nvPicPr>
          <p:cNvPr id="15" name="Image 14">
            <a:extLst>
              <a:ext uri="{FF2B5EF4-FFF2-40B4-BE49-F238E27FC236}">
                <a16:creationId xmlns:a16="http://schemas.microsoft.com/office/drawing/2014/main" id="{46AEB62C-317B-4224-80E6-E19B97AC1ABC}"/>
              </a:ext>
            </a:extLst>
          </p:cNvPr>
          <p:cNvPicPr>
            <a:picLocks noChangeAspect="1"/>
          </p:cNvPicPr>
          <p:nvPr/>
        </p:nvPicPr>
        <p:blipFill>
          <a:blip r:embed="rId6">
            <a:duotone>
              <a:prstClr val="black"/>
              <a:srgbClr val="92D05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4977597" y="3407653"/>
            <a:ext cx="1205514" cy="1266296"/>
          </a:xfrm>
          <a:prstGeom prst="rect">
            <a:avLst/>
          </a:prstGeom>
        </p:spPr>
      </p:pic>
      <p:pic>
        <p:nvPicPr>
          <p:cNvPr id="16" name="Image 15">
            <a:extLst>
              <a:ext uri="{FF2B5EF4-FFF2-40B4-BE49-F238E27FC236}">
                <a16:creationId xmlns:a16="http://schemas.microsoft.com/office/drawing/2014/main" id="{48387EA2-B454-4190-88F3-4B9EB15517CF}"/>
              </a:ext>
            </a:extLst>
          </p:cNvPr>
          <p:cNvPicPr>
            <a:picLocks noChangeAspect="1"/>
          </p:cNvPicPr>
          <p:nvPr/>
        </p:nvPicPr>
        <p:blipFill>
          <a:blip r:embed="rId6">
            <a:duotone>
              <a:prstClr val="black"/>
              <a:srgbClr val="7030A0">
                <a:tint val="45000"/>
                <a:satMod val="400000"/>
              </a:srgb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950224" y="3290214"/>
            <a:ext cx="1253944" cy="1317168"/>
          </a:xfrm>
          <a:prstGeom prst="rect">
            <a:avLst/>
          </a:prstGeom>
        </p:spPr>
      </p:pic>
      <p:pic>
        <p:nvPicPr>
          <p:cNvPr id="17" name="Image 16">
            <a:extLst>
              <a:ext uri="{FF2B5EF4-FFF2-40B4-BE49-F238E27FC236}">
                <a16:creationId xmlns:a16="http://schemas.microsoft.com/office/drawing/2014/main" id="{CE349F64-3A2E-4AAB-A8A3-09DEA320F6B0}"/>
              </a:ext>
            </a:extLst>
          </p:cNvPr>
          <p:cNvPicPr>
            <a:picLocks noChangeAspect="1"/>
          </p:cNvPicPr>
          <p:nvPr/>
        </p:nvPicPr>
        <p:blipFill>
          <a:blip r:embed="rId6">
            <a:duotone>
              <a:prstClr val="black"/>
              <a:schemeClr val="accent1">
                <a:lumMod val="60000"/>
                <a:lumOff val="40000"/>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40251" y="3290214"/>
            <a:ext cx="1378658" cy="1511754"/>
          </a:xfrm>
          <a:prstGeom prst="rect">
            <a:avLst/>
          </a:prstGeom>
        </p:spPr>
      </p:pic>
      <p:pic>
        <p:nvPicPr>
          <p:cNvPr id="19" name="Image 18">
            <a:extLst>
              <a:ext uri="{FF2B5EF4-FFF2-40B4-BE49-F238E27FC236}">
                <a16:creationId xmlns:a16="http://schemas.microsoft.com/office/drawing/2014/main" id="{76434612-1B61-40AE-8D7B-3437906F404D}"/>
              </a:ext>
            </a:extLst>
          </p:cNvPr>
          <p:cNvPicPr>
            <a:picLocks noChangeAspect="1"/>
          </p:cNvPicPr>
          <p:nvPr/>
        </p:nvPicPr>
        <p:blipFill>
          <a:blip r:embed="rId6">
            <a:duotone>
              <a:prstClr val="black"/>
              <a:schemeClr val="accent1">
                <a:lumMod val="60000"/>
                <a:lumOff val="40000"/>
                <a:tint val="45000"/>
                <a:satMod val="400000"/>
              </a:schemeClr>
            </a:duotone>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009724" y="1292419"/>
            <a:ext cx="940500" cy="987920"/>
          </a:xfrm>
          <a:prstGeom prst="rect">
            <a:avLst/>
          </a:prstGeom>
        </p:spPr>
      </p:pic>
      <p:pic>
        <p:nvPicPr>
          <p:cNvPr id="20" name="Image 19">
            <a:extLst>
              <a:ext uri="{FF2B5EF4-FFF2-40B4-BE49-F238E27FC236}">
                <a16:creationId xmlns:a16="http://schemas.microsoft.com/office/drawing/2014/main" id="{D765DA32-813A-4E90-B160-7EB1A179128C}"/>
              </a:ext>
            </a:extLst>
          </p:cNvPr>
          <p:cNvPicPr>
            <a:picLocks noChangeAspect="1"/>
          </p:cNvPicPr>
          <p:nvPr/>
        </p:nvPicPr>
        <p:blipFill rotWithShape="1">
          <a:blip r:embed="rId8"/>
          <a:srcRect l="5927" t="1974"/>
          <a:stretch/>
        </p:blipFill>
        <p:spPr>
          <a:xfrm>
            <a:off x="4844017" y="1200844"/>
            <a:ext cx="840536" cy="1080000"/>
          </a:xfrm>
          <a:prstGeom prst="rect">
            <a:avLst/>
          </a:prstGeom>
        </p:spPr>
      </p:pic>
      <p:pic>
        <p:nvPicPr>
          <p:cNvPr id="21" name="Image 20">
            <a:extLst>
              <a:ext uri="{FF2B5EF4-FFF2-40B4-BE49-F238E27FC236}">
                <a16:creationId xmlns:a16="http://schemas.microsoft.com/office/drawing/2014/main" id="{6A8691A4-0F67-4941-8761-40F560FC3C1B}"/>
              </a:ext>
            </a:extLst>
          </p:cNvPr>
          <p:cNvPicPr>
            <a:picLocks noChangeAspect="1"/>
          </p:cNvPicPr>
          <p:nvPr/>
        </p:nvPicPr>
        <p:blipFill rotWithShape="1">
          <a:blip r:embed="rId8"/>
          <a:srcRect l="5927" t="1974"/>
          <a:stretch/>
        </p:blipFill>
        <p:spPr>
          <a:xfrm>
            <a:off x="7275395" y="1200339"/>
            <a:ext cx="840536" cy="1080000"/>
          </a:xfrm>
          <a:prstGeom prst="rect">
            <a:avLst/>
          </a:prstGeom>
        </p:spPr>
      </p:pic>
      <p:pic>
        <p:nvPicPr>
          <p:cNvPr id="22" name="Image 21">
            <a:extLst>
              <a:ext uri="{FF2B5EF4-FFF2-40B4-BE49-F238E27FC236}">
                <a16:creationId xmlns:a16="http://schemas.microsoft.com/office/drawing/2014/main" id="{91775F24-9D3B-4B07-AE62-2EBCF4E1DA4F}"/>
              </a:ext>
            </a:extLst>
          </p:cNvPr>
          <p:cNvPicPr>
            <a:picLocks noChangeAspect="1"/>
          </p:cNvPicPr>
          <p:nvPr/>
        </p:nvPicPr>
        <p:blipFill>
          <a:blip r:embed="rId9"/>
          <a:stretch>
            <a:fillRect/>
          </a:stretch>
        </p:blipFill>
        <p:spPr>
          <a:xfrm>
            <a:off x="1049621" y="4261968"/>
            <a:ext cx="839190" cy="1080000"/>
          </a:xfrm>
          <a:prstGeom prst="rect">
            <a:avLst/>
          </a:prstGeom>
        </p:spPr>
      </p:pic>
      <p:pic>
        <p:nvPicPr>
          <p:cNvPr id="23" name="Image 22">
            <a:extLst>
              <a:ext uri="{FF2B5EF4-FFF2-40B4-BE49-F238E27FC236}">
                <a16:creationId xmlns:a16="http://schemas.microsoft.com/office/drawing/2014/main" id="{46D5E34E-4A4A-470B-9682-E62E9829AA25}"/>
              </a:ext>
            </a:extLst>
          </p:cNvPr>
          <p:cNvPicPr>
            <a:picLocks noChangeAspect="1"/>
          </p:cNvPicPr>
          <p:nvPr/>
        </p:nvPicPr>
        <p:blipFill>
          <a:blip r:embed="rId9"/>
          <a:stretch>
            <a:fillRect/>
          </a:stretch>
        </p:blipFill>
        <p:spPr>
          <a:xfrm>
            <a:off x="10492893" y="4261968"/>
            <a:ext cx="839190" cy="1080000"/>
          </a:xfrm>
          <a:prstGeom prst="rect">
            <a:avLst/>
          </a:prstGeom>
        </p:spPr>
      </p:pic>
    </p:spTree>
    <p:extLst>
      <p:ext uri="{BB962C8B-B14F-4D97-AF65-F5344CB8AC3E}">
        <p14:creationId xmlns:p14="http://schemas.microsoft.com/office/powerpoint/2010/main" val="1683762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546CED0A-1A2F-0C35-905F-097AB0403BC3}"/>
              </a:ext>
            </a:extLst>
          </p:cNvPr>
          <p:cNvPicPr>
            <a:picLocks noGrp="1" noChangeAspect="1"/>
          </p:cNvPicPr>
          <p:nvPr>
            <p:ph sz="quarter" idx="13"/>
          </p:nvPr>
        </p:nvPicPr>
        <p:blipFill>
          <a:blip r:embed="rId2"/>
          <a:stretch>
            <a:fillRect/>
          </a:stretch>
        </p:blipFill>
        <p:spPr>
          <a:xfrm>
            <a:off x="361506" y="142758"/>
            <a:ext cx="5284381" cy="6428639"/>
          </a:xfrm>
        </p:spPr>
      </p:pic>
      <p:sp>
        <p:nvSpPr>
          <p:cNvPr id="6" name="ZoneTexte 5">
            <a:extLst>
              <a:ext uri="{FF2B5EF4-FFF2-40B4-BE49-F238E27FC236}">
                <a16:creationId xmlns:a16="http://schemas.microsoft.com/office/drawing/2014/main" id="{1483B636-3F73-EDEB-76A1-99CDA00E4F0D}"/>
              </a:ext>
            </a:extLst>
          </p:cNvPr>
          <p:cNvSpPr txBox="1"/>
          <p:nvPr/>
        </p:nvSpPr>
        <p:spPr>
          <a:xfrm>
            <a:off x="6475228" y="2073349"/>
            <a:ext cx="5355266" cy="646331"/>
          </a:xfrm>
          <a:prstGeom prst="rect">
            <a:avLst/>
          </a:prstGeom>
          <a:noFill/>
        </p:spPr>
        <p:txBody>
          <a:bodyPr wrap="square" rtlCol="0">
            <a:spAutoFit/>
          </a:bodyPr>
          <a:lstStyle/>
          <a:p>
            <a:r>
              <a:rPr lang="fr-FR" dirty="0"/>
              <a:t>Les robots sont mis au centre de la table, les élèves doivent les dessiner.</a:t>
            </a:r>
          </a:p>
        </p:txBody>
      </p:sp>
      <p:pic>
        <p:nvPicPr>
          <p:cNvPr id="7" name="Image 6">
            <a:extLst>
              <a:ext uri="{FF2B5EF4-FFF2-40B4-BE49-F238E27FC236}">
                <a16:creationId xmlns:a16="http://schemas.microsoft.com/office/drawing/2014/main" id="{3F9A0F40-96F6-452F-B1AA-1987E0C5E9E8}"/>
              </a:ext>
            </a:extLst>
          </p:cNvPr>
          <p:cNvPicPr>
            <a:picLocks noChangeAspect="1"/>
          </p:cNvPicPr>
          <p:nvPr/>
        </p:nvPicPr>
        <p:blipFill>
          <a:blip r:embed="rId3">
            <a:duotone>
              <a:prstClr val="black"/>
              <a:srgbClr val="92D05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7659444" y="3969092"/>
            <a:ext cx="1205514" cy="1266296"/>
          </a:xfrm>
          <a:prstGeom prst="rect">
            <a:avLst/>
          </a:prstGeom>
        </p:spPr>
      </p:pic>
      <p:pic>
        <p:nvPicPr>
          <p:cNvPr id="8" name="Image 7">
            <a:extLst>
              <a:ext uri="{FF2B5EF4-FFF2-40B4-BE49-F238E27FC236}">
                <a16:creationId xmlns:a16="http://schemas.microsoft.com/office/drawing/2014/main" id="{7CCB7B4E-06C0-4B41-B1B9-F760FB4764E5}"/>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8560654" y="3479417"/>
            <a:ext cx="608608" cy="639294"/>
          </a:xfrm>
          <a:prstGeom prst="rect">
            <a:avLst/>
          </a:prstGeom>
        </p:spPr>
      </p:pic>
      <p:pic>
        <p:nvPicPr>
          <p:cNvPr id="9" name="Image 8">
            <a:extLst>
              <a:ext uri="{FF2B5EF4-FFF2-40B4-BE49-F238E27FC236}">
                <a16:creationId xmlns:a16="http://schemas.microsoft.com/office/drawing/2014/main" id="{8C14E2E4-CF9B-41A4-8613-6BF129132052}"/>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129972" y="3351007"/>
            <a:ext cx="940500" cy="987920"/>
          </a:xfrm>
          <a:prstGeom prst="rect">
            <a:avLst/>
          </a:prstGeom>
        </p:spPr>
      </p:pic>
      <p:pic>
        <p:nvPicPr>
          <p:cNvPr id="10" name="Image 9">
            <a:extLst>
              <a:ext uri="{FF2B5EF4-FFF2-40B4-BE49-F238E27FC236}">
                <a16:creationId xmlns:a16="http://schemas.microsoft.com/office/drawing/2014/main" id="{9692F60D-C681-48BF-91F9-59585A66A676}"/>
              </a:ext>
            </a:extLst>
          </p:cNvPr>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984255" y="3479417"/>
            <a:ext cx="608608" cy="639294"/>
          </a:xfrm>
          <a:prstGeom prst="rect">
            <a:avLst/>
          </a:prstGeom>
        </p:spPr>
      </p:pic>
      <p:pic>
        <p:nvPicPr>
          <p:cNvPr id="12" name="Image 11">
            <a:extLst>
              <a:ext uri="{FF2B5EF4-FFF2-40B4-BE49-F238E27FC236}">
                <a16:creationId xmlns:a16="http://schemas.microsoft.com/office/drawing/2014/main" id="{4A56FDE6-60C0-437E-B3AA-B6E7CF3724DA}"/>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3" name="Image 12">
            <a:extLst>
              <a:ext uri="{FF2B5EF4-FFF2-40B4-BE49-F238E27FC236}">
                <a16:creationId xmlns:a16="http://schemas.microsoft.com/office/drawing/2014/main" id="{D6E49524-4D94-4996-BFBF-9DCD710BFC16}"/>
              </a:ext>
            </a:extLst>
          </p:cNvPr>
          <p:cNvPicPr>
            <a:picLocks noChangeAspect="1"/>
          </p:cNvPicPr>
          <p:nvPr/>
        </p:nvPicPr>
        <p:blipFill>
          <a:blip r:embed="rId5"/>
          <a:stretch>
            <a:fillRect/>
          </a:stretch>
        </p:blipFill>
        <p:spPr>
          <a:xfrm>
            <a:off x="4608333" y="5389503"/>
            <a:ext cx="882305" cy="1080000"/>
          </a:xfrm>
          <a:prstGeom prst="rect">
            <a:avLst/>
          </a:prstGeom>
        </p:spPr>
      </p:pic>
    </p:spTree>
    <p:extLst>
      <p:ext uri="{BB962C8B-B14F-4D97-AF65-F5344CB8AC3E}">
        <p14:creationId xmlns:p14="http://schemas.microsoft.com/office/powerpoint/2010/main" val="38728203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64C918-30D7-7755-03AC-AED09AF847A2}"/>
              </a:ext>
            </a:extLst>
          </p:cNvPr>
          <p:cNvSpPr>
            <a:spLocks noGrp="1"/>
          </p:cNvSpPr>
          <p:nvPr>
            <p:ph type="title"/>
          </p:nvPr>
        </p:nvSpPr>
        <p:spPr/>
        <p:txBody>
          <a:bodyPr/>
          <a:lstStyle/>
          <a:p>
            <a:r>
              <a:rPr lang="fr-FR"/>
              <a:t>Séance 3:</a:t>
            </a:r>
          </a:p>
        </p:txBody>
      </p:sp>
      <p:graphicFrame>
        <p:nvGraphicFramePr>
          <p:cNvPr id="4" name="Espace réservé du contenu 3">
            <a:extLst>
              <a:ext uri="{FF2B5EF4-FFF2-40B4-BE49-F238E27FC236}">
                <a16:creationId xmlns:a16="http://schemas.microsoft.com/office/drawing/2014/main" id="{FD2E8F05-DECA-2777-E132-BCDEB387B5D8}"/>
              </a:ext>
            </a:extLst>
          </p:cNvPr>
          <p:cNvGraphicFramePr>
            <a:graphicFrameLocks noGrp="1"/>
          </p:cNvGraphicFramePr>
          <p:nvPr>
            <p:ph sz="quarter" idx="13"/>
            <p:extLst>
              <p:ext uri="{D42A27DB-BD31-4B8C-83A1-F6EECF244321}">
                <p14:modId xmlns:p14="http://schemas.microsoft.com/office/powerpoint/2010/main" val="4195652718"/>
              </p:ext>
            </p:extLst>
          </p:nvPr>
        </p:nvGraphicFramePr>
        <p:xfrm>
          <a:off x="1097280" y="2063600"/>
          <a:ext cx="10058400" cy="2327647"/>
        </p:xfrm>
        <a:graphic>
          <a:graphicData uri="http://schemas.openxmlformats.org/drawingml/2006/table">
            <a:tbl>
              <a:tblPr>
                <a:tableStyleId>{5C22544A-7EE6-4342-B048-85BDC9FD1C3A}</a:tableStyleId>
              </a:tblPr>
              <a:tblGrid>
                <a:gridCol w="10058400">
                  <a:extLst>
                    <a:ext uri="{9D8B030D-6E8A-4147-A177-3AD203B41FA5}">
                      <a16:colId xmlns:a16="http://schemas.microsoft.com/office/drawing/2014/main" val="2652698648"/>
                    </a:ext>
                  </a:extLst>
                </a:gridCol>
              </a:tblGrid>
              <a:tr h="444334">
                <a:tc>
                  <a:txBody>
                    <a:bodyPr/>
                    <a:lstStyle/>
                    <a:p>
                      <a:pPr>
                        <a:lnSpc>
                          <a:spcPct val="107000"/>
                        </a:lnSpc>
                      </a:pPr>
                      <a:r>
                        <a:rPr lang="fr-FR" sz="1100" kern="150" dirty="0">
                          <a:effectLst/>
                        </a:rPr>
                        <a:t>Introduction des flèches pour le codage</a:t>
                      </a:r>
                      <a:endParaRPr lang="fr-FR" sz="12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34925" marR="34925" marT="34925" marB="34925"/>
                </a:tc>
                <a:extLst>
                  <a:ext uri="{0D108BD9-81ED-4DB2-BD59-A6C34878D82A}">
                    <a16:rowId xmlns:a16="http://schemas.microsoft.com/office/drawing/2014/main" val="4026570723"/>
                  </a:ext>
                </a:extLst>
              </a:tr>
              <a:tr h="1438979">
                <a:tc>
                  <a:txBody>
                    <a:bodyPr/>
                    <a:lstStyle/>
                    <a:p>
                      <a:pPr>
                        <a:lnSpc>
                          <a:spcPct val="107000"/>
                        </a:lnSpc>
                      </a:pPr>
                      <a:r>
                        <a:rPr lang="fr-FR" sz="1100" kern="150" dirty="0">
                          <a:effectLst/>
                        </a:rPr>
                        <a:t>Domaine Agir, s'exprimer, comprendre à travers l'activité physique / Explorer le monde</a:t>
                      </a:r>
                      <a:endParaRPr lang="fr-FR" sz="1200" kern="150" dirty="0">
                        <a:effectLst/>
                      </a:endParaRPr>
                    </a:p>
                    <a:p>
                      <a:pPr>
                        <a:lnSpc>
                          <a:spcPct val="107000"/>
                        </a:lnSpc>
                      </a:pPr>
                      <a:r>
                        <a:rPr lang="fr-FR" sz="1100" kern="150" dirty="0">
                          <a:effectLst/>
                        </a:rPr>
                        <a:t>Sous domaine : Agir dans l'espace, dans la durée et sur les objets / Se repérer dans le temps et                                _                         dans l'espace</a:t>
                      </a:r>
                      <a:endParaRPr lang="fr-FR" sz="1200" kern="150" dirty="0">
                        <a:effectLst/>
                      </a:endParaRPr>
                    </a:p>
                    <a:p>
                      <a:pPr>
                        <a:lnSpc>
                          <a:spcPct val="107000"/>
                        </a:lnSpc>
                      </a:pPr>
                      <a:r>
                        <a:rPr lang="fr-FR" sz="1100" kern="150" dirty="0">
                          <a:effectLst/>
                        </a:rPr>
                        <a:t>Compétence attendue : Respecter le codage mis en place par un camarade</a:t>
                      </a:r>
                      <a:endParaRPr lang="fr-FR" sz="12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34925" marR="34925" marT="34925" marB="34925"/>
                </a:tc>
                <a:extLst>
                  <a:ext uri="{0D108BD9-81ED-4DB2-BD59-A6C34878D82A}">
                    <a16:rowId xmlns:a16="http://schemas.microsoft.com/office/drawing/2014/main" val="627278740"/>
                  </a:ext>
                </a:extLst>
              </a:tr>
              <a:tr h="444334">
                <a:tc>
                  <a:txBody>
                    <a:bodyPr/>
                    <a:lstStyle/>
                    <a:p>
                      <a:pPr>
                        <a:lnSpc>
                          <a:spcPct val="107000"/>
                        </a:lnSpc>
                      </a:pPr>
                      <a:r>
                        <a:rPr lang="fr-FR" sz="1100" kern="150" dirty="0">
                          <a:effectLst/>
                        </a:rPr>
                        <a:t>Matériels : 6 petits cerceaux, cartes Souris, Maison, flèche « avancer »</a:t>
                      </a:r>
                      <a:endParaRPr lang="fr-FR" sz="12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34925" marR="34925" marT="34925" marB="34925"/>
                </a:tc>
                <a:extLst>
                  <a:ext uri="{0D108BD9-81ED-4DB2-BD59-A6C34878D82A}">
                    <a16:rowId xmlns:a16="http://schemas.microsoft.com/office/drawing/2014/main" val="2651122633"/>
                  </a:ext>
                </a:extLst>
              </a:tr>
            </a:tbl>
          </a:graphicData>
        </a:graphic>
      </p:graphicFrame>
      <p:sp>
        <p:nvSpPr>
          <p:cNvPr id="5" name="ZoneTexte 4">
            <a:extLst>
              <a:ext uri="{FF2B5EF4-FFF2-40B4-BE49-F238E27FC236}">
                <a16:creationId xmlns:a16="http://schemas.microsoft.com/office/drawing/2014/main" id="{5A179846-C895-8E36-4DA3-8167083F3271}"/>
              </a:ext>
            </a:extLst>
          </p:cNvPr>
          <p:cNvSpPr txBox="1"/>
          <p:nvPr/>
        </p:nvSpPr>
        <p:spPr>
          <a:xfrm>
            <a:off x="948424" y="4784652"/>
            <a:ext cx="9131241" cy="646331"/>
          </a:xfrm>
          <a:prstGeom prst="rect">
            <a:avLst/>
          </a:prstGeom>
          <a:noFill/>
        </p:spPr>
        <p:txBody>
          <a:bodyPr wrap="square" rtlCol="0">
            <a:spAutoFit/>
          </a:bodyPr>
          <a:lstStyle/>
          <a:p>
            <a:r>
              <a:rPr lang="fr-FR" dirty="0"/>
              <a:t>Dans un premier temps, seule la flèche « avancer » est utilisée.</a:t>
            </a:r>
          </a:p>
          <a:p>
            <a:r>
              <a:rPr lang="fr-FR" dirty="0"/>
              <a:t>Par la suite, les flèches « pivoter » seront introduites.</a:t>
            </a:r>
          </a:p>
        </p:txBody>
      </p:sp>
      <p:pic>
        <p:nvPicPr>
          <p:cNvPr id="6" name="Image 5">
            <a:extLst>
              <a:ext uri="{FF2B5EF4-FFF2-40B4-BE49-F238E27FC236}">
                <a16:creationId xmlns:a16="http://schemas.microsoft.com/office/drawing/2014/main" id="{B09FBC7E-CA90-4E4D-9F8F-EA6740FD3FA7}"/>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7" name="Image 6">
            <a:extLst>
              <a:ext uri="{FF2B5EF4-FFF2-40B4-BE49-F238E27FC236}">
                <a16:creationId xmlns:a16="http://schemas.microsoft.com/office/drawing/2014/main" id="{3DA86A86-2087-4C1F-89AC-A7B5E62EE365}"/>
              </a:ext>
            </a:extLst>
          </p:cNvPr>
          <p:cNvPicPr>
            <a:picLocks noChangeAspect="1"/>
          </p:cNvPicPr>
          <p:nvPr/>
        </p:nvPicPr>
        <p:blipFill>
          <a:blip r:embed="rId4"/>
          <a:stretch>
            <a:fillRect/>
          </a:stretch>
        </p:blipFill>
        <p:spPr>
          <a:xfrm>
            <a:off x="10622098" y="3143600"/>
            <a:ext cx="839190" cy="1080000"/>
          </a:xfrm>
          <a:prstGeom prst="rect">
            <a:avLst/>
          </a:prstGeom>
        </p:spPr>
      </p:pic>
      <p:pic>
        <p:nvPicPr>
          <p:cNvPr id="8" name="Image 7">
            <a:extLst>
              <a:ext uri="{FF2B5EF4-FFF2-40B4-BE49-F238E27FC236}">
                <a16:creationId xmlns:a16="http://schemas.microsoft.com/office/drawing/2014/main" id="{8A0D5E88-7B8F-4DD0-87E4-79BD0CF7F20E}"/>
              </a:ext>
            </a:extLst>
          </p:cNvPr>
          <p:cNvPicPr>
            <a:picLocks noChangeAspect="1"/>
          </p:cNvPicPr>
          <p:nvPr/>
        </p:nvPicPr>
        <p:blipFill>
          <a:blip r:embed="rId5"/>
          <a:stretch>
            <a:fillRect/>
          </a:stretch>
        </p:blipFill>
        <p:spPr>
          <a:xfrm>
            <a:off x="8689764" y="983600"/>
            <a:ext cx="816586" cy="1080000"/>
          </a:xfrm>
          <a:prstGeom prst="rect">
            <a:avLst/>
          </a:prstGeom>
        </p:spPr>
      </p:pic>
      <p:pic>
        <p:nvPicPr>
          <p:cNvPr id="9" name="Image 8">
            <a:extLst>
              <a:ext uri="{FF2B5EF4-FFF2-40B4-BE49-F238E27FC236}">
                <a16:creationId xmlns:a16="http://schemas.microsoft.com/office/drawing/2014/main" id="{A3121253-210D-4576-A1DD-BFB2C24227EF}"/>
              </a:ext>
            </a:extLst>
          </p:cNvPr>
          <p:cNvPicPr>
            <a:picLocks noChangeAspect="1"/>
          </p:cNvPicPr>
          <p:nvPr/>
        </p:nvPicPr>
        <p:blipFill rotWithShape="1">
          <a:blip r:embed="rId6"/>
          <a:srcRect l="5927" t="1974"/>
          <a:stretch/>
        </p:blipFill>
        <p:spPr>
          <a:xfrm>
            <a:off x="9643956" y="2063600"/>
            <a:ext cx="840536" cy="1080000"/>
          </a:xfrm>
          <a:prstGeom prst="rect">
            <a:avLst/>
          </a:prstGeom>
        </p:spPr>
      </p:pic>
    </p:spTree>
    <p:extLst>
      <p:ext uri="{BB962C8B-B14F-4D97-AF65-F5344CB8AC3E}">
        <p14:creationId xmlns:p14="http://schemas.microsoft.com/office/powerpoint/2010/main" val="3499510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7213047-D25C-D01A-8369-E4680B77B5F3}"/>
              </a:ext>
            </a:extLst>
          </p:cNvPr>
          <p:cNvPicPr>
            <a:picLocks noGrp="1" noChangeAspect="1"/>
          </p:cNvPicPr>
          <p:nvPr>
            <p:ph sz="quarter" idx="13"/>
          </p:nvPr>
        </p:nvPicPr>
        <p:blipFill>
          <a:blip r:embed="rId2"/>
          <a:stretch>
            <a:fillRect/>
          </a:stretch>
        </p:blipFill>
        <p:spPr>
          <a:xfrm>
            <a:off x="2106813" y="676959"/>
            <a:ext cx="3388761" cy="3311525"/>
          </a:xfrm>
        </p:spPr>
      </p:pic>
      <p:pic>
        <p:nvPicPr>
          <p:cNvPr id="7" name="Image 6">
            <a:extLst>
              <a:ext uri="{FF2B5EF4-FFF2-40B4-BE49-F238E27FC236}">
                <a16:creationId xmlns:a16="http://schemas.microsoft.com/office/drawing/2014/main" id="{33C76F46-5CD6-95A2-E448-A9020D558711}"/>
              </a:ext>
            </a:extLst>
          </p:cNvPr>
          <p:cNvPicPr>
            <a:picLocks noChangeAspect="1"/>
          </p:cNvPicPr>
          <p:nvPr/>
        </p:nvPicPr>
        <p:blipFill>
          <a:blip r:embed="rId3"/>
          <a:stretch>
            <a:fillRect/>
          </a:stretch>
        </p:blipFill>
        <p:spPr>
          <a:xfrm>
            <a:off x="6696427" y="1197246"/>
            <a:ext cx="4014920" cy="4801764"/>
          </a:xfrm>
          <a:prstGeom prst="rect">
            <a:avLst/>
          </a:prstGeom>
        </p:spPr>
      </p:pic>
      <p:pic>
        <p:nvPicPr>
          <p:cNvPr id="6" name="Image 5">
            <a:extLst>
              <a:ext uri="{FF2B5EF4-FFF2-40B4-BE49-F238E27FC236}">
                <a16:creationId xmlns:a16="http://schemas.microsoft.com/office/drawing/2014/main" id="{EE6D0DE7-B788-4E5E-A479-D33AE2A15763}"/>
              </a:ext>
            </a:extLst>
          </p:cNvPr>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8430410" y="2671614"/>
            <a:ext cx="1205514" cy="1266296"/>
          </a:xfrm>
          <a:prstGeom prst="rect">
            <a:avLst/>
          </a:prstGeom>
        </p:spPr>
      </p:pic>
      <p:pic>
        <p:nvPicPr>
          <p:cNvPr id="8" name="Image 7">
            <a:extLst>
              <a:ext uri="{FF2B5EF4-FFF2-40B4-BE49-F238E27FC236}">
                <a16:creationId xmlns:a16="http://schemas.microsoft.com/office/drawing/2014/main" id="{C7E6F398-4D4D-4657-9E79-C4AAD706E04B}"/>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978516" y="1105561"/>
            <a:ext cx="608608" cy="639294"/>
          </a:xfrm>
          <a:prstGeom prst="rect">
            <a:avLst/>
          </a:prstGeom>
        </p:spPr>
      </p:pic>
      <p:pic>
        <p:nvPicPr>
          <p:cNvPr id="9" name="Image 8">
            <a:extLst>
              <a:ext uri="{FF2B5EF4-FFF2-40B4-BE49-F238E27FC236}">
                <a16:creationId xmlns:a16="http://schemas.microsoft.com/office/drawing/2014/main" id="{4361EE86-7CF4-402F-B88F-76317AD4DADE}"/>
              </a:ext>
            </a:extLst>
          </p:cNvPr>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7708621" y="1197246"/>
            <a:ext cx="940500" cy="987920"/>
          </a:xfrm>
          <a:prstGeom prst="rect">
            <a:avLst/>
          </a:prstGeom>
        </p:spPr>
      </p:pic>
      <p:pic>
        <p:nvPicPr>
          <p:cNvPr id="10" name="Image 9">
            <a:extLst>
              <a:ext uri="{FF2B5EF4-FFF2-40B4-BE49-F238E27FC236}">
                <a16:creationId xmlns:a16="http://schemas.microsoft.com/office/drawing/2014/main" id="{AF9668B2-36E5-48DA-8641-6B2AFB0C3A62}"/>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306541" y="785914"/>
            <a:ext cx="645216" cy="639294"/>
          </a:xfrm>
          <a:prstGeom prst="rect">
            <a:avLst/>
          </a:prstGeom>
        </p:spPr>
      </p:pic>
      <p:pic>
        <p:nvPicPr>
          <p:cNvPr id="11" name="Image 10">
            <a:extLst>
              <a:ext uri="{FF2B5EF4-FFF2-40B4-BE49-F238E27FC236}">
                <a16:creationId xmlns:a16="http://schemas.microsoft.com/office/drawing/2014/main" id="{F8719BB4-C680-45C4-A815-E4080736ACAF}"/>
              </a:ext>
            </a:extLst>
          </p:cNvPr>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2" name="Image 11">
            <a:extLst>
              <a:ext uri="{FF2B5EF4-FFF2-40B4-BE49-F238E27FC236}">
                <a16:creationId xmlns:a16="http://schemas.microsoft.com/office/drawing/2014/main" id="{798713AF-3C26-4702-947C-4856B43FE4AD}"/>
              </a:ext>
            </a:extLst>
          </p:cNvPr>
          <p:cNvPicPr>
            <a:picLocks noChangeAspect="1"/>
          </p:cNvPicPr>
          <p:nvPr/>
        </p:nvPicPr>
        <p:blipFill>
          <a:blip r:embed="rId6"/>
          <a:stretch>
            <a:fillRect/>
          </a:stretch>
        </p:blipFill>
        <p:spPr>
          <a:xfrm>
            <a:off x="2838294" y="4839769"/>
            <a:ext cx="839190" cy="1080000"/>
          </a:xfrm>
          <a:prstGeom prst="rect">
            <a:avLst/>
          </a:prstGeom>
        </p:spPr>
      </p:pic>
      <p:pic>
        <p:nvPicPr>
          <p:cNvPr id="13" name="Image 12">
            <a:extLst>
              <a:ext uri="{FF2B5EF4-FFF2-40B4-BE49-F238E27FC236}">
                <a16:creationId xmlns:a16="http://schemas.microsoft.com/office/drawing/2014/main" id="{C759DD71-44F0-4D04-8782-F7888ECD2924}"/>
              </a:ext>
            </a:extLst>
          </p:cNvPr>
          <p:cNvPicPr>
            <a:picLocks noChangeAspect="1"/>
          </p:cNvPicPr>
          <p:nvPr/>
        </p:nvPicPr>
        <p:blipFill>
          <a:blip r:embed="rId7"/>
          <a:stretch>
            <a:fillRect/>
          </a:stretch>
        </p:blipFill>
        <p:spPr>
          <a:xfrm>
            <a:off x="905960" y="2679769"/>
            <a:ext cx="816586" cy="1080000"/>
          </a:xfrm>
          <a:prstGeom prst="rect">
            <a:avLst/>
          </a:prstGeom>
        </p:spPr>
      </p:pic>
      <p:pic>
        <p:nvPicPr>
          <p:cNvPr id="14" name="Image 13">
            <a:extLst>
              <a:ext uri="{FF2B5EF4-FFF2-40B4-BE49-F238E27FC236}">
                <a16:creationId xmlns:a16="http://schemas.microsoft.com/office/drawing/2014/main" id="{C61A8D44-2215-4E17-9D40-278D652554F7}"/>
              </a:ext>
            </a:extLst>
          </p:cNvPr>
          <p:cNvPicPr>
            <a:picLocks noChangeAspect="1"/>
          </p:cNvPicPr>
          <p:nvPr/>
        </p:nvPicPr>
        <p:blipFill rotWithShape="1">
          <a:blip r:embed="rId8"/>
          <a:srcRect l="5927" t="1974"/>
          <a:stretch/>
        </p:blipFill>
        <p:spPr>
          <a:xfrm>
            <a:off x="1860152" y="3759769"/>
            <a:ext cx="840536" cy="1080000"/>
          </a:xfrm>
          <a:prstGeom prst="rect">
            <a:avLst/>
          </a:prstGeom>
        </p:spPr>
      </p:pic>
    </p:spTree>
    <p:extLst>
      <p:ext uri="{BB962C8B-B14F-4D97-AF65-F5344CB8AC3E}">
        <p14:creationId xmlns:p14="http://schemas.microsoft.com/office/powerpoint/2010/main" val="99879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4A5FDD98-F2E9-E667-B3F7-2C9E5391B3ED}"/>
              </a:ext>
            </a:extLst>
          </p:cNvPr>
          <p:cNvPicPr>
            <a:picLocks noGrp="1" noChangeAspect="1"/>
          </p:cNvPicPr>
          <p:nvPr>
            <p:ph sz="quarter" idx="13"/>
          </p:nvPr>
        </p:nvPicPr>
        <p:blipFill>
          <a:blip r:embed="rId2"/>
          <a:stretch>
            <a:fillRect/>
          </a:stretch>
        </p:blipFill>
        <p:spPr>
          <a:xfrm>
            <a:off x="882641" y="152140"/>
            <a:ext cx="3519098" cy="3311525"/>
          </a:xfrm>
        </p:spPr>
      </p:pic>
      <p:pic>
        <p:nvPicPr>
          <p:cNvPr id="7" name="Image 6">
            <a:extLst>
              <a:ext uri="{FF2B5EF4-FFF2-40B4-BE49-F238E27FC236}">
                <a16:creationId xmlns:a16="http://schemas.microsoft.com/office/drawing/2014/main" id="{EDA34863-ED5A-FD34-5D7F-D7EB5B6BCA1F}"/>
              </a:ext>
            </a:extLst>
          </p:cNvPr>
          <p:cNvPicPr>
            <a:picLocks noChangeAspect="1"/>
          </p:cNvPicPr>
          <p:nvPr/>
        </p:nvPicPr>
        <p:blipFill>
          <a:blip r:embed="rId3"/>
          <a:stretch>
            <a:fillRect/>
          </a:stretch>
        </p:blipFill>
        <p:spPr>
          <a:xfrm>
            <a:off x="5156986" y="677089"/>
            <a:ext cx="5169970" cy="3507600"/>
          </a:xfrm>
          <a:prstGeom prst="rect">
            <a:avLst/>
          </a:prstGeom>
        </p:spPr>
      </p:pic>
      <p:pic>
        <p:nvPicPr>
          <p:cNvPr id="9" name="Image 8">
            <a:extLst>
              <a:ext uri="{FF2B5EF4-FFF2-40B4-BE49-F238E27FC236}">
                <a16:creationId xmlns:a16="http://schemas.microsoft.com/office/drawing/2014/main" id="{8CD3A922-8EB1-460E-A215-03F91A43C2A2}"/>
              </a:ext>
            </a:extLst>
          </p:cNvPr>
          <p:cNvPicPr>
            <a:picLocks noChangeAspect="1"/>
          </p:cNvPicPr>
          <p:nvPr/>
        </p:nvPicPr>
        <p:blipFill>
          <a:blip r:embed="rId4"/>
          <a:stretch>
            <a:fillRect/>
          </a:stretch>
        </p:blipFill>
        <p:spPr>
          <a:xfrm>
            <a:off x="914400" y="3544116"/>
            <a:ext cx="3455581" cy="2774433"/>
          </a:xfrm>
          <a:prstGeom prst="rect">
            <a:avLst/>
          </a:prstGeom>
        </p:spPr>
      </p:pic>
      <p:sp>
        <p:nvSpPr>
          <p:cNvPr id="3" name="ZoneTexte 2">
            <a:extLst>
              <a:ext uri="{FF2B5EF4-FFF2-40B4-BE49-F238E27FC236}">
                <a16:creationId xmlns:a16="http://schemas.microsoft.com/office/drawing/2014/main" id="{AEBB55E6-8705-E2AF-D016-8EEC248547F6}"/>
              </a:ext>
            </a:extLst>
          </p:cNvPr>
          <p:cNvSpPr txBox="1"/>
          <p:nvPr/>
        </p:nvSpPr>
        <p:spPr>
          <a:xfrm>
            <a:off x="5156986" y="4712824"/>
            <a:ext cx="5592726" cy="923330"/>
          </a:xfrm>
          <a:prstGeom prst="rect">
            <a:avLst/>
          </a:prstGeom>
          <a:noFill/>
        </p:spPr>
        <p:txBody>
          <a:bodyPr wrap="square" rtlCol="0">
            <a:spAutoFit/>
          </a:bodyPr>
          <a:lstStyle/>
          <a:p>
            <a:r>
              <a:rPr lang="fr-FR" dirty="0"/>
              <a:t>Différenciation: on peut même essayer de coder 2 chemins différents pour se rendre au même cerceau d’arrivée.</a:t>
            </a:r>
          </a:p>
        </p:txBody>
      </p:sp>
      <p:pic>
        <p:nvPicPr>
          <p:cNvPr id="8" name="Image 7">
            <a:extLst>
              <a:ext uri="{FF2B5EF4-FFF2-40B4-BE49-F238E27FC236}">
                <a16:creationId xmlns:a16="http://schemas.microsoft.com/office/drawing/2014/main" id="{8EF00EE2-0054-4275-9324-ABA9FAC263DD}"/>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045606" y="3746921"/>
            <a:ext cx="1205514" cy="1266296"/>
          </a:xfrm>
          <a:prstGeom prst="rect">
            <a:avLst/>
          </a:prstGeom>
        </p:spPr>
      </p:pic>
      <p:pic>
        <p:nvPicPr>
          <p:cNvPr id="10" name="Image 9">
            <a:extLst>
              <a:ext uri="{FF2B5EF4-FFF2-40B4-BE49-F238E27FC236}">
                <a16:creationId xmlns:a16="http://schemas.microsoft.com/office/drawing/2014/main" id="{ADF1C472-773B-44EB-9EB2-0791D8C59DF7}"/>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29700" y="480150"/>
            <a:ext cx="608608" cy="639294"/>
          </a:xfrm>
          <a:prstGeom prst="rect">
            <a:avLst/>
          </a:prstGeom>
        </p:spPr>
      </p:pic>
      <p:pic>
        <p:nvPicPr>
          <p:cNvPr id="11" name="Image 10">
            <a:extLst>
              <a:ext uri="{FF2B5EF4-FFF2-40B4-BE49-F238E27FC236}">
                <a16:creationId xmlns:a16="http://schemas.microsoft.com/office/drawing/2014/main" id="{FE7C1B82-67D4-48D4-9553-EE3E01EA3EF2}"/>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920971" y="3558084"/>
            <a:ext cx="1205514" cy="1266296"/>
          </a:xfrm>
          <a:prstGeom prst="rect">
            <a:avLst/>
          </a:prstGeom>
        </p:spPr>
      </p:pic>
      <p:pic>
        <p:nvPicPr>
          <p:cNvPr id="12" name="Image 11">
            <a:extLst>
              <a:ext uri="{FF2B5EF4-FFF2-40B4-BE49-F238E27FC236}">
                <a16:creationId xmlns:a16="http://schemas.microsoft.com/office/drawing/2014/main" id="{E3A7C489-7877-4636-A66E-FAFB33BE86FC}"/>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56878" y="877518"/>
            <a:ext cx="608608" cy="639294"/>
          </a:xfrm>
          <a:prstGeom prst="rect">
            <a:avLst/>
          </a:prstGeom>
        </p:spPr>
      </p:pic>
      <p:pic>
        <p:nvPicPr>
          <p:cNvPr id="14" name="Image 13">
            <a:extLst>
              <a:ext uri="{FF2B5EF4-FFF2-40B4-BE49-F238E27FC236}">
                <a16:creationId xmlns:a16="http://schemas.microsoft.com/office/drawing/2014/main" id="{8DDDD12A-4196-4BB0-B032-53D0AFD747A6}"/>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333575" y="1382917"/>
            <a:ext cx="608608" cy="639294"/>
          </a:xfrm>
          <a:prstGeom prst="rect">
            <a:avLst/>
          </a:prstGeom>
        </p:spPr>
      </p:pic>
      <p:pic>
        <p:nvPicPr>
          <p:cNvPr id="15" name="Image 14">
            <a:extLst>
              <a:ext uri="{FF2B5EF4-FFF2-40B4-BE49-F238E27FC236}">
                <a16:creationId xmlns:a16="http://schemas.microsoft.com/office/drawing/2014/main" id="{23284C1E-D97A-4B7E-BA72-E4A897FB77CD}"/>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579237" y="899771"/>
            <a:ext cx="363652" cy="381987"/>
          </a:xfrm>
          <a:prstGeom prst="rect">
            <a:avLst/>
          </a:prstGeom>
        </p:spPr>
      </p:pic>
      <p:pic>
        <p:nvPicPr>
          <p:cNvPr id="16" name="Image 15">
            <a:extLst>
              <a:ext uri="{FF2B5EF4-FFF2-40B4-BE49-F238E27FC236}">
                <a16:creationId xmlns:a16="http://schemas.microsoft.com/office/drawing/2014/main" id="{40258623-653A-4882-B784-253CD644689C}"/>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91987" y="881533"/>
            <a:ext cx="495929" cy="520934"/>
          </a:xfrm>
          <a:prstGeom prst="rect">
            <a:avLst/>
          </a:prstGeom>
        </p:spPr>
      </p:pic>
      <p:pic>
        <p:nvPicPr>
          <p:cNvPr id="17" name="Image 16">
            <a:extLst>
              <a:ext uri="{FF2B5EF4-FFF2-40B4-BE49-F238E27FC236}">
                <a16:creationId xmlns:a16="http://schemas.microsoft.com/office/drawing/2014/main" id="{FAF765CB-118A-4E3D-BC14-2E584777DAEA}"/>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8" name="Image 17">
            <a:extLst>
              <a:ext uri="{FF2B5EF4-FFF2-40B4-BE49-F238E27FC236}">
                <a16:creationId xmlns:a16="http://schemas.microsoft.com/office/drawing/2014/main" id="{E98BE6CC-D26B-4AFA-A325-2D5DF4B41969}"/>
              </a:ext>
            </a:extLst>
          </p:cNvPr>
          <p:cNvPicPr>
            <a:picLocks noChangeAspect="1"/>
          </p:cNvPicPr>
          <p:nvPr/>
        </p:nvPicPr>
        <p:blipFill>
          <a:blip r:embed="rId7"/>
          <a:stretch>
            <a:fillRect/>
          </a:stretch>
        </p:blipFill>
        <p:spPr>
          <a:xfrm>
            <a:off x="10911345" y="4241520"/>
            <a:ext cx="839190" cy="1080000"/>
          </a:xfrm>
          <a:prstGeom prst="rect">
            <a:avLst/>
          </a:prstGeom>
        </p:spPr>
      </p:pic>
      <p:pic>
        <p:nvPicPr>
          <p:cNvPr id="19" name="Image 18">
            <a:extLst>
              <a:ext uri="{FF2B5EF4-FFF2-40B4-BE49-F238E27FC236}">
                <a16:creationId xmlns:a16="http://schemas.microsoft.com/office/drawing/2014/main" id="{00F0A7E9-B556-4715-9929-54AAE5409E34}"/>
              </a:ext>
            </a:extLst>
          </p:cNvPr>
          <p:cNvPicPr>
            <a:picLocks noChangeAspect="1"/>
          </p:cNvPicPr>
          <p:nvPr/>
        </p:nvPicPr>
        <p:blipFill>
          <a:blip r:embed="rId8"/>
          <a:stretch>
            <a:fillRect/>
          </a:stretch>
        </p:blipFill>
        <p:spPr>
          <a:xfrm>
            <a:off x="10860690" y="1794648"/>
            <a:ext cx="816586" cy="1080000"/>
          </a:xfrm>
          <a:prstGeom prst="rect">
            <a:avLst/>
          </a:prstGeom>
        </p:spPr>
      </p:pic>
      <p:pic>
        <p:nvPicPr>
          <p:cNvPr id="20" name="Image 19">
            <a:extLst>
              <a:ext uri="{FF2B5EF4-FFF2-40B4-BE49-F238E27FC236}">
                <a16:creationId xmlns:a16="http://schemas.microsoft.com/office/drawing/2014/main" id="{A60FFF02-EE02-4429-8DAD-F96DEFDFB2A3}"/>
              </a:ext>
            </a:extLst>
          </p:cNvPr>
          <p:cNvPicPr>
            <a:picLocks noChangeAspect="1"/>
          </p:cNvPicPr>
          <p:nvPr/>
        </p:nvPicPr>
        <p:blipFill rotWithShape="1">
          <a:blip r:embed="rId9"/>
          <a:srcRect l="5927" t="1974"/>
          <a:stretch/>
        </p:blipFill>
        <p:spPr>
          <a:xfrm>
            <a:off x="10434321" y="3018084"/>
            <a:ext cx="840536" cy="1080000"/>
          </a:xfrm>
          <a:prstGeom prst="rect">
            <a:avLst/>
          </a:prstGeom>
        </p:spPr>
      </p:pic>
    </p:spTree>
    <p:extLst>
      <p:ext uri="{BB962C8B-B14F-4D97-AF65-F5344CB8AC3E}">
        <p14:creationId xmlns:p14="http://schemas.microsoft.com/office/powerpoint/2010/main" val="215550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A0202-470F-DE1B-D665-9F25440C17B7}"/>
              </a:ext>
            </a:extLst>
          </p:cNvPr>
          <p:cNvSpPr>
            <a:spLocks noGrp="1"/>
          </p:cNvSpPr>
          <p:nvPr>
            <p:ph type="title"/>
          </p:nvPr>
        </p:nvSpPr>
        <p:spPr>
          <a:xfrm>
            <a:off x="1264024" y="286604"/>
            <a:ext cx="9891656" cy="873734"/>
          </a:xfrm>
        </p:spPr>
        <p:txBody>
          <a:bodyPr>
            <a:normAutofit/>
          </a:bodyPr>
          <a:lstStyle/>
          <a:p>
            <a:r>
              <a:rPr lang="fr-FR" sz="4000" dirty="0"/>
              <a:t>Séance 4</a:t>
            </a:r>
          </a:p>
        </p:txBody>
      </p:sp>
      <p:sp>
        <p:nvSpPr>
          <p:cNvPr id="3" name="Espace réservé du contenu 2">
            <a:extLst>
              <a:ext uri="{FF2B5EF4-FFF2-40B4-BE49-F238E27FC236}">
                <a16:creationId xmlns:a16="http://schemas.microsoft.com/office/drawing/2014/main" id="{82B4AB71-3A61-3C21-83AF-DC83F8A6461D}"/>
              </a:ext>
            </a:extLst>
          </p:cNvPr>
          <p:cNvSpPr>
            <a:spLocks noGrp="1"/>
          </p:cNvSpPr>
          <p:nvPr>
            <p:ph sz="quarter" idx="13"/>
          </p:nvPr>
        </p:nvSpPr>
        <p:spPr/>
        <p:txBody>
          <a:bodyPr/>
          <a:lstStyle/>
          <a:p>
            <a:r>
              <a:rPr lang="fr-FR" sz="1800" kern="150" dirty="0">
                <a:effectLst/>
                <a:latin typeface="Arial" panose="020B0604020202020204" pitchFamily="34" charset="0"/>
                <a:ea typeface="SimSun" panose="02010600030101010101" pitchFamily="2" charset="-122"/>
                <a:cs typeface="Lucida Sans" panose="020B0602030504020204" pitchFamily="34" charset="0"/>
              </a:rPr>
              <a:t>Il est important de commencer par un rappel de la droite et de la gauche.</a:t>
            </a:r>
            <a:endParaRPr lang="fr-FR" sz="1800" kern="150" dirty="0">
              <a:effectLst/>
              <a:latin typeface="Times New Roman" panose="02020603050405020304" pitchFamily="18" charset="0"/>
              <a:ea typeface="SimSun" panose="02010600030101010101" pitchFamily="2" charset="-122"/>
              <a:cs typeface="Lucida Sans" panose="020B0602030504020204" pitchFamily="34" charset="0"/>
            </a:endParaRPr>
          </a:p>
          <a:p>
            <a:pPr algn="just"/>
            <a:endParaRPr lang="fr-FR" sz="1800" kern="150" dirty="0">
              <a:effectLst/>
              <a:latin typeface="Arial" panose="020B0604020202020204" pitchFamily="34" charset="0"/>
              <a:ea typeface="SimSun" panose="02010600030101010101" pitchFamily="2" charset="-122"/>
              <a:cs typeface="Lucida Sans" panose="020B0602030504020204" pitchFamily="34" charset="0"/>
            </a:endParaRPr>
          </a:p>
          <a:p>
            <a:pPr algn="just"/>
            <a:r>
              <a:rPr lang="fr-FR" sz="1800" kern="150" dirty="0">
                <a:effectLst/>
                <a:latin typeface="Arial" panose="020B0604020202020204" pitchFamily="34" charset="0"/>
                <a:ea typeface="SimSun" panose="02010600030101010101" pitchFamily="2" charset="-122"/>
                <a:cs typeface="Lucida Sans" panose="020B0602030504020204" pitchFamily="34" charset="0"/>
              </a:rPr>
              <a:t>Les élèves sont en binôme. Ensemble, ils placent les deux étiquettes </a:t>
            </a:r>
          </a:p>
          <a:p>
            <a:pPr algn="just"/>
            <a:r>
              <a:rPr lang="fr-FR" sz="1800" kern="150" dirty="0">
                <a:effectLst/>
                <a:latin typeface="Arial" panose="020B0604020202020204" pitchFamily="34" charset="0"/>
                <a:ea typeface="SimSun" panose="02010600030101010101" pitchFamily="2" charset="-122"/>
                <a:cs typeface="Lucida Sans" panose="020B0602030504020204" pitchFamily="34" charset="0"/>
              </a:rPr>
              <a:t>(départ et arrivée), codent le déplacement de la Bluebot avec des </a:t>
            </a:r>
          </a:p>
          <a:p>
            <a:pPr algn="just"/>
            <a:r>
              <a:rPr lang="fr-FR" sz="1800" kern="150" dirty="0">
                <a:effectLst/>
                <a:latin typeface="Arial" panose="020B0604020202020204" pitchFamily="34" charset="0"/>
                <a:ea typeface="SimSun" panose="02010600030101010101" pitchFamily="2" charset="-122"/>
                <a:cs typeface="Lucida Sans" panose="020B0602030504020204" pitchFamily="34" charset="0"/>
              </a:rPr>
              <a:t>flèches puis programme la Bluebot.</a:t>
            </a:r>
            <a:endParaRPr lang="fr-FR" sz="1800" kern="150" dirty="0">
              <a:effectLst/>
              <a:latin typeface="Times New Roman" panose="02020603050405020304" pitchFamily="18" charset="0"/>
              <a:ea typeface="SimSun" panose="02010600030101010101" pitchFamily="2" charset="-122"/>
              <a:cs typeface="Lucida Sans" panose="020B0602030504020204" pitchFamily="34" charset="0"/>
            </a:endParaRPr>
          </a:p>
          <a:p>
            <a:endParaRPr lang="fr-FR" dirty="0"/>
          </a:p>
        </p:txBody>
      </p:sp>
      <p:pic>
        <p:nvPicPr>
          <p:cNvPr id="4" name="vidéo 1 programmation">
            <a:hlinkClick r:id="" action="ppaction://media"/>
            <a:extLst>
              <a:ext uri="{FF2B5EF4-FFF2-40B4-BE49-F238E27FC236}">
                <a16:creationId xmlns:a16="http://schemas.microsoft.com/office/drawing/2014/main" id="{B5B64F75-326E-1EF2-B6AB-59E2B78D12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30609" y="381000"/>
            <a:ext cx="3088758" cy="5615924"/>
          </a:xfrm>
          <a:prstGeom prst="rect">
            <a:avLst/>
          </a:prstGeom>
        </p:spPr>
      </p:pic>
      <p:pic>
        <p:nvPicPr>
          <p:cNvPr id="5" name="Image 4">
            <a:extLst>
              <a:ext uri="{FF2B5EF4-FFF2-40B4-BE49-F238E27FC236}">
                <a16:creationId xmlns:a16="http://schemas.microsoft.com/office/drawing/2014/main" id="{7D72BA76-07F5-46C6-B835-EF6C8061DEB8}"/>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89206" y="1381848"/>
            <a:ext cx="1205514" cy="1266296"/>
          </a:xfrm>
          <a:prstGeom prst="rect">
            <a:avLst/>
          </a:prstGeom>
        </p:spPr>
      </p:pic>
      <p:pic>
        <p:nvPicPr>
          <p:cNvPr id="6" name="Image 5">
            <a:extLst>
              <a:ext uri="{FF2B5EF4-FFF2-40B4-BE49-F238E27FC236}">
                <a16:creationId xmlns:a16="http://schemas.microsoft.com/office/drawing/2014/main" id="{B5C3BC07-D2EF-4733-B8F9-CB0EE391E8D7}"/>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669015" y="512567"/>
            <a:ext cx="608608" cy="639294"/>
          </a:xfrm>
          <a:prstGeom prst="rect">
            <a:avLst/>
          </a:prstGeom>
        </p:spPr>
      </p:pic>
      <p:pic>
        <p:nvPicPr>
          <p:cNvPr id="7" name="Image 6">
            <a:extLst>
              <a:ext uri="{FF2B5EF4-FFF2-40B4-BE49-F238E27FC236}">
                <a16:creationId xmlns:a16="http://schemas.microsoft.com/office/drawing/2014/main" id="{794BDF8B-DBEC-4A86-954B-60F82C0C07B2}"/>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430724" y="1522238"/>
            <a:ext cx="1071863" cy="1125906"/>
          </a:xfrm>
          <a:prstGeom prst="rect">
            <a:avLst/>
          </a:prstGeom>
        </p:spPr>
      </p:pic>
      <p:pic>
        <p:nvPicPr>
          <p:cNvPr id="8" name="Image 7">
            <a:extLst>
              <a:ext uri="{FF2B5EF4-FFF2-40B4-BE49-F238E27FC236}">
                <a16:creationId xmlns:a16="http://schemas.microsoft.com/office/drawing/2014/main" id="{B63E18AE-1F9F-4EEF-972E-120264FEE63F}"/>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49479" y="512567"/>
            <a:ext cx="608608" cy="639294"/>
          </a:xfrm>
          <a:prstGeom prst="rect">
            <a:avLst/>
          </a:prstGeom>
        </p:spPr>
      </p:pic>
      <p:pic>
        <p:nvPicPr>
          <p:cNvPr id="9" name="Image 8">
            <a:extLst>
              <a:ext uri="{FF2B5EF4-FFF2-40B4-BE49-F238E27FC236}">
                <a16:creationId xmlns:a16="http://schemas.microsoft.com/office/drawing/2014/main" id="{FA28E8CC-0D83-4E65-A6F3-B738A27BBD23}"/>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0" name="Image 9">
            <a:extLst>
              <a:ext uri="{FF2B5EF4-FFF2-40B4-BE49-F238E27FC236}">
                <a16:creationId xmlns:a16="http://schemas.microsoft.com/office/drawing/2014/main" id="{F36186A8-B271-48FE-A780-79F3EB8737FF}"/>
              </a:ext>
            </a:extLst>
          </p:cNvPr>
          <p:cNvPicPr>
            <a:picLocks noChangeAspect="1"/>
          </p:cNvPicPr>
          <p:nvPr/>
        </p:nvPicPr>
        <p:blipFill>
          <a:blip r:embed="rId7"/>
          <a:stretch>
            <a:fillRect/>
          </a:stretch>
        </p:blipFill>
        <p:spPr>
          <a:xfrm>
            <a:off x="3669015" y="4515445"/>
            <a:ext cx="839190" cy="1080000"/>
          </a:xfrm>
          <a:prstGeom prst="rect">
            <a:avLst/>
          </a:prstGeom>
        </p:spPr>
      </p:pic>
      <p:pic>
        <p:nvPicPr>
          <p:cNvPr id="12" name="Image 11">
            <a:extLst>
              <a:ext uri="{FF2B5EF4-FFF2-40B4-BE49-F238E27FC236}">
                <a16:creationId xmlns:a16="http://schemas.microsoft.com/office/drawing/2014/main" id="{FDDFBBB7-ADBD-4535-9C0E-E1FD229A95B8}"/>
              </a:ext>
            </a:extLst>
          </p:cNvPr>
          <p:cNvPicPr>
            <a:picLocks noChangeAspect="1"/>
          </p:cNvPicPr>
          <p:nvPr/>
        </p:nvPicPr>
        <p:blipFill rotWithShape="1">
          <a:blip r:embed="rId8"/>
          <a:srcRect l="5927" t="1974"/>
          <a:stretch/>
        </p:blipFill>
        <p:spPr>
          <a:xfrm>
            <a:off x="1853626" y="4515445"/>
            <a:ext cx="840536" cy="1080000"/>
          </a:xfrm>
          <a:prstGeom prst="rect">
            <a:avLst/>
          </a:prstGeom>
        </p:spPr>
      </p:pic>
      <p:pic>
        <p:nvPicPr>
          <p:cNvPr id="13" name="Image 12">
            <a:extLst>
              <a:ext uri="{FF2B5EF4-FFF2-40B4-BE49-F238E27FC236}">
                <a16:creationId xmlns:a16="http://schemas.microsoft.com/office/drawing/2014/main" id="{2A4C104D-6BEB-4308-9320-65EE583A671D}"/>
              </a:ext>
            </a:extLst>
          </p:cNvPr>
          <p:cNvPicPr>
            <a:picLocks noChangeAspect="1"/>
          </p:cNvPicPr>
          <p:nvPr/>
        </p:nvPicPr>
        <p:blipFill>
          <a:blip r:embed="rId9"/>
          <a:stretch>
            <a:fillRect/>
          </a:stretch>
        </p:blipFill>
        <p:spPr>
          <a:xfrm>
            <a:off x="5487819" y="4515445"/>
            <a:ext cx="882305" cy="1080000"/>
          </a:xfrm>
          <a:prstGeom prst="rect">
            <a:avLst/>
          </a:prstGeom>
        </p:spPr>
      </p:pic>
    </p:spTree>
    <p:extLst>
      <p:ext uri="{BB962C8B-B14F-4D97-AF65-F5344CB8AC3E}">
        <p14:creationId xmlns:p14="http://schemas.microsoft.com/office/powerpoint/2010/main" val="359147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90F0D5-450E-5243-58F2-7415DE69CCF0}"/>
              </a:ext>
            </a:extLst>
          </p:cNvPr>
          <p:cNvSpPr>
            <a:spLocks noGrp="1"/>
          </p:cNvSpPr>
          <p:nvPr>
            <p:ph type="title"/>
          </p:nvPr>
        </p:nvSpPr>
        <p:spPr>
          <a:xfrm>
            <a:off x="770965" y="286604"/>
            <a:ext cx="10384715" cy="896640"/>
          </a:xfrm>
        </p:spPr>
        <p:txBody>
          <a:bodyPr>
            <a:normAutofit/>
          </a:bodyPr>
          <a:lstStyle/>
          <a:p>
            <a:r>
              <a:rPr lang="fr-FR" sz="4000" dirty="0"/>
              <a:t>Séance 5: découverte d’un autre robot THYMIO</a:t>
            </a:r>
          </a:p>
        </p:txBody>
      </p:sp>
      <p:graphicFrame>
        <p:nvGraphicFramePr>
          <p:cNvPr id="4" name="Espace réservé du contenu 3">
            <a:extLst>
              <a:ext uri="{FF2B5EF4-FFF2-40B4-BE49-F238E27FC236}">
                <a16:creationId xmlns:a16="http://schemas.microsoft.com/office/drawing/2014/main" id="{CF4457CA-A646-B72D-7387-30B8062444FE}"/>
              </a:ext>
            </a:extLst>
          </p:cNvPr>
          <p:cNvGraphicFramePr>
            <a:graphicFrameLocks noGrp="1"/>
          </p:cNvGraphicFramePr>
          <p:nvPr>
            <p:ph sz="quarter" idx="13"/>
            <p:extLst>
              <p:ext uri="{D42A27DB-BD31-4B8C-83A1-F6EECF244321}">
                <p14:modId xmlns:p14="http://schemas.microsoft.com/office/powerpoint/2010/main" val="1667892616"/>
              </p:ext>
            </p:extLst>
          </p:nvPr>
        </p:nvGraphicFramePr>
        <p:xfrm>
          <a:off x="352962" y="2164715"/>
          <a:ext cx="5218499" cy="3185498"/>
        </p:xfrm>
        <a:graphic>
          <a:graphicData uri="http://schemas.openxmlformats.org/drawingml/2006/table">
            <a:tbl>
              <a:tblPr>
                <a:tableStyleId>{5C22544A-7EE6-4342-B048-85BDC9FD1C3A}</a:tableStyleId>
              </a:tblPr>
              <a:tblGrid>
                <a:gridCol w="5218499">
                  <a:extLst>
                    <a:ext uri="{9D8B030D-6E8A-4147-A177-3AD203B41FA5}">
                      <a16:colId xmlns:a16="http://schemas.microsoft.com/office/drawing/2014/main" val="3749158057"/>
                    </a:ext>
                  </a:extLst>
                </a:gridCol>
              </a:tblGrid>
              <a:tr h="593133">
                <a:tc>
                  <a:txBody>
                    <a:bodyPr/>
                    <a:lstStyle/>
                    <a:p>
                      <a:pPr>
                        <a:lnSpc>
                          <a:spcPct val="107000"/>
                        </a:lnSpc>
                      </a:pPr>
                      <a:r>
                        <a:rPr lang="fr-FR" sz="1050" kern="150" dirty="0">
                          <a:effectLst/>
                        </a:rPr>
                        <a:t>Domaine : Explorer le monde : l'espace</a:t>
                      </a:r>
                    </a:p>
                    <a:p>
                      <a:pPr>
                        <a:lnSpc>
                          <a:spcPct val="107000"/>
                        </a:lnSpc>
                      </a:pPr>
                      <a:r>
                        <a:rPr lang="fr-FR" sz="1050" kern="150" dirty="0">
                          <a:effectLst/>
                        </a:rPr>
                        <a:t>Sous domaine : Faire l'expérience de l'espace</a:t>
                      </a:r>
                    </a:p>
                    <a:p>
                      <a:pPr algn="just">
                        <a:lnSpc>
                          <a:spcPct val="107000"/>
                        </a:lnSpc>
                      </a:pPr>
                      <a:r>
                        <a:rPr lang="fr-FR" sz="1050" kern="150" dirty="0">
                          <a:effectLst/>
                        </a:rPr>
                        <a:t>Compétence attendue : être capable de mémoriser et de comprendre l'effet des différentes </a:t>
                      </a:r>
                    </a:p>
                    <a:p>
                      <a:pPr algn="just">
                        <a:lnSpc>
                          <a:spcPct val="107000"/>
                        </a:lnSpc>
                      </a:pPr>
                      <a:r>
                        <a:rPr lang="fr-FR" sz="1050" kern="150" dirty="0">
                          <a:effectLst/>
                        </a:rPr>
                        <a:t>fonctions thymio (3 modes Rouge – Jaune et Vert)</a:t>
                      </a:r>
                      <a:endParaRPr lang="fr-FR" sz="105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19370" marR="19370" marT="19370" marB="19370"/>
                </a:tc>
                <a:extLst>
                  <a:ext uri="{0D108BD9-81ED-4DB2-BD59-A6C34878D82A}">
                    <a16:rowId xmlns:a16="http://schemas.microsoft.com/office/drawing/2014/main" val="3628745639"/>
                  </a:ext>
                </a:extLst>
              </a:tr>
              <a:tr h="167130">
                <a:tc>
                  <a:txBody>
                    <a:bodyPr/>
                    <a:lstStyle/>
                    <a:p>
                      <a:pPr>
                        <a:lnSpc>
                          <a:spcPct val="107000"/>
                        </a:lnSpc>
                      </a:pPr>
                      <a:r>
                        <a:rPr lang="fr-FR" sz="1050" kern="150" dirty="0">
                          <a:effectLst/>
                        </a:rPr>
                        <a:t>Matériel : </a:t>
                      </a:r>
                      <a:r>
                        <a:rPr lang="fr-FR" sz="1050" kern="150" dirty="0" err="1">
                          <a:effectLst/>
                        </a:rPr>
                        <a:t>Thymio</a:t>
                      </a:r>
                      <a:endParaRPr lang="fr-FR" sz="105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19370" marR="19370" marT="19370" marB="19370"/>
                </a:tc>
                <a:extLst>
                  <a:ext uri="{0D108BD9-81ED-4DB2-BD59-A6C34878D82A}">
                    <a16:rowId xmlns:a16="http://schemas.microsoft.com/office/drawing/2014/main" val="2203126877"/>
                  </a:ext>
                </a:extLst>
              </a:tr>
              <a:tr h="1019137">
                <a:tc>
                  <a:txBody>
                    <a:bodyPr/>
                    <a:lstStyle/>
                    <a:p>
                      <a:pPr>
                        <a:lnSpc>
                          <a:spcPct val="107000"/>
                        </a:lnSpc>
                      </a:pPr>
                      <a:r>
                        <a:rPr lang="fr-FR" sz="1050" kern="150" dirty="0">
                          <a:effectLst/>
                        </a:rPr>
                        <a:t>Déroulement de séance :</a:t>
                      </a:r>
                    </a:p>
                    <a:p>
                      <a:pPr>
                        <a:lnSpc>
                          <a:spcPct val="107000"/>
                        </a:lnSpc>
                      </a:pPr>
                      <a:r>
                        <a:rPr lang="fr-FR" sz="1050" kern="150" dirty="0">
                          <a:effectLst/>
                        </a:rPr>
                        <a:t> </a:t>
                      </a:r>
                    </a:p>
                    <a:p>
                      <a:pPr>
                        <a:lnSpc>
                          <a:spcPct val="107000"/>
                        </a:lnSpc>
                      </a:pPr>
                      <a:r>
                        <a:rPr lang="fr-FR" sz="1050" kern="150" dirty="0">
                          <a:effectLst/>
                        </a:rPr>
                        <a:t>Phase 1 : introduction</a:t>
                      </a:r>
                    </a:p>
                    <a:p>
                      <a:pPr marL="342900" lvl="0" indent="-342900">
                        <a:lnSpc>
                          <a:spcPct val="107000"/>
                        </a:lnSpc>
                        <a:buFont typeface="+mj-lt"/>
                        <a:buAutoNum type="alphaLcPeriod"/>
                      </a:pPr>
                      <a:r>
                        <a:rPr lang="fr-FR" sz="1050" kern="150" dirty="0">
                          <a:effectLst/>
                        </a:rPr>
                        <a:t>Présentation de l'automate pédagogique Thymio</a:t>
                      </a:r>
                    </a:p>
                    <a:p>
                      <a:pPr marL="342900" lvl="0" indent="-342900">
                        <a:lnSpc>
                          <a:spcPct val="107000"/>
                        </a:lnSpc>
                        <a:buFont typeface="+mj-lt"/>
                        <a:buAutoNum type="alphaLcPeriod"/>
                      </a:pPr>
                      <a:r>
                        <a:rPr lang="fr-FR" sz="1050" kern="150" dirty="0">
                          <a:effectLst/>
                        </a:rPr>
                        <a:t>Comment l’allumer et l’éteindre</a:t>
                      </a:r>
                    </a:p>
                    <a:p>
                      <a:pPr>
                        <a:lnSpc>
                          <a:spcPct val="107000"/>
                        </a:lnSpc>
                      </a:pPr>
                      <a:r>
                        <a:rPr lang="fr-FR" sz="1050" kern="150" dirty="0">
                          <a:effectLst/>
                        </a:rPr>
                        <a:t>2. Réinvestissement de la définition d'un robot </a:t>
                      </a:r>
                    </a:p>
                    <a:p>
                      <a:pPr>
                        <a:lnSpc>
                          <a:spcPct val="107000"/>
                        </a:lnSpc>
                      </a:pPr>
                      <a:r>
                        <a:rPr lang="fr-FR" sz="1050" kern="150" dirty="0">
                          <a:effectLst/>
                        </a:rPr>
                        <a:t> </a:t>
                      </a:r>
                      <a:endParaRPr lang="fr-FR" sz="105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19370" marR="19370" marT="19370" marB="19370"/>
                </a:tc>
                <a:extLst>
                  <a:ext uri="{0D108BD9-81ED-4DB2-BD59-A6C34878D82A}">
                    <a16:rowId xmlns:a16="http://schemas.microsoft.com/office/drawing/2014/main" val="1034243920"/>
                  </a:ext>
                </a:extLst>
              </a:tr>
              <a:tr h="1040261">
                <a:tc>
                  <a:txBody>
                    <a:bodyPr/>
                    <a:lstStyle/>
                    <a:p>
                      <a:pPr>
                        <a:lnSpc>
                          <a:spcPct val="107000"/>
                        </a:lnSpc>
                      </a:pPr>
                      <a:r>
                        <a:rPr lang="fr-FR" sz="1050" kern="150" dirty="0">
                          <a:effectLst/>
                        </a:rPr>
                        <a:t>Phase 2 : observation et langage</a:t>
                      </a:r>
                    </a:p>
                    <a:p>
                      <a:pPr>
                        <a:lnSpc>
                          <a:spcPct val="107000"/>
                        </a:lnSpc>
                      </a:pPr>
                      <a:r>
                        <a:rPr lang="fr-FR" sz="1050" kern="150" dirty="0">
                          <a:effectLst/>
                        </a:rPr>
                        <a:t>1. Qu'est-ce que vous voyez sur Thymio ?</a:t>
                      </a:r>
                    </a:p>
                    <a:p>
                      <a:pPr>
                        <a:lnSpc>
                          <a:spcPct val="107000"/>
                        </a:lnSpc>
                      </a:pPr>
                      <a:r>
                        <a:rPr lang="fr-FR" sz="1050" kern="150" dirty="0">
                          <a:effectLst/>
                          <a:sym typeface="Wingdings" panose="05000000000000000000" pitchFamily="2" charset="2"/>
                        </a:rPr>
                        <a:t></a:t>
                      </a:r>
                      <a:r>
                        <a:rPr lang="fr-FR" sz="1050" kern="150" dirty="0">
                          <a:effectLst/>
                        </a:rPr>
                        <a:t> les mêmes flèches  que sur la bluebot.</a:t>
                      </a:r>
                    </a:p>
                    <a:p>
                      <a:pPr>
                        <a:lnSpc>
                          <a:spcPct val="107000"/>
                        </a:lnSpc>
                      </a:pPr>
                      <a:r>
                        <a:rPr lang="fr-FR" sz="1050" kern="150" dirty="0">
                          <a:effectLst/>
                        </a:rPr>
                        <a:t> </a:t>
                      </a:r>
                    </a:p>
                  </a:txBody>
                  <a:tcPr marL="19370" marR="19370" marT="19370" marB="19370"/>
                </a:tc>
                <a:extLst>
                  <a:ext uri="{0D108BD9-81ED-4DB2-BD59-A6C34878D82A}">
                    <a16:rowId xmlns:a16="http://schemas.microsoft.com/office/drawing/2014/main" val="2735156119"/>
                  </a:ext>
                </a:extLst>
              </a:tr>
            </a:tbl>
          </a:graphicData>
        </a:graphic>
      </p:graphicFrame>
      <p:pic>
        <p:nvPicPr>
          <p:cNvPr id="6" name="Image 5">
            <a:extLst>
              <a:ext uri="{FF2B5EF4-FFF2-40B4-BE49-F238E27FC236}">
                <a16:creationId xmlns:a16="http://schemas.microsoft.com/office/drawing/2014/main" id="{4682A4D8-37A0-42F2-9955-9C78CF0E7AD8}"/>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90440" y="286603"/>
            <a:ext cx="940500" cy="987920"/>
          </a:xfrm>
          <a:prstGeom prst="rect">
            <a:avLst/>
          </a:prstGeom>
        </p:spPr>
      </p:pic>
      <p:graphicFrame>
        <p:nvGraphicFramePr>
          <p:cNvPr id="7" name="Espace réservé du contenu 3">
            <a:extLst>
              <a:ext uri="{FF2B5EF4-FFF2-40B4-BE49-F238E27FC236}">
                <a16:creationId xmlns:a16="http://schemas.microsoft.com/office/drawing/2014/main" id="{4EF0631E-EFDF-4493-BE70-40B1E31209C7}"/>
              </a:ext>
            </a:extLst>
          </p:cNvPr>
          <p:cNvGraphicFramePr>
            <a:graphicFrameLocks/>
          </p:cNvGraphicFramePr>
          <p:nvPr>
            <p:extLst>
              <p:ext uri="{D42A27DB-BD31-4B8C-83A1-F6EECF244321}">
                <p14:modId xmlns:p14="http://schemas.microsoft.com/office/powerpoint/2010/main" val="2899841935"/>
              </p:ext>
            </p:extLst>
          </p:nvPr>
        </p:nvGraphicFramePr>
        <p:xfrm>
          <a:off x="4627594" y="3064744"/>
          <a:ext cx="5762846" cy="3040221"/>
        </p:xfrm>
        <a:graphic>
          <a:graphicData uri="http://schemas.openxmlformats.org/drawingml/2006/table">
            <a:tbl>
              <a:tblPr>
                <a:tableStyleId>{5C22544A-7EE6-4342-B048-85BDC9FD1C3A}</a:tableStyleId>
              </a:tblPr>
              <a:tblGrid>
                <a:gridCol w="5762846">
                  <a:extLst>
                    <a:ext uri="{9D8B030D-6E8A-4147-A177-3AD203B41FA5}">
                      <a16:colId xmlns:a16="http://schemas.microsoft.com/office/drawing/2014/main" val="3749158057"/>
                    </a:ext>
                  </a:extLst>
                </a:gridCol>
              </a:tblGrid>
              <a:tr h="3040221">
                <a:tc>
                  <a:txBody>
                    <a:bodyPr/>
                    <a:lstStyle/>
                    <a:p>
                      <a:pPr>
                        <a:lnSpc>
                          <a:spcPct val="107000"/>
                        </a:lnSpc>
                      </a:pPr>
                      <a:r>
                        <a:rPr lang="fr-FR" sz="1050" kern="150" dirty="0">
                          <a:effectLst/>
                        </a:rPr>
                        <a:t> </a:t>
                      </a:r>
                    </a:p>
                    <a:p>
                      <a:pPr>
                        <a:lnSpc>
                          <a:spcPct val="107000"/>
                        </a:lnSpc>
                      </a:pPr>
                      <a:r>
                        <a:rPr lang="fr-FR" sz="1050" kern="150" dirty="0">
                          <a:effectLst/>
                        </a:rPr>
                        <a:t>Phase 3 : Thymio change de couleur</a:t>
                      </a:r>
                    </a:p>
                    <a:p>
                      <a:pPr algn="just">
                        <a:lnSpc>
                          <a:spcPct val="107000"/>
                        </a:lnSpc>
                      </a:pPr>
                      <a:r>
                        <a:rPr lang="fr-FR" sz="1050" kern="150" dirty="0">
                          <a:effectLst/>
                        </a:rPr>
                        <a:t>Tester les 3 couleurs : Rouge, jaune et vert </a:t>
                      </a:r>
                    </a:p>
                    <a:p>
                      <a:pPr algn="just">
                        <a:lnSpc>
                          <a:spcPct val="107000"/>
                        </a:lnSpc>
                      </a:pPr>
                      <a:r>
                        <a:rPr lang="fr-FR" sz="1050" kern="150" dirty="0">
                          <a:effectLst/>
                        </a:rPr>
                        <a:t> </a:t>
                      </a:r>
                    </a:p>
                    <a:p>
                      <a:pPr algn="just">
                        <a:lnSpc>
                          <a:spcPct val="107000"/>
                        </a:lnSpc>
                      </a:pPr>
                      <a:r>
                        <a:rPr lang="fr-FR" sz="1050" kern="150" dirty="0">
                          <a:effectLst/>
                        </a:rPr>
                        <a:t>Réponses :</a:t>
                      </a:r>
                    </a:p>
                    <a:p>
                      <a:pPr algn="just">
                        <a:lnSpc>
                          <a:spcPct val="107000"/>
                        </a:lnSpc>
                      </a:pPr>
                      <a:r>
                        <a:rPr lang="fr-FR" sz="1050" kern="150" dirty="0">
                          <a:effectLst/>
                        </a:rPr>
                        <a:t>Rouge : peur (il recule face à un obstacle)</a:t>
                      </a:r>
                    </a:p>
                    <a:p>
                      <a:pPr algn="just">
                        <a:lnSpc>
                          <a:spcPct val="107000"/>
                        </a:lnSpc>
                      </a:pPr>
                      <a:r>
                        <a:rPr lang="fr-FR" sz="1050" kern="150" dirty="0">
                          <a:effectLst/>
                        </a:rPr>
                        <a:t>Jaune : Explorateur (il explore le monde tout en évitant les obstacles)</a:t>
                      </a:r>
                    </a:p>
                    <a:p>
                      <a:pPr algn="just">
                        <a:lnSpc>
                          <a:spcPct val="107000"/>
                        </a:lnSpc>
                      </a:pPr>
                      <a:r>
                        <a:rPr lang="fr-FR" sz="1050" kern="150" dirty="0">
                          <a:effectLst/>
                        </a:rPr>
                        <a:t>Vert : Amical (il suit l’objet qui est en face de lui ou recule s’il était trop proche.</a:t>
                      </a:r>
                    </a:p>
                    <a:p>
                      <a:pPr>
                        <a:lnSpc>
                          <a:spcPct val="107000"/>
                        </a:lnSpc>
                      </a:pPr>
                      <a:r>
                        <a:rPr lang="fr-FR" sz="1050" kern="150" dirty="0">
                          <a:effectLst/>
                        </a:rPr>
                        <a:t> </a:t>
                      </a:r>
                    </a:p>
                    <a:p>
                      <a:pPr>
                        <a:lnSpc>
                          <a:spcPct val="107000"/>
                        </a:lnSpc>
                      </a:pPr>
                      <a:r>
                        <a:rPr lang="fr-FR" sz="1050" kern="150" dirty="0">
                          <a:effectLst/>
                        </a:rPr>
                        <a:t>Phase 3 : passation de la consigne</a:t>
                      </a:r>
                    </a:p>
                    <a:p>
                      <a:pPr algn="just">
                        <a:lnSpc>
                          <a:spcPct val="107000"/>
                        </a:lnSpc>
                      </a:pPr>
                      <a:r>
                        <a:rPr lang="fr-FR" sz="1050" kern="150" dirty="0">
                          <a:effectLst/>
                        </a:rPr>
                        <a:t>Se mettre par binôme pour découvrir comment ce robot fonctionne. </a:t>
                      </a:r>
                    </a:p>
                    <a:p>
                      <a:pPr algn="just">
                        <a:lnSpc>
                          <a:spcPct val="107000"/>
                        </a:lnSpc>
                      </a:pPr>
                      <a:r>
                        <a:rPr lang="fr-FR" sz="1050" kern="150" dirty="0">
                          <a:effectLst/>
                        </a:rPr>
                        <a:t>Comprendre le comportement du robot en fonction de sa couleur.</a:t>
                      </a:r>
                    </a:p>
                    <a:p>
                      <a:pPr algn="ctr">
                        <a:lnSpc>
                          <a:spcPct val="107000"/>
                        </a:lnSpc>
                      </a:pPr>
                      <a:r>
                        <a:rPr lang="fr-FR" sz="1050" kern="150" dirty="0">
                          <a:effectLst/>
                        </a:rPr>
                        <a:t> </a:t>
                      </a:r>
                    </a:p>
                    <a:p>
                      <a:pPr>
                        <a:lnSpc>
                          <a:spcPct val="107000"/>
                        </a:lnSpc>
                      </a:pPr>
                      <a:r>
                        <a:rPr lang="fr-FR" sz="1050" kern="150" dirty="0">
                          <a:effectLst/>
                        </a:rPr>
                        <a:t>Phase 4 : institutionnalisation  </a:t>
                      </a:r>
                    </a:p>
                    <a:p>
                      <a:pPr algn="just">
                        <a:lnSpc>
                          <a:spcPct val="107000"/>
                        </a:lnSpc>
                      </a:pPr>
                      <a:r>
                        <a:rPr lang="fr-FR" sz="1050" kern="150" dirty="0">
                          <a:effectLst/>
                        </a:rPr>
                        <a:t>Revenir sur les représentations initiales des élèves pour les valider ou non et sur le fonctionnement de </a:t>
                      </a:r>
                      <a:r>
                        <a:rPr lang="fr-FR" sz="1050" kern="150" dirty="0" err="1">
                          <a:effectLst/>
                        </a:rPr>
                        <a:t>Thymio</a:t>
                      </a:r>
                      <a:r>
                        <a:rPr lang="fr-FR" sz="1050" kern="150" dirty="0">
                          <a:effectLst/>
                        </a:rPr>
                        <a:t>.</a:t>
                      </a:r>
                      <a:endParaRPr lang="fr-FR" sz="105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19370" marR="19370" marT="19370" marB="19370"/>
                </a:tc>
                <a:extLst>
                  <a:ext uri="{0D108BD9-81ED-4DB2-BD59-A6C34878D82A}">
                    <a16:rowId xmlns:a16="http://schemas.microsoft.com/office/drawing/2014/main" val="3628745639"/>
                  </a:ext>
                </a:extLst>
              </a:tr>
            </a:tbl>
          </a:graphicData>
        </a:graphic>
      </p:graphicFrame>
      <p:pic>
        <p:nvPicPr>
          <p:cNvPr id="5" name="Image 4">
            <a:extLst>
              <a:ext uri="{FF2B5EF4-FFF2-40B4-BE49-F238E27FC236}">
                <a16:creationId xmlns:a16="http://schemas.microsoft.com/office/drawing/2014/main" id="{A5C4C560-3BE1-6188-9CA2-2AEB5D198569}"/>
              </a:ext>
            </a:extLst>
          </p:cNvPr>
          <p:cNvPicPr>
            <a:picLocks noChangeAspect="1"/>
          </p:cNvPicPr>
          <p:nvPr/>
        </p:nvPicPr>
        <p:blipFill>
          <a:blip r:embed="rId4"/>
          <a:stretch>
            <a:fillRect/>
          </a:stretch>
        </p:blipFill>
        <p:spPr>
          <a:xfrm>
            <a:off x="9592672" y="1543272"/>
            <a:ext cx="1741635" cy="3432543"/>
          </a:xfrm>
          <a:prstGeom prst="rect">
            <a:avLst/>
          </a:prstGeom>
        </p:spPr>
      </p:pic>
      <p:pic>
        <p:nvPicPr>
          <p:cNvPr id="3" name="Image 2">
            <a:extLst>
              <a:ext uri="{FF2B5EF4-FFF2-40B4-BE49-F238E27FC236}">
                <a16:creationId xmlns:a16="http://schemas.microsoft.com/office/drawing/2014/main" id="{7E620084-F9B1-4B9A-82E3-250FA8837081}"/>
              </a:ext>
            </a:extLst>
          </p:cNvPr>
          <p:cNvPicPr>
            <a:picLocks noChangeAspect="1"/>
          </p:cNvPicPr>
          <p:nvPr/>
        </p:nvPicPr>
        <p:blipFill>
          <a:blip r:embed="rId5"/>
          <a:stretch>
            <a:fillRect/>
          </a:stretch>
        </p:blipFill>
        <p:spPr>
          <a:xfrm>
            <a:off x="10390440" y="2094606"/>
            <a:ext cx="1207113" cy="1261981"/>
          </a:xfrm>
          <a:prstGeom prst="rect">
            <a:avLst/>
          </a:prstGeom>
        </p:spPr>
      </p:pic>
      <p:pic>
        <p:nvPicPr>
          <p:cNvPr id="8" name="Image 7">
            <a:extLst>
              <a:ext uri="{FF2B5EF4-FFF2-40B4-BE49-F238E27FC236}">
                <a16:creationId xmlns:a16="http://schemas.microsoft.com/office/drawing/2014/main" id="{9E4EB4AB-9357-485A-BE88-AC8459B4EA6D}"/>
              </a:ext>
            </a:extLst>
          </p:cNvPr>
          <p:cNvPicPr>
            <a:picLocks noChangeAspect="1"/>
          </p:cNvPicPr>
          <p:nvPr/>
        </p:nvPicPr>
        <p:blipFill>
          <a:blip r:embed="rId6"/>
          <a:stretch>
            <a:fillRect/>
          </a:stretch>
        </p:blipFill>
        <p:spPr>
          <a:xfrm>
            <a:off x="10552843" y="5024965"/>
            <a:ext cx="882305" cy="1080000"/>
          </a:xfrm>
          <a:prstGeom prst="rect">
            <a:avLst/>
          </a:prstGeom>
        </p:spPr>
      </p:pic>
      <p:pic>
        <p:nvPicPr>
          <p:cNvPr id="9" name="Image 8">
            <a:extLst>
              <a:ext uri="{FF2B5EF4-FFF2-40B4-BE49-F238E27FC236}">
                <a16:creationId xmlns:a16="http://schemas.microsoft.com/office/drawing/2014/main" id="{A0ACF629-B260-4CEC-995D-7A2ECC84742F}"/>
              </a:ext>
            </a:extLst>
          </p:cNvPr>
          <p:cNvPicPr>
            <a:picLocks noChangeAspect="1"/>
          </p:cNvPicPr>
          <p:nvPr/>
        </p:nvPicPr>
        <p:blipFill>
          <a:blip r:embed="rId7"/>
          <a:stretch>
            <a:fillRect/>
          </a:stretch>
        </p:blipFill>
        <p:spPr>
          <a:xfrm>
            <a:off x="8447509" y="3064744"/>
            <a:ext cx="839190" cy="1080000"/>
          </a:xfrm>
          <a:prstGeom prst="rect">
            <a:avLst/>
          </a:prstGeom>
        </p:spPr>
      </p:pic>
      <p:pic>
        <p:nvPicPr>
          <p:cNvPr id="10" name="Image 9">
            <a:extLst>
              <a:ext uri="{FF2B5EF4-FFF2-40B4-BE49-F238E27FC236}">
                <a16:creationId xmlns:a16="http://schemas.microsoft.com/office/drawing/2014/main" id="{12F91F79-504D-4E23-A3A2-10816735FCDE}"/>
              </a:ext>
            </a:extLst>
          </p:cNvPr>
          <p:cNvPicPr>
            <a:picLocks noChangeAspect="1"/>
          </p:cNvPicPr>
          <p:nvPr/>
        </p:nvPicPr>
        <p:blipFill>
          <a:blip r:embed="rId8"/>
          <a:stretch>
            <a:fillRect/>
          </a:stretch>
        </p:blipFill>
        <p:spPr>
          <a:xfrm>
            <a:off x="3648605" y="3064744"/>
            <a:ext cx="816586" cy="1080000"/>
          </a:xfrm>
          <a:prstGeom prst="rect">
            <a:avLst/>
          </a:prstGeom>
        </p:spPr>
      </p:pic>
      <p:pic>
        <p:nvPicPr>
          <p:cNvPr id="11" name="Image 10">
            <a:extLst>
              <a:ext uri="{FF2B5EF4-FFF2-40B4-BE49-F238E27FC236}">
                <a16:creationId xmlns:a16="http://schemas.microsoft.com/office/drawing/2014/main" id="{CC20C15F-A9E6-4A10-A76B-4EFAA560E2BB}"/>
              </a:ext>
            </a:extLst>
          </p:cNvPr>
          <p:cNvPicPr>
            <a:picLocks noChangeAspect="1"/>
          </p:cNvPicPr>
          <p:nvPr/>
        </p:nvPicPr>
        <p:blipFill rotWithShape="1">
          <a:blip r:embed="rId9"/>
          <a:srcRect l="5927" t="1974"/>
          <a:stretch/>
        </p:blipFill>
        <p:spPr>
          <a:xfrm>
            <a:off x="3648605" y="4504773"/>
            <a:ext cx="840536" cy="1080000"/>
          </a:xfrm>
          <a:prstGeom prst="rect">
            <a:avLst/>
          </a:prstGeom>
        </p:spPr>
      </p:pic>
    </p:spTree>
    <p:extLst>
      <p:ext uri="{BB962C8B-B14F-4D97-AF65-F5344CB8AC3E}">
        <p14:creationId xmlns:p14="http://schemas.microsoft.com/office/powerpoint/2010/main" val="2537480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BAC253-DA96-9386-7A37-C0C8DCA3712B}"/>
              </a:ext>
            </a:extLst>
          </p:cNvPr>
          <p:cNvSpPr>
            <a:spLocks noGrp="1"/>
          </p:cNvSpPr>
          <p:nvPr>
            <p:ph type="title"/>
          </p:nvPr>
        </p:nvSpPr>
        <p:spPr>
          <a:xfrm>
            <a:off x="1066800" y="447483"/>
            <a:ext cx="10058400" cy="914052"/>
          </a:xfrm>
        </p:spPr>
        <p:txBody>
          <a:bodyPr>
            <a:noAutofit/>
          </a:bodyPr>
          <a:lstStyle/>
          <a:p>
            <a:r>
              <a:rPr lang="fr-FR" sz="2800" dirty="0"/>
              <a:t>Séance 6: par binômes, faire faire un parcours à </a:t>
            </a:r>
            <a:r>
              <a:rPr lang="fr-FR" sz="2800" dirty="0" err="1"/>
              <a:t>Thymio</a:t>
            </a:r>
            <a:r>
              <a:rPr lang="fr-FR" sz="2800" dirty="0"/>
              <a:t>, </a:t>
            </a:r>
            <a:br>
              <a:rPr lang="fr-FR" sz="2800" dirty="0"/>
            </a:br>
            <a:r>
              <a:rPr lang="fr-FR" sz="2800" dirty="0"/>
              <a:t>pour qu’il emmène une étiquette syllabe à l’arrivée.</a:t>
            </a:r>
          </a:p>
        </p:txBody>
      </p:sp>
      <p:pic>
        <p:nvPicPr>
          <p:cNvPr id="4" name="Espace réservé du contenu 3">
            <a:extLst>
              <a:ext uri="{FF2B5EF4-FFF2-40B4-BE49-F238E27FC236}">
                <a16:creationId xmlns:a16="http://schemas.microsoft.com/office/drawing/2014/main" id="{D3F6E3EB-907C-263F-4408-5F0AD522F6C0}"/>
              </a:ext>
            </a:extLst>
          </p:cNvPr>
          <p:cNvPicPr>
            <a:picLocks noGrp="1" noChangeAspect="1"/>
          </p:cNvPicPr>
          <p:nvPr>
            <p:ph sz="quarter" idx="13"/>
          </p:nvPr>
        </p:nvPicPr>
        <p:blipFill>
          <a:blip r:embed="rId2"/>
          <a:stretch>
            <a:fillRect/>
          </a:stretch>
        </p:blipFill>
        <p:spPr>
          <a:xfrm>
            <a:off x="925502" y="2543465"/>
            <a:ext cx="6780401" cy="3311525"/>
          </a:xfrm>
          <a:prstGeom prst="rect">
            <a:avLst/>
          </a:prstGeom>
        </p:spPr>
      </p:pic>
      <p:sp>
        <p:nvSpPr>
          <p:cNvPr id="5" name="ZoneTexte 4">
            <a:extLst>
              <a:ext uri="{FF2B5EF4-FFF2-40B4-BE49-F238E27FC236}">
                <a16:creationId xmlns:a16="http://schemas.microsoft.com/office/drawing/2014/main" id="{E84475EF-CB9A-AB77-1D1E-EF84ED8DD8D0}"/>
              </a:ext>
            </a:extLst>
          </p:cNvPr>
          <p:cNvSpPr txBox="1"/>
          <p:nvPr/>
        </p:nvSpPr>
        <p:spPr>
          <a:xfrm>
            <a:off x="8133907" y="1978689"/>
            <a:ext cx="3338623" cy="3139321"/>
          </a:xfrm>
          <a:prstGeom prst="rect">
            <a:avLst/>
          </a:prstGeom>
          <a:noFill/>
        </p:spPr>
        <p:txBody>
          <a:bodyPr wrap="square" rtlCol="0">
            <a:spAutoFit/>
          </a:bodyPr>
          <a:lstStyle/>
          <a:p>
            <a:r>
              <a:rPr lang="fr-FR" dirty="0"/>
              <a:t>Les élèves lancent un dé et découvre une couleur: rouge, jaune ou vert. Ils doivent alors sélectionner cette couleur sur leur </a:t>
            </a:r>
            <a:r>
              <a:rPr lang="fr-FR" dirty="0" err="1"/>
              <a:t>Thymio</a:t>
            </a:r>
            <a:r>
              <a:rPr lang="fr-FR" dirty="0"/>
              <a:t> et le faire contourner le plot suivant.</a:t>
            </a:r>
          </a:p>
          <a:p>
            <a:endParaRPr lang="fr-FR" dirty="0"/>
          </a:p>
          <a:p>
            <a:r>
              <a:rPr lang="fr-FR" dirty="0"/>
              <a:t>Le 2</a:t>
            </a:r>
            <a:r>
              <a:rPr lang="fr-FR" baseline="30000" dirty="0"/>
              <a:t>ème</a:t>
            </a:r>
            <a:r>
              <a:rPr lang="fr-FR" dirty="0"/>
              <a:t> élève lance à nouveau le dé, sélectionne le mode correspondant sur </a:t>
            </a:r>
            <a:r>
              <a:rPr lang="fr-FR" dirty="0" err="1"/>
              <a:t>Thymio</a:t>
            </a:r>
            <a:r>
              <a:rPr lang="fr-FR" dirty="0"/>
              <a:t> et ainsi de suite.</a:t>
            </a:r>
          </a:p>
        </p:txBody>
      </p:sp>
      <p:pic>
        <p:nvPicPr>
          <p:cNvPr id="6" name="Image 5">
            <a:extLst>
              <a:ext uri="{FF2B5EF4-FFF2-40B4-BE49-F238E27FC236}">
                <a16:creationId xmlns:a16="http://schemas.microsoft.com/office/drawing/2014/main" id="{8FB1960F-D2AB-4375-98B2-E7A5E514D72D}"/>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7" name="Image 6">
            <a:extLst>
              <a:ext uri="{FF2B5EF4-FFF2-40B4-BE49-F238E27FC236}">
                <a16:creationId xmlns:a16="http://schemas.microsoft.com/office/drawing/2014/main" id="{25FAEE56-9583-41C4-8974-30F5E7859120}"/>
              </a:ext>
            </a:extLst>
          </p:cNvPr>
          <p:cNvPicPr>
            <a:picLocks noChangeAspect="1"/>
          </p:cNvPicPr>
          <p:nvPr/>
        </p:nvPicPr>
        <p:blipFill>
          <a:blip r:embed="rId3">
            <a:duotone>
              <a:prstClr val="black"/>
              <a:srgbClr val="92D05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75190" y="2910158"/>
            <a:ext cx="366979" cy="385482"/>
          </a:xfrm>
          <a:prstGeom prst="rect">
            <a:avLst/>
          </a:prstGeom>
        </p:spPr>
      </p:pic>
      <p:pic>
        <p:nvPicPr>
          <p:cNvPr id="8" name="Image 7">
            <a:extLst>
              <a:ext uri="{FF2B5EF4-FFF2-40B4-BE49-F238E27FC236}">
                <a16:creationId xmlns:a16="http://schemas.microsoft.com/office/drawing/2014/main" id="{F4272EB0-266F-43BA-AD8A-4DDC7EA1717C}"/>
              </a:ext>
            </a:extLst>
          </p:cNvPr>
          <p:cNvPicPr>
            <a:picLocks noChangeAspect="1"/>
          </p:cNvPicPr>
          <p:nvPr/>
        </p:nvPicPr>
        <p:blipFill>
          <a:blip r:embed="rId3">
            <a:duotone>
              <a:prstClr val="black"/>
              <a:srgbClr val="7030A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28225" y="3102899"/>
            <a:ext cx="608608" cy="639294"/>
          </a:xfrm>
          <a:prstGeom prst="rect">
            <a:avLst/>
          </a:prstGeom>
        </p:spPr>
      </p:pic>
      <p:pic>
        <p:nvPicPr>
          <p:cNvPr id="9" name="Image 8">
            <a:extLst>
              <a:ext uri="{FF2B5EF4-FFF2-40B4-BE49-F238E27FC236}">
                <a16:creationId xmlns:a16="http://schemas.microsoft.com/office/drawing/2014/main" id="{E1D765EE-0F76-48B6-A75B-7323004DC6A1}"/>
              </a:ext>
            </a:extLst>
          </p:cNvPr>
          <p:cNvPicPr>
            <a:picLocks noChangeAspect="1"/>
          </p:cNvPicPr>
          <p:nvPr/>
        </p:nvPicPr>
        <p:blipFill>
          <a:blip r:embed="rId3">
            <a:duotone>
              <a:prstClr val="black"/>
              <a:schemeClr val="accent1">
                <a:lumMod val="60000"/>
                <a:lumOff val="40000"/>
                <a:tint val="45000"/>
                <a:satMod val="400000"/>
              </a:scheme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88075" y="3159880"/>
            <a:ext cx="376177" cy="395144"/>
          </a:xfrm>
          <a:prstGeom prst="rect">
            <a:avLst/>
          </a:prstGeom>
        </p:spPr>
      </p:pic>
      <p:pic>
        <p:nvPicPr>
          <p:cNvPr id="10" name="Image 9">
            <a:extLst>
              <a:ext uri="{FF2B5EF4-FFF2-40B4-BE49-F238E27FC236}">
                <a16:creationId xmlns:a16="http://schemas.microsoft.com/office/drawing/2014/main" id="{7277A11D-E724-4CE7-ACDC-8FF7869CC7CF}"/>
              </a:ext>
            </a:extLst>
          </p:cNvPr>
          <p:cNvPicPr>
            <a:picLocks noChangeAspect="1"/>
          </p:cNvPicPr>
          <p:nvPr/>
        </p:nvPicPr>
        <p:blipFill>
          <a:blip r:embed="rId3">
            <a:duotone>
              <a:prstClr val="black"/>
              <a:srgbClr val="FFFF00">
                <a:tint val="45000"/>
                <a:satMod val="400000"/>
              </a:srgbClr>
            </a:duotone>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464833" y="3498043"/>
            <a:ext cx="608608" cy="639294"/>
          </a:xfrm>
          <a:prstGeom prst="rect">
            <a:avLst/>
          </a:prstGeom>
        </p:spPr>
      </p:pic>
      <p:sp>
        <p:nvSpPr>
          <p:cNvPr id="3" name="Rectangle 2">
            <a:extLst>
              <a:ext uri="{FF2B5EF4-FFF2-40B4-BE49-F238E27FC236}">
                <a16:creationId xmlns:a16="http://schemas.microsoft.com/office/drawing/2014/main" id="{0216C487-1543-4AF7-815F-3BD1D54736FB}"/>
              </a:ext>
            </a:extLst>
          </p:cNvPr>
          <p:cNvSpPr/>
          <p:nvPr/>
        </p:nvSpPr>
        <p:spPr>
          <a:xfrm>
            <a:off x="711499" y="1948684"/>
            <a:ext cx="7208405" cy="369332"/>
          </a:xfrm>
          <a:prstGeom prst="rect">
            <a:avLst/>
          </a:prstGeom>
        </p:spPr>
        <p:txBody>
          <a:bodyPr wrap="square">
            <a:spAutoFit/>
          </a:bodyPr>
          <a:lstStyle/>
          <a:p>
            <a:r>
              <a:rPr lang="fr-FR" dirty="0"/>
              <a:t>Les syllabes seront remises dans l’ordre pour découvrir la phrase mystère.</a:t>
            </a:r>
          </a:p>
        </p:txBody>
      </p:sp>
      <p:pic>
        <p:nvPicPr>
          <p:cNvPr id="12" name="Image 11">
            <a:extLst>
              <a:ext uri="{FF2B5EF4-FFF2-40B4-BE49-F238E27FC236}">
                <a16:creationId xmlns:a16="http://schemas.microsoft.com/office/drawing/2014/main" id="{E205177D-A373-48CD-81F1-000654916B98}"/>
              </a:ext>
            </a:extLst>
          </p:cNvPr>
          <p:cNvPicPr>
            <a:picLocks noChangeAspect="1"/>
          </p:cNvPicPr>
          <p:nvPr/>
        </p:nvPicPr>
        <p:blipFill>
          <a:blip r:embed="rId5"/>
          <a:stretch>
            <a:fillRect/>
          </a:stretch>
        </p:blipFill>
        <p:spPr>
          <a:xfrm>
            <a:off x="10549239" y="5118010"/>
            <a:ext cx="839190" cy="1080000"/>
          </a:xfrm>
          <a:prstGeom prst="rect">
            <a:avLst/>
          </a:prstGeom>
        </p:spPr>
      </p:pic>
      <p:pic>
        <p:nvPicPr>
          <p:cNvPr id="14" name="Image 13">
            <a:extLst>
              <a:ext uri="{FF2B5EF4-FFF2-40B4-BE49-F238E27FC236}">
                <a16:creationId xmlns:a16="http://schemas.microsoft.com/office/drawing/2014/main" id="{D68C1FE4-F8D2-4058-B43E-42D3DDE9B0A5}"/>
              </a:ext>
            </a:extLst>
          </p:cNvPr>
          <p:cNvPicPr>
            <a:picLocks noChangeAspect="1"/>
          </p:cNvPicPr>
          <p:nvPr/>
        </p:nvPicPr>
        <p:blipFill rotWithShape="1">
          <a:blip r:embed="rId6"/>
          <a:srcRect l="5927" t="1974"/>
          <a:stretch/>
        </p:blipFill>
        <p:spPr>
          <a:xfrm>
            <a:off x="8377493" y="5118010"/>
            <a:ext cx="840536" cy="1080000"/>
          </a:xfrm>
          <a:prstGeom prst="rect">
            <a:avLst/>
          </a:prstGeom>
        </p:spPr>
      </p:pic>
    </p:spTree>
    <p:extLst>
      <p:ext uri="{BB962C8B-B14F-4D97-AF65-F5344CB8AC3E}">
        <p14:creationId xmlns:p14="http://schemas.microsoft.com/office/powerpoint/2010/main" val="2168974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82082E43-D811-AC5F-911D-C56D62AD1A3B}"/>
              </a:ext>
            </a:extLst>
          </p:cNvPr>
          <p:cNvPicPr>
            <a:picLocks noGrp="1" noChangeAspect="1"/>
          </p:cNvPicPr>
          <p:nvPr>
            <p:ph sz="quarter" idx="13"/>
          </p:nvPr>
        </p:nvPicPr>
        <p:blipFill>
          <a:blip r:embed="rId2"/>
          <a:stretch>
            <a:fillRect/>
          </a:stretch>
        </p:blipFill>
        <p:spPr>
          <a:xfrm>
            <a:off x="6817552" y="3327991"/>
            <a:ext cx="5104411" cy="2814524"/>
          </a:xfrm>
        </p:spPr>
      </p:pic>
      <p:pic>
        <p:nvPicPr>
          <p:cNvPr id="7" name="Image 6">
            <a:extLst>
              <a:ext uri="{FF2B5EF4-FFF2-40B4-BE49-F238E27FC236}">
                <a16:creationId xmlns:a16="http://schemas.microsoft.com/office/drawing/2014/main" id="{FA094746-0A4C-010B-D1BB-CC708B89046E}"/>
              </a:ext>
            </a:extLst>
          </p:cNvPr>
          <p:cNvPicPr>
            <a:picLocks noChangeAspect="1"/>
          </p:cNvPicPr>
          <p:nvPr/>
        </p:nvPicPr>
        <p:blipFill>
          <a:blip r:embed="rId3"/>
          <a:stretch>
            <a:fillRect/>
          </a:stretch>
        </p:blipFill>
        <p:spPr>
          <a:xfrm>
            <a:off x="270037" y="1752100"/>
            <a:ext cx="2738977" cy="4241206"/>
          </a:xfrm>
          <a:prstGeom prst="rect">
            <a:avLst/>
          </a:prstGeom>
        </p:spPr>
      </p:pic>
      <p:pic>
        <p:nvPicPr>
          <p:cNvPr id="9" name="Image 8">
            <a:extLst>
              <a:ext uri="{FF2B5EF4-FFF2-40B4-BE49-F238E27FC236}">
                <a16:creationId xmlns:a16="http://schemas.microsoft.com/office/drawing/2014/main" id="{02139F06-283A-BF95-BD88-5DC0AAB2181A}"/>
              </a:ext>
            </a:extLst>
          </p:cNvPr>
          <p:cNvPicPr>
            <a:picLocks noChangeAspect="1"/>
          </p:cNvPicPr>
          <p:nvPr/>
        </p:nvPicPr>
        <p:blipFill>
          <a:blip r:embed="rId4"/>
          <a:stretch>
            <a:fillRect/>
          </a:stretch>
        </p:blipFill>
        <p:spPr>
          <a:xfrm>
            <a:off x="3333746" y="427198"/>
            <a:ext cx="3075489" cy="3804969"/>
          </a:xfrm>
          <a:prstGeom prst="rect">
            <a:avLst/>
          </a:prstGeom>
        </p:spPr>
      </p:pic>
      <p:pic>
        <p:nvPicPr>
          <p:cNvPr id="6" name="Image 5">
            <a:extLst>
              <a:ext uri="{FF2B5EF4-FFF2-40B4-BE49-F238E27FC236}">
                <a16:creationId xmlns:a16="http://schemas.microsoft.com/office/drawing/2014/main" id="{A1112375-1FE1-4FA4-9AB1-71B52EBC9DEE}"/>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8" name="Image 7">
            <a:extLst>
              <a:ext uri="{FF2B5EF4-FFF2-40B4-BE49-F238E27FC236}">
                <a16:creationId xmlns:a16="http://schemas.microsoft.com/office/drawing/2014/main" id="{388AADDB-1B01-415F-9E35-F099B4406F04}"/>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794102" y="945018"/>
            <a:ext cx="1205514" cy="1266296"/>
          </a:xfrm>
          <a:prstGeom prst="rect">
            <a:avLst/>
          </a:prstGeom>
        </p:spPr>
      </p:pic>
      <p:pic>
        <p:nvPicPr>
          <p:cNvPr id="11" name="Image 10">
            <a:extLst>
              <a:ext uri="{FF2B5EF4-FFF2-40B4-BE49-F238E27FC236}">
                <a16:creationId xmlns:a16="http://schemas.microsoft.com/office/drawing/2014/main" id="{E2094649-A7A3-41A4-997B-8FF18AB1CA59}"/>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01222" y="2294233"/>
            <a:ext cx="940500" cy="987920"/>
          </a:xfrm>
          <a:prstGeom prst="rect">
            <a:avLst/>
          </a:prstGeom>
        </p:spPr>
      </p:pic>
      <p:pic>
        <p:nvPicPr>
          <p:cNvPr id="12" name="Image 11">
            <a:extLst>
              <a:ext uri="{FF2B5EF4-FFF2-40B4-BE49-F238E27FC236}">
                <a16:creationId xmlns:a16="http://schemas.microsoft.com/office/drawing/2014/main" id="{0879D5B7-461E-419E-A460-E1A2DBB3D2A8}"/>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313355" y="4010420"/>
            <a:ext cx="608608" cy="639294"/>
          </a:xfrm>
          <a:prstGeom prst="rect">
            <a:avLst/>
          </a:prstGeom>
        </p:spPr>
      </p:pic>
      <p:pic>
        <p:nvPicPr>
          <p:cNvPr id="14" name="Image 13">
            <a:extLst>
              <a:ext uri="{FF2B5EF4-FFF2-40B4-BE49-F238E27FC236}">
                <a16:creationId xmlns:a16="http://schemas.microsoft.com/office/drawing/2014/main" id="{51DCA868-2D0B-491E-BFF0-AE457E2346F7}"/>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864631" y="5017963"/>
            <a:ext cx="1205514" cy="1266296"/>
          </a:xfrm>
          <a:prstGeom prst="rect">
            <a:avLst/>
          </a:prstGeom>
        </p:spPr>
      </p:pic>
      <p:pic>
        <p:nvPicPr>
          <p:cNvPr id="15" name="Image 14">
            <a:extLst>
              <a:ext uri="{FF2B5EF4-FFF2-40B4-BE49-F238E27FC236}">
                <a16:creationId xmlns:a16="http://schemas.microsoft.com/office/drawing/2014/main" id="{B1CE0E05-A79A-49CC-BFD4-1939173B73E1}"/>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5841" y="4528288"/>
            <a:ext cx="608608" cy="639294"/>
          </a:xfrm>
          <a:prstGeom prst="rect">
            <a:avLst/>
          </a:prstGeom>
        </p:spPr>
      </p:pic>
      <p:pic>
        <p:nvPicPr>
          <p:cNvPr id="16" name="Image 15">
            <a:extLst>
              <a:ext uri="{FF2B5EF4-FFF2-40B4-BE49-F238E27FC236}">
                <a16:creationId xmlns:a16="http://schemas.microsoft.com/office/drawing/2014/main" id="{6C86FDEC-FFB9-4B45-A351-A91FEE92C7ED}"/>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335159" y="4399878"/>
            <a:ext cx="940500" cy="987920"/>
          </a:xfrm>
          <a:prstGeom prst="rect">
            <a:avLst/>
          </a:prstGeom>
        </p:spPr>
      </p:pic>
      <p:pic>
        <p:nvPicPr>
          <p:cNvPr id="17" name="Image 16">
            <a:extLst>
              <a:ext uri="{FF2B5EF4-FFF2-40B4-BE49-F238E27FC236}">
                <a16:creationId xmlns:a16="http://schemas.microsoft.com/office/drawing/2014/main" id="{3ECE53BA-73CF-47E1-8131-262A5AECCEAC}"/>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89442" y="4528288"/>
            <a:ext cx="608608" cy="639294"/>
          </a:xfrm>
          <a:prstGeom prst="rect">
            <a:avLst/>
          </a:prstGeom>
        </p:spPr>
      </p:pic>
      <p:pic>
        <p:nvPicPr>
          <p:cNvPr id="18" name="Image 17">
            <a:extLst>
              <a:ext uri="{FF2B5EF4-FFF2-40B4-BE49-F238E27FC236}">
                <a16:creationId xmlns:a16="http://schemas.microsoft.com/office/drawing/2014/main" id="{3F31C0DD-54FB-4D77-B417-6A644406217E}"/>
              </a:ext>
            </a:extLst>
          </p:cNvPr>
          <p:cNvPicPr>
            <a:picLocks noChangeAspect="1"/>
          </p:cNvPicPr>
          <p:nvPr/>
        </p:nvPicPr>
        <p:blipFill>
          <a:blip r:embed="rId7"/>
          <a:stretch>
            <a:fillRect/>
          </a:stretch>
        </p:blipFill>
        <p:spPr>
          <a:xfrm>
            <a:off x="8254275" y="1945791"/>
            <a:ext cx="839190" cy="1080000"/>
          </a:xfrm>
          <a:prstGeom prst="rect">
            <a:avLst/>
          </a:prstGeom>
        </p:spPr>
      </p:pic>
      <p:pic>
        <p:nvPicPr>
          <p:cNvPr id="19" name="Image 18">
            <a:extLst>
              <a:ext uri="{FF2B5EF4-FFF2-40B4-BE49-F238E27FC236}">
                <a16:creationId xmlns:a16="http://schemas.microsoft.com/office/drawing/2014/main" id="{18B6FAA6-E68A-4557-9B3E-6AE25B096243}"/>
              </a:ext>
            </a:extLst>
          </p:cNvPr>
          <p:cNvPicPr>
            <a:picLocks noChangeAspect="1"/>
          </p:cNvPicPr>
          <p:nvPr/>
        </p:nvPicPr>
        <p:blipFill rotWithShape="1">
          <a:blip r:embed="rId8"/>
          <a:srcRect l="5927" t="1974"/>
          <a:stretch/>
        </p:blipFill>
        <p:spPr>
          <a:xfrm>
            <a:off x="10390440" y="1945791"/>
            <a:ext cx="840536" cy="1080000"/>
          </a:xfrm>
          <a:prstGeom prst="rect">
            <a:avLst/>
          </a:prstGeom>
        </p:spPr>
      </p:pic>
      <p:pic>
        <p:nvPicPr>
          <p:cNvPr id="20" name="Image 19">
            <a:extLst>
              <a:ext uri="{FF2B5EF4-FFF2-40B4-BE49-F238E27FC236}">
                <a16:creationId xmlns:a16="http://schemas.microsoft.com/office/drawing/2014/main" id="{9A37F0A3-8725-42AC-8CBB-55D7EC7116F9}"/>
              </a:ext>
            </a:extLst>
          </p:cNvPr>
          <p:cNvPicPr>
            <a:picLocks noChangeAspect="1"/>
          </p:cNvPicPr>
          <p:nvPr/>
        </p:nvPicPr>
        <p:blipFill>
          <a:blip r:embed="rId9"/>
          <a:stretch>
            <a:fillRect/>
          </a:stretch>
        </p:blipFill>
        <p:spPr>
          <a:xfrm>
            <a:off x="6817552" y="563591"/>
            <a:ext cx="816586" cy="1080000"/>
          </a:xfrm>
          <a:prstGeom prst="rect">
            <a:avLst/>
          </a:prstGeom>
        </p:spPr>
      </p:pic>
      <p:pic>
        <p:nvPicPr>
          <p:cNvPr id="21" name="Image 20">
            <a:extLst>
              <a:ext uri="{FF2B5EF4-FFF2-40B4-BE49-F238E27FC236}">
                <a16:creationId xmlns:a16="http://schemas.microsoft.com/office/drawing/2014/main" id="{DA78BBC0-DF9A-4CB0-A7FF-6A1A3F4E2BEE}"/>
              </a:ext>
            </a:extLst>
          </p:cNvPr>
          <p:cNvPicPr>
            <a:picLocks noChangeAspect="1"/>
          </p:cNvPicPr>
          <p:nvPr/>
        </p:nvPicPr>
        <p:blipFill>
          <a:blip r:embed="rId10"/>
          <a:stretch>
            <a:fillRect/>
          </a:stretch>
        </p:blipFill>
        <p:spPr>
          <a:xfrm>
            <a:off x="1198372" y="498166"/>
            <a:ext cx="882305" cy="1080000"/>
          </a:xfrm>
          <a:prstGeom prst="rect">
            <a:avLst/>
          </a:prstGeom>
        </p:spPr>
      </p:pic>
    </p:spTree>
    <p:extLst>
      <p:ext uri="{BB962C8B-B14F-4D97-AF65-F5344CB8AC3E}">
        <p14:creationId xmlns:p14="http://schemas.microsoft.com/office/powerpoint/2010/main" val="1045566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4E7143-441D-067E-C4B1-84E9748C9362}"/>
              </a:ext>
            </a:extLst>
          </p:cNvPr>
          <p:cNvSpPr>
            <a:spLocks noGrp="1"/>
          </p:cNvSpPr>
          <p:nvPr>
            <p:ph type="title"/>
          </p:nvPr>
        </p:nvSpPr>
        <p:spPr>
          <a:xfrm>
            <a:off x="1577788" y="286603"/>
            <a:ext cx="9577891" cy="851915"/>
          </a:xfrm>
        </p:spPr>
        <p:txBody>
          <a:bodyPr>
            <a:normAutofit/>
          </a:bodyPr>
          <a:lstStyle/>
          <a:p>
            <a:r>
              <a:rPr lang="fr-FR" sz="2800" dirty="0"/>
              <a:t>Les étiquettes-syllabes sont décrochées des </a:t>
            </a:r>
            <a:r>
              <a:rPr lang="fr-FR" sz="2800" dirty="0" err="1"/>
              <a:t>Thymio</a:t>
            </a:r>
            <a:r>
              <a:rPr lang="fr-FR" sz="2800" dirty="0"/>
              <a:t> </a:t>
            </a:r>
            <a:br>
              <a:rPr lang="fr-FR" sz="2800" dirty="0"/>
            </a:br>
            <a:r>
              <a:rPr lang="fr-FR" sz="2800" dirty="0"/>
              <a:t>lorsqu’ils sont arrivés.</a:t>
            </a:r>
          </a:p>
        </p:txBody>
      </p:sp>
      <p:pic>
        <p:nvPicPr>
          <p:cNvPr id="5" name="Espace réservé du contenu 4">
            <a:extLst>
              <a:ext uri="{FF2B5EF4-FFF2-40B4-BE49-F238E27FC236}">
                <a16:creationId xmlns:a16="http://schemas.microsoft.com/office/drawing/2014/main" id="{93F2FE6A-AAB5-C334-0870-3976311D2362}"/>
              </a:ext>
            </a:extLst>
          </p:cNvPr>
          <p:cNvPicPr>
            <a:picLocks noGrp="1" noChangeAspect="1"/>
          </p:cNvPicPr>
          <p:nvPr>
            <p:ph sz="quarter" idx="13"/>
          </p:nvPr>
        </p:nvPicPr>
        <p:blipFill>
          <a:blip r:embed="rId2"/>
          <a:stretch>
            <a:fillRect/>
          </a:stretch>
        </p:blipFill>
        <p:spPr>
          <a:xfrm rot="16200000">
            <a:off x="4592803" y="1300233"/>
            <a:ext cx="2834640" cy="3717123"/>
          </a:xfrm>
        </p:spPr>
      </p:pic>
      <p:pic>
        <p:nvPicPr>
          <p:cNvPr id="7" name="Image 6">
            <a:extLst>
              <a:ext uri="{FF2B5EF4-FFF2-40B4-BE49-F238E27FC236}">
                <a16:creationId xmlns:a16="http://schemas.microsoft.com/office/drawing/2014/main" id="{A989FA9D-7DED-30C9-7497-14590C8CE79E}"/>
              </a:ext>
            </a:extLst>
          </p:cNvPr>
          <p:cNvPicPr>
            <a:picLocks noChangeAspect="1"/>
          </p:cNvPicPr>
          <p:nvPr/>
        </p:nvPicPr>
        <p:blipFill>
          <a:blip r:embed="rId3"/>
          <a:stretch>
            <a:fillRect/>
          </a:stretch>
        </p:blipFill>
        <p:spPr>
          <a:xfrm>
            <a:off x="220060" y="1737358"/>
            <a:ext cx="3717124" cy="2795144"/>
          </a:xfrm>
          <a:prstGeom prst="rect">
            <a:avLst/>
          </a:prstGeom>
        </p:spPr>
      </p:pic>
      <p:pic>
        <p:nvPicPr>
          <p:cNvPr id="9" name="Image 8">
            <a:extLst>
              <a:ext uri="{FF2B5EF4-FFF2-40B4-BE49-F238E27FC236}">
                <a16:creationId xmlns:a16="http://schemas.microsoft.com/office/drawing/2014/main" id="{3EFEBB41-8149-A18E-E45B-4470B1A8EEF2}"/>
              </a:ext>
            </a:extLst>
          </p:cNvPr>
          <p:cNvPicPr>
            <a:picLocks noChangeAspect="1"/>
          </p:cNvPicPr>
          <p:nvPr/>
        </p:nvPicPr>
        <p:blipFill>
          <a:blip r:embed="rId4"/>
          <a:stretch>
            <a:fillRect/>
          </a:stretch>
        </p:blipFill>
        <p:spPr>
          <a:xfrm rot="16200000">
            <a:off x="2053394" y="3537787"/>
            <a:ext cx="1674101" cy="4128655"/>
          </a:xfrm>
          <a:prstGeom prst="rect">
            <a:avLst/>
          </a:prstGeom>
        </p:spPr>
      </p:pic>
      <p:pic>
        <p:nvPicPr>
          <p:cNvPr id="11" name="Image 10">
            <a:extLst>
              <a:ext uri="{FF2B5EF4-FFF2-40B4-BE49-F238E27FC236}">
                <a16:creationId xmlns:a16="http://schemas.microsoft.com/office/drawing/2014/main" id="{CAE4C505-4DA1-564A-EFAE-F477935AE3E4}"/>
              </a:ext>
            </a:extLst>
          </p:cNvPr>
          <p:cNvPicPr>
            <a:picLocks noChangeAspect="1"/>
          </p:cNvPicPr>
          <p:nvPr/>
        </p:nvPicPr>
        <p:blipFill>
          <a:blip r:embed="rId5"/>
          <a:stretch>
            <a:fillRect/>
          </a:stretch>
        </p:blipFill>
        <p:spPr>
          <a:xfrm>
            <a:off x="7128830" y="4862016"/>
            <a:ext cx="4494692" cy="1480199"/>
          </a:xfrm>
          <a:prstGeom prst="rect">
            <a:avLst/>
          </a:prstGeom>
        </p:spPr>
      </p:pic>
      <p:pic>
        <p:nvPicPr>
          <p:cNvPr id="13" name="Image 12">
            <a:extLst>
              <a:ext uri="{FF2B5EF4-FFF2-40B4-BE49-F238E27FC236}">
                <a16:creationId xmlns:a16="http://schemas.microsoft.com/office/drawing/2014/main" id="{F1F603C9-0617-4E38-9A95-0F1B73781AD1}"/>
              </a:ext>
            </a:extLst>
          </p:cNvPr>
          <p:cNvPicPr>
            <a:picLocks noChangeAspect="1"/>
          </p:cNvPicPr>
          <p:nvPr/>
        </p:nvPicPr>
        <p:blipFill>
          <a:blip r:embed="rId6"/>
          <a:stretch>
            <a:fillRect/>
          </a:stretch>
        </p:blipFill>
        <p:spPr>
          <a:xfrm>
            <a:off x="8040441" y="1737358"/>
            <a:ext cx="3849523" cy="2795143"/>
          </a:xfrm>
          <a:prstGeom prst="rect">
            <a:avLst/>
          </a:prstGeom>
        </p:spPr>
      </p:pic>
      <p:pic>
        <p:nvPicPr>
          <p:cNvPr id="8" name="Image 7">
            <a:extLst>
              <a:ext uri="{FF2B5EF4-FFF2-40B4-BE49-F238E27FC236}">
                <a16:creationId xmlns:a16="http://schemas.microsoft.com/office/drawing/2014/main" id="{741EC9DC-42EC-44D9-B12E-73D6240E5C1C}"/>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390440" y="286603"/>
            <a:ext cx="940500" cy="987920"/>
          </a:xfrm>
          <a:prstGeom prst="rect">
            <a:avLst/>
          </a:prstGeom>
        </p:spPr>
      </p:pic>
      <p:sp>
        <p:nvSpPr>
          <p:cNvPr id="3" name="Rectangle 2">
            <a:extLst>
              <a:ext uri="{FF2B5EF4-FFF2-40B4-BE49-F238E27FC236}">
                <a16:creationId xmlns:a16="http://schemas.microsoft.com/office/drawing/2014/main" id="{F32C0D28-3575-48CD-95BF-F129F749C014}"/>
              </a:ext>
            </a:extLst>
          </p:cNvPr>
          <p:cNvSpPr/>
          <p:nvPr/>
        </p:nvSpPr>
        <p:spPr>
          <a:xfrm>
            <a:off x="3617032" y="1239753"/>
            <a:ext cx="4786182" cy="369332"/>
          </a:xfrm>
          <a:prstGeom prst="rect">
            <a:avLst/>
          </a:prstGeom>
        </p:spPr>
        <p:txBody>
          <a:bodyPr wrap="none">
            <a:spAutoFit/>
          </a:bodyPr>
          <a:lstStyle/>
          <a:p>
            <a:r>
              <a:rPr lang="fr-FR" dirty="0"/>
              <a:t>On décode les syllabes, on reconstitue la phrase. </a:t>
            </a:r>
          </a:p>
        </p:txBody>
      </p:sp>
      <p:pic>
        <p:nvPicPr>
          <p:cNvPr id="14" name="Image 13">
            <a:extLst>
              <a:ext uri="{FF2B5EF4-FFF2-40B4-BE49-F238E27FC236}">
                <a16:creationId xmlns:a16="http://schemas.microsoft.com/office/drawing/2014/main" id="{9200DEC2-4C29-4430-A6FF-E16589166CF4}"/>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577598" y="2257993"/>
            <a:ext cx="620423" cy="651705"/>
          </a:xfrm>
          <a:prstGeom prst="rect">
            <a:avLst/>
          </a:prstGeom>
        </p:spPr>
      </p:pic>
      <p:pic>
        <p:nvPicPr>
          <p:cNvPr id="15" name="Image 14">
            <a:extLst>
              <a:ext uri="{FF2B5EF4-FFF2-40B4-BE49-F238E27FC236}">
                <a16:creationId xmlns:a16="http://schemas.microsoft.com/office/drawing/2014/main" id="{9704FA7B-D696-44FD-8E7F-78D606A328B7}"/>
              </a:ext>
            </a:extLst>
          </p:cNvPr>
          <p:cNvPicPr>
            <a:picLocks noChangeAspect="1"/>
          </p:cNvPicPr>
          <p:nvPr/>
        </p:nvPicPr>
        <p:blipFill>
          <a:blip r:embed="rId7">
            <a:duotone>
              <a:prstClr val="black"/>
              <a:srgbClr val="7030A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202126" y="3500111"/>
            <a:ext cx="608608" cy="639294"/>
          </a:xfrm>
          <a:prstGeom prst="rect">
            <a:avLst/>
          </a:prstGeom>
        </p:spPr>
      </p:pic>
      <p:pic>
        <p:nvPicPr>
          <p:cNvPr id="16" name="Image 15">
            <a:extLst>
              <a:ext uri="{FF2B5EF4-FFF2-40B4-BE49-F238E27FC236}">
                <a16:creationId xmlns:a16="http://schemas.microsoft.com/office/drawing/2014/main" id="{C11858D3-2B0D-419B-9F13-2C6C8DA51638}"/>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836083" y="2935040"/>
            <a:ext cx="940500" cy="987920"/>
          </a:xfrm>
          <a:prstGeom prst="rect">
            <a:avLst/>
          </a:prstGeom>
        </p:spPr>
      </p:pic>
      <p:pic>
        <p:nvPicPr>
          <p:cNvPr id="17" name="Image 16">
            <a:extLst>
              <a:ext uri="{FF2B5EF4-FFF2-40B4-BE49-F238E27FC236}">
                <a16:creationId xmlns:a16="http://schemas.microsoft.com/office/drawing/2014/main" id="{853C003A-34C1-428D-8925-6F30B8562189}"/>
              </a:ext>
            </a:extLst>
          </p:cNvPr>
          <p:cNvPicPr>
            <a:picLocks noChangeAspect="1"/>
          </p:cNvPicPr>
          <p:nvPr/>
        </p:nvPicPr>
        <p:blipFill>
          <a:blip r:embed="rId7">
            <a:duotone>
              <a:prstClr val="black"/>
              <a:srgbClr val="FFFF0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883771" y="3037513"/>
            <a:ext cx="608608" cy="639294"/>
          </a:xfrm>
          <a:prstGeom prst="rect">
            <a:avLst/>
          </a:prstGeom>
        </p:spPr>
      </p:pic>
      <p:pic>
        <p:nvPicPr>
          <p:cNvPr id="18" name="Image 17">
            <a:extLst>
              <a:ext uri="{FF2B5EF4-FFF2-40B4-BE49-F238E27FC236}">
                <a16:creationId xmlns:a16="http://schemas.microsoft.com/office/drawing/2014/main" id="{DE3AF7A3-014F-4D64-A34B-D6B026EDAFED}"/>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019423" y="2274710"/>
            <a:ext cx="565617" cy="594135"/>
          </a:xfrm>
          <a:prstGeom prst="rect">
            <a:avLst/>
          </a:prstGeom>
        </p:spPr>
      </p:pic>
      <p:pic>
        <p:nvPicPr>
          <p:cNvPr id="19" name="Image 18">
            <a:extLst>
              <a:ext uri="{FF2B5EF4-FFF2-40B4-BE49-F238E27FC236}">
                <a16:creationId xmlns:a16="http://schemas.microsoft.com/office/drawing/2014/main" id="{703F5FC8-2840-4774-BD37-48F4B1877BBB}"/>
              </a:ext>
            </a:extLst>
          </p:cNvPr>
          <p:cNvPicPr>
            <a:picLocks noChangeAspect="1"/>
          </p:cNvPicPr>
          <p:nvPr/>
        </p:nvPicPr>
        <p:blipFill>
          <a:blip r:embed="rId7">
            <a:duotone>
              <a:prstClr val="black"/>
              <a:srgbClr val="7030A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3956808" y="2561181"/>
            <a:ext cx="608608" cy="639294"/>
          </a:xfrm>
          <a:prstGeom prst="rect">
            <a:avLst/>
          </a:prstGeom>
        </p:spPr>
      </p:pic>
      <p:pic>
        <p:nvPicPr>
          <p:cNvPr id="20" name="Image 19">
            <a:extLst>
              <a:ext uri="{FF2B5EF4-FFF2-40B4-BE49-F238E27FC236}">
                <a16:creationId xmlns:a16="http://schemas.microsoft.com/office/drawing/2014/main" id="{3845D330-C16C-4E81-BEFD-4CDED0A549BE}"/>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622554" y="1956818"/>
            <a:ext cx="456041" cy="479035"/>
          </a:xfrm>
          <a:prstGeom prst="rect">
            <a:avLst/>
          </a:prstGeom>
        </p:spPr>
      </p:pic>
      <p:pic>
        <p:nvPicPr>
          <p:cNvPr id="21" name="Image 20">
            <a:extLst>
              <a:ext uri="{FF2B5EF4-FFF2-40B4-BE49-F238E27FC236}">
                <a16:creationId xmlns:a16="http://schemas.microsoft.com/office/drawing/2014/main" id="{5ACBA13E-052D-4AD6-804B-D56D821FF469}"/>
              </a:ext>
            </a:extLst>
          </p:cNvPr>
          <p:cNvPicPr>
            <a:picLocks noChangeAspect="1"/>
          </p:cNvPicPr>
          <p:nvPr/>
        </p:nvPicPr>
        <p:blipFill>
          <a:blip r:embed="rId7">
            <a:duotone>
              <a:prstClr val="black"/>
              <a:srgbClr val="FFFF0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013946" y="2577508"/>
            <a:ext cx="608608" cy="639294"/>
          </a:xfrm>
          <a:prstGeom prst="rect">
            <a:avLst/>
          </a:prstGeom>
        </p:spPr>
      </p:pic>
      <p:pic>
        <p:nvPicPr>
          <p:cNvPr id="22" name="Image 21">
            <a:extLst>
              <a:ext uri="{FF2B5EF4-FFF2-40B4-BE49-F238E27FC236}">
                <a16:creationId xmlns:a16="http://schemas.microsoft.com/office/drawing/2014/main" id="{8F93F897-91BF-4430-99D2-B65474906CBB}"/>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514037" y="1651422"/>
            <a:ext cx="940501" cy="987921"/>
          </a:xfrm>
          <a:prstGeom prst="rect">
            <a:avLst/>
          </a:prstGeom>
        </p:spPr>
      </p:pic>
      <p:pic>
        <p:nvPicPr>
          <p:cNvPr id="23" name="Image 22">
            <a:extLst>
              <a:ext uri="{FF2B5EF4-FFF2-40B4-BE49-F238E27FC236}">
                <a16:creationId xmlns:a16="http://schemas.microsoft.com/office/drawing/2014/main" id="{01604D74-FF6C-4EE1-BA85-4DAB66802A22}"/>
              </a:ext>
            </a:extLst>
          </p:cNvPr>
          <p:cNvPicPr>
            <a:picLocks noChangeAspect="1"/>
          </p:cNvPicPr>
          <p:nvPr/>
        </p:nvPicPr>
        <p:blipFill>
          <a:blip r:embed="rId7">
            <a:duotone>
              <a:prstClr val="black"/>
              <a:srgbClr val="7030A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122197" y="1651422"/>
            <a:ext cx="608608" cy="639294"/>
          </a:xfrm>
          <a:prstGeom prst="rect">
            <a:avLst/>
          </a:prstGeom>
        </p:spPr>
      </p:pic>
      <p:pic>
        <p:nvPicPr>
          <p:cNvPr id="24" name="Image 23">
            <a:extLst>
              <a:ext uri="{FF2B5EF4-FFF2-40B4-BE49-F238E27FC236}">
                <a16:creationId xmlns:a16="http://schemas.microsoft.com/office/drawing/2014/main" id="{8791CA5B-1AC9-4426-83DD-3E396C19783C}"/>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341194" y="2663010"/>
            <a:ext cx="391909" cy="411669"/>
          </a:xfrm>
          <a:prstGeom prst="rect">
            <a:avLst/>
          </a:prstGeom>
        </p:spPr>
      </p:pic>
      <p:pic>
        <p:nvPicPr>
          <p:cNvPr id="25" name="Image 24">
            <a:extLst>
              <a:ext uri="{FF2B5EF4-FFF2-40B4-BE49-F238E27FC236}">
                <a16:creationId xmlns:a16="http://schemas.microsoft.com/office/drawing/2014/main" id="{CBF22C4A-C94A-44FB-940C-73C8C2BA13B6}"/>
              </a:ext>
            </a:extLst>
          </p:cNvPr>
          <p:cNvPicPr>
            <a:picLocks noChangeAspect="1"/>
          </p:cNvPicPr>
          <p:nvPr/>
        </p:nvPicPr>
        <p:blipFill>
          <a:blip r:embed="rId7">
            <a:duotone>
              <a:prstClr val="black"/>
              <a:srgbClr val="FFFF0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772871" y="4788287"/>
            <a:ext cx="1479340" cy="1553928"/>
          </a:xfrm>
          <a:prstGeom prst="rect">
            <a:avLst/>
          </a:prstGeom>
        </p:spPr>
      </p:pic>
      <p:pic>
        <p:nvPicPr>
          <p:cNvPr id="26" name="Image 25">
            <a:extLst>
              <a:ext uri="{FF2B5EF4-FFF2-40B4-BE49-F238E27FC236}">
                <a16:creationId xmlns:a16="http://schemas.microsoft.com/office/drawing/2014/main" id="{340CFE67-D472-4E64-9796-7073B22E5DC5}"/>
              </a:ext>
            </a:extLst>
          </p:cNvPr>
          <p:cNvPicPr>
            <a:picLocks noChangeAspect="1"/>
          </p:cNvPicPr>
          <p:nvPr/>
        </p:nvPicPr>
        <p:blipFill>
          <a:blip r:embed="rId9"/>
          <a:stretch>
            <a:fillRect/>
          </a:stretch>
        </p:blipFill>
        <p:spPr>
          <a:xfrm>
            <a:off x="628028" y="1065382"/>
            <a:ext cx="816586" cy="1080000"/>
          </a:xfrm>
          <a:prstGeom prst="rect">
            <a:avLst/>
          </a:prstGeom>
        </p:spPr>
      </p:pic>
      <p:pic>
        <p:nvPicPr>
          <p:cNvPr id="27" name="Image 26">
            <a:extLst>
              <a:ext uri="{FF2B5EF4-FFF2-40B4-BE49-F238E27FC236}">
                <a16:creationId xmlns:a16="http://schemas.microsoft.com/office/drawing/2014/main" id="{0F3A9518-B25B-40B0-B05B-3F5C7A38A907}"/>
              </a:ext>
            </a:extLst>
          </p:cNvPr>
          <p:cNvPicPr>
            <a:picLocks noChangeAspect="1"/>
          </p:cNvPicPr>
          <p:nvPr/>
        </p:nvPicPr>
        <p:blipFill rotWithShape="1">
          <a:blip r:embed="rId10"/>
          <a:srcRect l="5927" t="1974"/>
          <a:stretch/>
        </p:blipFill>
        <p:spPr>
          <a:xfrm>
            <a:off x="6851595" y="2795901"/>
            <a:ext cx="840536" cy="1080000"/>
          </a:xfrm>
          <a:prstGeom prst="rect">
            <a:avLst/>
          </a:prstGeom>
        </p:spPr>
      </p:pic>
      <p:pic>
        <p:nvPicPr>
          <p:cNvPr id="28" name="Image 27">
            <a:extLst>
              <a:ext uri="{FF2B5EF4-FFF2-40B4-BE49-F238E27FC236}">
                <a16:creationId xmlns:a16="http://schemas.microsoft.com/office/drawing/2014/main" id="{C3640AA9-B71E-4B70-9964-14A8A2E1C529}"/>
              </a:ext>
            </a:extLst>
          </p:cNvPr>
          <p:cNvPicPr>
            <a:picLocks noChangeAspect="1"/>
          </p:cNvPicPr>
          <p:nvPr/>
        </p:nvPicPr>
        <p:blipFill>
          <a:blip r:embed="rId11"/>
          <a:stretch>
            <a:fillRect/>
          </a:stretch>
        </p:blipFill>
        <p:spPr>
          <a:xfrm>
            <a:off x="9634103" y="1061353"/>
            <a:ext cx="839190" cy="1080000"/>
          </a:xfrm>
          <a:prstGeom prst="rect">
            <a:avLst/>
          </a:prstGeom>
        </p:spPr>
      </p:pic>
      <p:pic>
        <p:nvPicPr>
          <p:cNvPr id="29" name="Image 28">
            <a:extLst>
              <a:ext uri="{FF2B5EF4-FFF2-40B4-BE49-F238E27FC236}">
                <a16:creationId xmlns:a16="http://schemas.microsoft.com/office/drawing/2014/main" id="{BED22416-9163-43FC-B4D1-CD48D701B1EA}"/>
              </a:ext>
            </a:extLst>
          </p:cNvPr>
          <p:cNvPicPr>
            <a:picLocks noChangeAspect="1"/>
          </p:cNvPicPr>
          <p:nvPr/>
        </p:nvPicPr>
        <p:blipFill>
          <a:blip r:embed="rId12"/>
          <a:stretch>
            <a:fillRect/>
          </a:stretch>
        </p:blipFill>
        <p:spPr>
          <a:xfrm>
            <a:off x="5060185" y="4972846"/>
            <a:ext cx="882305" cy="1080000"/>
          </a:xfrm>
          <a:prstGeom prst="rect">
            <a:avLst/>
          </a:prstGeom>
        </p:spPr>
      </p:pic>
    </p:spTree>
    <p:extLst>
      <p:ext uri="{BB962C8B-B14F-4D97-AF65-F5344CB8AC3E}">
        <p14:creationId xmlns:p14="http://schemas.microsoft.com/office/powerpoint/2010/main" val="2649571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7838FC6-027F-4BDF-A7C3-3B50A2D71959}"/>
              </a:ext>
            </a:extLst>
          </p:cNvPr>
          <p:cNvPicPr>
            <a:picLocks noChangeAspect="1"/>
          </p:cNvPicPr>
          <p:nvPr/>
        </p:nvPicPr>
        <p:blipFill>
          <a:blip r:embed="rId2"/>
          <a:stretch>
            <a:fillRect/>
          </a:stretch>
        </p:blipFill>
        <p:spPr>
          <a:xfrm>
            <a:off x="350947" y="188853"/>
            <a:ext cx="11490106" cy="6480293"/>
          </a:xfrm>
          <a:prstGeom prst="rect">
            <a:avLst/>
          </a:prstGeom>
        </p:spPr>
      </p:pic>
    </p:spTree>
    <p:extLst>
      <p:ext uri="{BB962C8B-B14F-4D97-AF65-F5344CB8AC3E}">
        <p14:creationId xmlns:p14="http://schemas.microsoft.com/office/powerpoint/2010/main" val="1055558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238CD7-D5C3-4C25-8335-F2F8475AF8AB}"/>
              </a:ext>
            </a:extLst>
          </p:cNvPr>
          <p:cNvSpPr/>
          <p:nvPr/>
        </p:nvSpPr>
        <p:spPr>
          <a:xfrm>
            <a:off x="1192307" y="584834"/>
            <a:ext cx="9941858" cy="830997"/>
          </a:xfrm>
          <a:prstGeom prst="rect">
            <a:avLst/>
          </a:prstGeom>
          <a:noFill/>
        </p:spPr>
        <p:txBody>
          <a:bodyPr wrap="square" lIns="91440" tIns="45720" rIns="91440" bIns="45720">
            <a:spAutoFit/>
          </a:bodyPr>
          <a:lstStyle/>
          <a:p>
            <a:r>
              <a:rPr lang="fr-FR" sz="2400" dirty="0">
                <a:latin typeface="Verdana" panose="020B0604030504040204" pitchFamily="34" charset="0"/>
                <a:ea typeface="Verdana" panose="020B0604030504040204" pitchFamily="34" charset="0"/>
              </a:rPr>
              <a:t>Gwénaëlle BOURGOUIN </a:t>
            </a:r>
          </a:p>
          <a:p>
            <a:r>
              <a:rPr lang="fr-FR" sz="2400" dirty="0">
                <a:latin typeface="Verdana" panose="020B0604030504040204" pitchFamily="34" charset="0"/>
                <a:ea typeface="Verdana" panose="020B0604030504040204" pitchFamily="34" charset="0"/>
              </a:rPr>
              <a:t>PEMF Ecole maternelle St Exupéry Luisant</a:t>
            </a:r>
          </a:p>
        </p:txBody>
      </p:sp>
      <p:pic>
        <p:nvPicPr>
          <p:cNvPr id="5" name="Image 4">
            <a:extLst>
              <a:ext uri="{FF2B5EF4-FFF2-40B4-BE49-F238E27FC236}">
                <a16:creationId xmlns:a16="http://schemas.microsoft.com/office/drawing/2014/main" id="{D4BB54BE-EFF5-4660-89AC-F54F2CF55E33}"/>
              </a:ext>
            </a:extLst>
          </p:cNvPr>
          <p:cNvPicPr>
            <a:picLocks noChangeAspect="1"/>
          </p:cNvPicPr>
          <p:nvPr/>
        </p:nvPicPr>
        <p:blipFill>
          <a:blip r:embed="rId2"/>
          <a:stretch>
            <a:fillRect/>
          </a:stretch>
        </p:blipFill>
        <p:spPr>
          <a:xfrm>
            <a:off x="9393694" y="4289141"/>
            <a:ext cx="1913602" cy="1573407"/>
          </a:xfrm>
          <a:prstGeom prst="rect">
            <a:avLst/>
          </a:prstGeom>
        </p:spPr>
      </p:pic>
      <p:graphicFrame>
        <p:nvGraphicFramePr>
          <p:cNvPr id="6" name="Tableau 5">
            <a:extLst>
              <a:ext uri="{FF2B5EF4-FFF2-40B4-BE49-F238E27FC236}">
                <a16:creationId xmlns:a16="http://schemas.microsoft.com/office/drawing/2014/main" id="{1E496957-4871-4949-BDFC-DB4C7E7468A5}"/>
              </a:ext>
            </a:extLst>
          </p:cNvPr>
          <p:cNvGraphicFramePr>
            <a:graphicFrameLocks noGrp="1"/>
          </p:cNvGraphicFramePr>
          <p:nvPr>
            <p:extLst>
              <p:ext uri="{D42A27DB-BD31-4B8C-83A1-F6EECF244321}">
                <p14:modId xmlns:p14="http://schemas.microsoft.com/office/powerpoint/2010/main" val="3611573471"/>
              </p:ext>
            </p:extLst>
          </p:nvPr>
        </p:nvGraphicFramePr>
        <p:xfrm>
          <a:off x="1192307" y="4481484"/>
          <a:ext cx="6589059" cy="1188720"/>
        </p:xfrm>
        <a:graphic>
          <a:graphicData uri="http://schemas.openxmlformats.org/drawingml/2006/table">
            <a:tbl>
              <a:tblPr/>
              <a:tblGrid>
                <a:gridCol w="6589059">
                  <a:extLst>
                    <a:ext uri="{9D8B030D-6E8A-4147-A177-3AD203B41FA5}">
                      <a16:colId xmlns:a16="http://schemas.microsoft.com/office/drawing/2014/main" val="2963341124"/>
                    </a:ext>
                  </a:extLst>
                </a:gridCol>
              </a:tblGrid>
              <a:tr h="0">
                <a:tc>
                  <a:txBody>
                    <a:bodyPr/>
                    <a:lstStyle/>
                    <a:p>
                      <a:pPr marL="0" algn="l" defTabSz="457200" rtl="0" eaLnBrk="1" latinLnBrk="0" hangingPunct="1"/>
                      <a:r>
                        <a:rPr lang="fr-FR" sz="2400" kern="1200" dirty="0">
                          <a:solidFill>
                            <a:schemeClr val="tx1"/>
                          </a:solidFill>
                          <a:latin typeface="Verdana" panose="020B0604030504040204" pitchFamily="34" charset="0"/>
                          <a:ea typeface="Verdana" panose="020B0604030504040204" pitchFamily="34" charset="0"/>
                          <a:cs typeface="+mn-cs"/>
                        </a:rPr>
                        <a:t>Avec l’appui du dossier Mémoire PE2 : </a:t>
                      </a:r>
                    </a:p>
                    <a:p>
                      <a:pPr marL="0" algn="l" defTabSz="457200" rtl="0" eaLnBrk="1" latinLnBrk="0" hangingPunct="1"/>
                      <a:r>
                        <a:rPr lang="fr-FR" sz="2400" kern="1200" dirty="0">
                          <a:solidFill>
                            <a:schemeClr val="tx1"/>
                          </a:solidFill>
                          <a:latin typeface="Verdana" panose="020B0604030504040204" pitchFamily="34" charset="0"/>
                          <a:ea typeface="Verdana" panose="020B0604030504040204" pitchFamily="34" charset="0"/>
                          <a:cs typeface="+mn-cs"/>
                        </a:rPr>
                        <a:t>« Construire des repères spatiaux » </a:t>
                      </a:r>
                    </a:p>
                    <a:p>
                      <a:pPr marL="0" algn="l" defTabSz="457200" rtl="0" eaLnBrk="1" latinLnBrk="0" hangingPunct="1"/>
                      <a:r>
                        <a:rPr lang="fr-FR" sz="2400" kern="1200" dirty="0">
                          <a:solidFill>
                            <a:schemeClr val="tx1"/>
                          </a:solidFill>
                          <a:latin typeface="Verdana" panose="020B0604030504040204" pitchFamily="34" charset="0"/>
                          <a:ea typeface="Verdana" panose="020B0604030504040204" pitchFamily="34" charset="0"/>
                          <a:cs typeface="+mn-cs"/>
                        </a:rPr>
                        <a:t>de Julie GUINARD.</a:t>
                      </a:r>
                    </a:p>
                  </a:txBody>
                  <a:tcPr anchor="ctr">
                    <a:lnL>
                      <a:noFill/>
                    </a:lnL>
                    <a:lnR>
                      <a:noFill/>
                    </a:lnR>
                    <a:lnT>
                      <a:noFill/>
                    </a:lnT>
                    <a:lnB>
                      <a:noFill/>
                    </a:lnB>
                  </a:tcPr>
                </a:tc>
                <a:extLst>
                  <a:ext uri="{0D108BD9-81ED-4DB2-BD59-A6C34878D82A}">
                    <a16:rowId xmlns:a16="http://schemas.microsoft.com/office/drawing/2014/main" val="1510338731"/>
                  </a:ext>
                </a:extLst>
              </a:tr>
            </a:tbl>
          </a:graphicData>
        </a:graphic>
      </p:graphicFrame>
      <p:sp>
        <p:nvSpPr>
          <p:cNvPr id="7" name="Rectangle 1">
            <a:extLst>
              <a:ext uri="{FF2B5EF4-FFF2-40B4-BE49-F238E27FC236}">
                <a16:creationId xmlns:a16="http://schemas.microsoft.com/office/drawing/2014/main" id="{4DB3DCDA-6053-4BD2-BD16-35326A7034CA}"/>
              </a:ext>
            </a:extLst>
          </p:cNvPr>
          <p:cNvSpPr>
            <a:spLocks noChangeArrowheads="1"/>
          </p:cNvSpPr>
          <p:nvPr/>
        </p:nvSpPr>
        <p:spPr bwMode="auto">
          <a:xfrm>
            <a:off x="1660630" y="46811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fr-FR" altLang="fr-FR" sz="1800" b="0" i="0" u="none" strike="noStrike" cap="none" normalizeH="0" baseline="0">
                <a:ln>
                  <a:noFill/>
                </a:ln>
                <a:solidFill>
                  <a:schemeClr val="tx1"/>
                </a:solidFill>
                <a:effectLst/>
                <a:latin typeface="Arial" panose="020B0604020202020204" pitchFamily="34" charset="0"/>
              </a:rPr>
            </a:br>
            <a:endParaRPr kumimoji="0" lang="fr-FR" altLang="fr-FR" sz="1800" b="0" i="0" u="none" strike="noStrike" cap="none" normalizeH="0" baseline="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2C897B74-0ADF-4335-8508-36424A739FF8}"/>
              </a:ext>
            </a:extLst>
          </p:cNvPr>
          <p:cNvSpPr/>
          <p:nvPr/>
        </p:nvSpPr>
        <p:spPr>
          <a:xfrm>
            <a:off x="6345694" y="2079001"/>
            <a:ext cx="6096000" cy="1938992"/>
          </a:xfrm>
          <a:prstGeom prst="rect">
            <a:avLst/>
          </a:prstGeom>
        </p:spPr>
        <p:txBody>
          <a:bodyPr>
            <a:spAutoFit/>
          </a:bodyPr>
          <a:lstStyle/>
          <a:p>
            <a:r>
              <a:rPr lang="fr-FR" sz="2400" dirty="0">
                <a:latin typeface="Verdana" panose="020B0604030504040204" pitchFamily="34" charset="0"/>
                <a:ea typeface="Verdana" panose="020B0604030504040204" pitchFamily="34" charset="0"/>
              </a:rPr>
              <a:t>Hervé LAVOT </a:t>
            </a:r>
          </a:p>
          <a:p>
            <a:r>
              <a:rPr lang="fr-FR" sz="2400" dirty="0">
                <a:latin typeface="Verdana" panose="020B0604030504040204" pitchFamily="34" charset="0"/>
                <a:ea typeface="Verdana" panose="020B0604030504040204" pitchFamily="34" charset="0"/>
              </a:rPr>
              <a:t>PEMF Responsable du CDRS28</a:t>
            </a:r>
          </a:p>
          <a:p>
            <a:r>
              <a:rPr lang="fr-FR" sz="2400" dirty="0">
                <a:latin typeface="Verdana" panose="020B0604030504040204" pitchFamily="34" charset="0"/>
                <a:ea typeface="Verdana" panose="020B0604030504040204" pitchFamily="34" charset="0"/>
              </a:rPr>
              <a:t>Ecole Jules Ferry </a:t>
            </a:r>
          </a:p>
          <a:p>
            <a:r>
              <a:rPr lang="fr-FR" sz="2400" dirty="0">
                <a:latin typeface="Verdana" panose="020B0604030504040204" pitchFamily="34" charset="0"/>
                <a:ea typeface="Verdana" panose="020B0604030504040204" pitchFamily="34" charset="0"/>
              </a:rPr>
              <a:t>4, rue Pasteur 28110 Lucé</a:t>
            </a:r>
          </a:p>
          <a:p>
            <a:r>
              <a:rPr lang="fr-FR" sz="2400" dirty="0">
                <a:latin typeface="Verdana" panose="020B0604030504040204" pitchFamily="34" charset="0"/>
                <a:ea typeface="Verdana" panose="020B0604030504040204" pitchFamily="34" charset="0"/>
                <a:hlinkClick r:id="rId3"/>
              </a:rPr>
              <a:t>cdrs28@ac-orleans-tours.fr</a:t>
            </a:r>
            <a:r>
              <a:rPr lang="fr-FR" sz="2400" dirty="0">
                <a:latin typeface="Verdana" panose="020B0604030504040204" pitchFamily="34" charset="0"/>
                <a:ea typeface="Verdana" panose="020B0604030504040204" pitchFamily="34" charset="0"/>
              </a:rPr>
              <a:t> </a:t>
            </a:r>
          </a:p>
        </p:txBody>
      </p:sp>
      <p:pic>
        <p:nvPicPr>
          <p:cNvPr id="9" name="Image 8">
            <a:extLst>
              <a:ext uri="{FF2B5EF4-FFF2-40B4-BE49-F238E27FC236}">
                <a16:creationId xmlns:a16="http://schemas.microsoft.com/office/drawing/2014/main" id="{E9A352C1-35A4-42F7-815F-36A493D6B1E4}"/>
              </a:ext>
            </a:extLst>
          </p:cNvPr>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564749" y="2751697"/>
            <a:ext cx="1205514" cy="1266296"/>
          </a:xfrm>
          <a:prstGeom prst="rect">
            <a:avLst/>
          </a:prstGeom>
        </p:spPr>
      </p:pic>
      <p:pic>
        <p:nvPicPr>
          <p:cNvPr id="10" name="Image 9">
            <a:extLst>
              <a:ext uri="{FF2B5EF4-FFF2-40B4-BE49-F238E27FC236}">
                <a16:creationId xmlns:a16="http://schemas.microsoft.com/office/drawing/2014/main" id="{C5B80E41-4828-4750-A88F-3E706731A071}"/>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465959" y="2262022"/>
            <a:ext cx="608608" cy="639294"/>
          </a:xfrm>
          <a:prstGeom prst="rect">
            <a:avLst/>
          </a:prstGeom>
        </p:spPr>
      </p:pic>
      <p:pic>
        <p:nvPicPr>
          <p:cNvPr id="11" name="Image 10">
            <a:extLst>
              <a:ext uri="{FF2B5EF4-FFF2-40B4-BE49-F238E27FC236}">
                <a16:creationId xmlns:a16="http://schemas.microsoft.com/office/drawing/2014/main" id="{D22E7280-6D0A-48E3-9EDA-B35E226BBF7F}"/>
              </a:ext>
            </a:extLst>
          </p:cNvPr>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035277" y="2133612"/>
            <a:ext cx="940500" cy="987920"/>
          </a:xfrm>
          <a:prstGeom prst="rect">
            <a:avLst/>
          </a:prstGeom>
        </p:spPr>
      </p:pic>
      <p:pic>
        <p:nvPicPr>
          <p:cNvPr id="12" name="Image 11">
            <a:extLst>
              <a:ext uri="{FF2B5EF4-FFF2-40B4-BE49-F238E27FC236}">
                <a16:creationId xmlns:a16="http://schemas.microsoft.com/office/drawing/2014/main" id="{956ED977-B215-4E25-864C-8C792B2527D3}"/>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889560" y="2262022"/>
            <a:ext cx="608608" cy="639294"/>
          </a:xfrm>
          <a:prstGeom prst="rect">
            <a:avLst/>
          </a:prstGeom>
        </p:spPr>
      </p:pic>
    </p:spTree>
    <p:extLst>
      <p:ext uri="{BB962C8B-B14F-4D97-AF65-F5344CB8AC3E}">
        <p14:creationId xmlns:p14="http://schemas.microsoft.com/office/powerpoint/2010/main" val="3476002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889F3B-DEE0-F33E-50C7-49D4FAACEBD0}"/>
              </a:ext>
            </a:extLst>
          </p:cNvPr>
          <p:cNvSpPr>
            <a:spLocks noGrp="1"/>
          </p:cNvSpPr>
          <p:nvPr>
            <p:ph type="title"/>
          </p:nvPr>
        </p:nvSpPr>
        <p:spPr>
          <a:xfrm>
            <a:off x="901767" y="131297"/>
            <a:ext cx="10058400" cy="1450757"/>
          </a:xfrm>
        </p:spPr>
        <p:txBody>
          <a:bodyPr>
            <a:normAutofit/>
          </a:bodyPr>
          <a:lstStyle/>
          <a:p>
            <a:r>
              <a:rPr lang="fr-FR" dirty="0"/>
              <a:t>Évaluation diagnostique(MS/GS): </a:t>
            </a:r>
            <a:br>
              <a:rPr lang="fr-FR" dirty="0"/>
            </a:br>
            <a:r>
              <a:rPr lang="fr-FR" sz="3200" dirty="0"/>
              <a:t>avance, recule, tourne, à droite, à gauche</a:t>
            </a:r>
          </a:p>
        </p:txBody>
      </p:sp>
      <p:pic>
        <p:nvPicPr>
          <p:cNvPr id="4" name="Espace réservé du contenu 4">
            <a:extLst>
              <a:ext uri="{FF2B5EF4-FFF2-40B4-BE49-F238E27FC236}">
                <a16:creationId xmlns:a16="http://schemas.microsoft.com/office/drawing/2014/main" id="{A370C3FF-CBA4-72E5-2940-DD519F3A9AE4}"/>
              </a:ext>
            </a:extLst>
          </p:cNvPr>
          <p:cNvPicPr>
            <a:picLocks noGrp="1" noChangeAspect="1"/>
          </p:cNvPicPr>
          <p:nvPr>
            <p:ph sz="quarter" idx="13"/>
          </p:nvPr>
        </p:nvPicPr>
        <p:blipFill>
          <a:blip r:embed="rId2"/>
          <a:stretch>
            <a:fillRect/>
          </a:stretch>
        </p:blipFill>
        <p:spPr>
          <a:xfrm>
            <a:off x="410761" y="1837765"/>
            <a:ext cx="4267565" cy="1950635"/>
          </a:xfrm>
        </p:spPr>
      </p:pic>
      <p:pic>
        <p:nvPicPr>
          <p:cNvPr id="5" name="Image 4">
            <a:extLst>
              <a:ext uri="{FF2B5EF4-FFF2-40B4-BE49-F238E27FC236}">
                <a16:creationId xmlns:a16="http://schemas.microsoft.com/office/drawing/2014/main" id="{5DBDF32F-702D-517D-8F43-6B395F15ACD9}"/>
              </a:ext>
            </a:extLst>
          </p:cNvPr>
          <p:cNvPicPr>
            <a:picLocks noChangeAspect="1"/>
          </p:cNvPicPr>
          <p:nvPr/>
        </p:nvPicPr>
        <p:blipFill>
          <a:blip r:embed="rId3"/>
          <a:stretch>
            <a:fillRect/>
          </a:stretch>
        </p:blipFill>
        <p:spPr>
          <a:xfrm>
            <a:off x="410761" y="4099011"/>
            <a:ext cx="4267565" cy="2055096"/>
          </a:xfrm>
          <a:prstGeom prst="rect">
            <a:avLst/>
          </a:prstGeom>
        </p:spPr>
      </p:pic>
      <p:pic>
        <p:nvPicPr>
          <p:cNvPr id="6" name="Image 5">
            <a:extLst>
              <a:ext uri="{FF2B5EF4-FFF2-40B4-BE49-F238E27FC236}">
                <a16:creationId xmlns:a16="http://schemas.microsoft.com/office/drawing/2014/main" id="{E7AF4C90-E245-01E4-6043-469EDBBE503D}"/>
              </a:ext>
            </a:extLst>
          </p:cNvPr>
          <p:cNvPicPr>
            <a:picLocks noChangeAspect="1"/>
          </p:cNvPicPr>
          <p:nvPr/>
        </p:nvPicPr>
        <p:blipFill>
          <a:blip r:embed="rId4"/>
          <a:stretch>
            <a:fillRect/>
          </a:stretch>
        </p:blipFill>
        <p:spPr>
          <a:xfrm>
            <a:off x="8491569" y="1711620"/>
            <a:ext cx="3014630" cy="4141115"/>
          </a:xfrm>
          <a:prstGeom prst="rect">
            <a:avLst/>
          </a:prstGeom>
        </p:spPr>
      </p:pic>
      <p:sp>
        <p:nvSpPr>
          <p:cNvPr id="7" name="ZoneTexte 6">
            <a:extLst>
              <a:ext uri="{FF2B5EF4-FFF2-40B4-BE49-F238E27FC236}">
                <a16:creationId xmlns:a16="http://schemas.microsoft.com/office/drawing/2014/main" id="{F7149C66-7F91-D140-575A-4B2C0E71DA8C}"/>
              </a:ext>
            </a:extLst>
          </p:cNvPr>
          <p:cNvSpPr txBox="1"/>
          <p:nvPr/>
        </p:nvSpPr>
        <p:spPr>
          <a:xfrm>
            <a:off x="4953366" y="1837765"/>
            <a:ext cx="3297499" cy="4247317"/>
          </a:xfrm>
          <a:prstGeom prst="rect">
            <a:avLst/>
          </a:prstGeom>
          <a:noFill/>
        </p:spPr>
        <p:txBody>
          <a:bodyPr wrap="square" rtlCol="0">
            <a:spAutoFit/>
          </a:bodyPr>
          <a:lstStyle/>
          <a:p>
            <a:r>
              <a:rPr lang="fr-FR" dirty="0"/>
              <a:t>L’élève robot se déplace sur un quadrillage. Il entre par un cerceau de couleur. </a:t>
            </a:r>
          </a:p>
          <a:p>
            <a:r>
              <a:rPr lang="fr-FR" dirty="0"/>
              <a:t>L’enseignant indique au scientifique, par quel couleur de cerceau il doit faire sortir son robot. Les cubes sont des obstacles ou des objets à ramasser.</a:t>
            </a:r>
          </a:p>
          <a:p>
            <a:endParaRPr lang="fr-FR" dirty="0"/>
          </a:p>
          <a:p>
            <a:r>
              <a:rPr lang="fr-FR" dirty="0"/>
              <a:t>Pour les élèves qui ont des difficultés à identifier la droite et la gauche, les robots tiennent, dans leurs mains, des étiquettes  G pour gauche et D pour droite.</a:t>
            </a:r>
          </a:p>
        </p:txBody>
      </p:sp>
      <p:pic>
        <p:nvPicPr>
          <p:cNvPr id="8" name="Image 7">
            <a:extLst>
              <a:ext uri="{FF2B5EF4-FFF2-40B4-BE49-F238E27FC236}">
                <a16:creationId xmlns:a16="http://schemas.microsoft.com/office/drawing/2014/main" id="{63515B76-615B-4D4B-B363-C5EE7DFBC438}"/>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317915" y="1737360"/>
            <a:ext cx="1205514" cy="1266296"/>
          </a:xfrm>
          <a:prstGeom prst="rect">
            <a:avLst/>
          </a:prstGeom>
        </p:spPr>
      </p:pic>
      <p:pic>
        <p:nvPicPr>
          <p:cNvPr id="9" name="Image 8">
            <a:extLst>
              <a:ext uri="{FF2B5EF4-FFF2-40B4-BE49-F238E27FC236}">
                <a16:creationId xmlns:a16="http://schemas.microsoft.com/office/drawing/2014/main" id="{147FFD66-5F31-4FB2-BA71-D2381F1850F9}"/>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818325" y="4099011"/>
            <a:ext cx="608608" cy="639294"/>
          </a:xfrm>
          <a:prstGeom prst="rect">
            <a:avLst/>
          </a:prstGeom>
        </p:spPr>
      </p:pic>
      <p:pic>
        <p:nvPicPr>
          <p:cNvPr id="10" name="Image 9">
            <a:extLst>
              <a:ext uri="{FF2B5EF4-FFF2-40B4-BE49-F238E27FC236}">
                <a16:creationId xmlns:a16="http://schemas.microsoft.com/office/drawing/2014/main" id="{0323BDA5-FE39-4A1D-BCEC-9C43492E7D12}"/>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1" name="Image 10">
            <a:extLst>
              <a:ext uri="{FF2B5EF4-FFF2-40B4-BE49-F238E27FC236}">
                <a16:creationId xmlns:a16="http://schemas.microsoft.com/office/drawing/2014/main" id="{9A7D3786-65EB-4DCF-A46D-92BF6A3F830C}"/>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22725" y="4286240"/>
            <a:ext cx="608608" cy="639294"/>
          </a:xfrm>
          <a:prstGeom prst="rect">
            <a:avLst/>
          </a:prstGeom>
        </p:spPr>
      </p:pic>
      <p:pic>
        <p:nvPicPr>
          <p:cNvPr id="12" name="Image 11">
            <a:extLst>
              <a:ext uri="{FF2B5EF4-FFF2-40B4-BE49-F238E27FC236}">
                <a16:creationId xmlns:a16="http://schemas.microsoft.com/office/drawing/2014/main" id="{0DFCD851-7DE4-4184-91A8-033B9850E69F}"/>
              </a:ext>
            </a:extLst>
          </p:cNvPr>
          <p:cNvPicPr>
            <a:picLocks noChangeAspect="1"/>
          </p:cNvPicPr>
          <p:nvPr/>
        </p:nvPicPr>
        <p:blipFill>
          <a:blip r:embed="rId7"/>
          <a:stretch>
            <a:fillRect/>
          </a:stretch>
        </p:blipFill>
        <p:spPr>
          <a:xfrm>
            <a:off x="9222828" y="286603"/>
            <a:ext cx="839190" cy="1080000"/>
          </a:xfrm>
          <a:prstGeom prst="rect">
            <a:avLst/>
          </a:prstGeom>
        </p:spPr>
      </p:pic>
    </p:spTree>
    <p:extLst>
      <p:ext uri="{BB962C8B-B14F-4D97-AF65-F5344CB8AC3E}">
        <p14:creationId xmlns:p14="http://schemas.microsoft.com/office/powerpoint/2010/main" val="3259117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9FA6E855-2FEB-F8DA-E1F9-4F9530932DD0}"/>
              </a:ext>
            </a:extLst>
          </p:cNvPr>
          <p:cNvGraphicFramePr>
            <a:graphicFrameLocks noGrp="1"/>
          </p:cNvGraphicFramePr>
          <p:nvPr>
            <p:ph idx="1"/>
            <p:extLst>
              <p:ext uri="{D42A27DB-BD31-4B8C-83A1-F6EECF244321}">
                <p14:modId xmlns:p14="http://schemas.microsoft.com/office/powerpoint/2010/main" val="624493081"/>
              </p:ext>
            </p:extLst>
          </p:nvPr>
        </p:nvGraphicFramePr>
        <p:xfrm>
          <a:off x="627321" y="414670"/>
          <a:ext cx="10972800" cy="5656520"/>
        </p:xfrm>
        <a:graphic>
          <a:graphicData uri="http://schemas.openxmlformats.org/drawingml/2006/table">
            <a:tbl>
              <a:tblPr>
                <a:tableStyleId>{5C22544A-7EE6-4342-B048-85BDC9FD1C3A}</a:tableStyleId>
              </a:tblPr>
              <a:tblGrid>
                <a:gridCol w="10972800">
                  <a:extLst>
                    <a:ext uri="{9D8B030D-6E8A-4147-A177-3AD203B41FA5}">
                      <a16:colId xmlns:a16="http://schemas.microsoft.com/office/drawing/2014/main" val="3085273263"/>
                    </a:ext>
                  </a:extLst>
                </a:gridCol>
              </a:tblGrid>
              <a:tr h="416464">
                <a:tc>
                  <a:txBody>
                    <a:bodyPr/>
                    <a:lstStyle/>
                    <a:p>
                      <a:pPr algn="just">
                        <a:lnSpc>
                          <a:spcPct val="115000"/>
                        </a:lnSpc>
                        <a:spcBef>
                          <a:spcPts val="300"/>
                        </a:spcBef>
                        <a:spcAft>
                          <a:spcPts val="300"/>
                        </a:spcAft>
                        <a:tabLst>
                          <a:tab pos="622300" algn="l"/>
                        </a:tabLst>
                      </a:pPr>
                      <a:r>
                        <a:rPr lang="fr-FR" sz="1800" kern="150" dirty="0">
                          <a:effectLst/>
                        </a:rPr>
                        <a:t>Séance 1: Se déplacer dans un quadrillage</a:t>
                      </a:r>
                      <a:endParaRPr lang="fr-FR" sz="18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4180745727"/>
                  </a:ext>
                </a:extLst>
              </a:tr>
              <a:tr h="2101645">
                <a:tc>
                  <a:txBody>
                    <a:bodyPr/>
                    <a:lstStyle/>
                    <a:p>
                      <a:pPr algn="just">
                        <a:lnSpc>
                          <a:spcPct val="115000"/>
                        </a:lnSpc>
                        <a:spcBef>
                          <a:spcPts val="300"/>
                        </a:spcBef>
                        <a:spcAft>
                          <a:spcPts val="300"/>
                        </a:spcAft>
                        <a:tabLst>
                          <a:tab pos="622300" algn="l"/>
                        </a:tabLst>
                      </a:pPr>
                      <a:r>
                        <a:rPr lang="fr-FR" sz="1800" kern="150" dirty="0">
                          <a:effectLst/>
                        </a:rPr>
                        <a:t>Domaine Agir, s'exprimer, comprendre à travers l'activité physique / Explorer le monde</a:t>
                      </a:r>
                    </a:p>
                    <a:p>
                      <a:pPr algn="just">
                        <a:lnSpc>
                          <a:spcPct val="115000"/>
                        </a:lnSpc>
                        <a:spcBef>
                          <a:spcPts val="300"/>
                        </a:spcBef>
                        <a:spcAft>
                          <a:spcPts val="300"/>
                        </a:spcAft>
                        <a:tabLst>
                          <a:tab pos="622300" algn="l"/>
                        </a:tabLst>
                      </a:pPr>
                      <a:r>
                        <a:rPr lang="fr-FR" sz="1800" kern="150" dirty="0">
                          <a:effectLst/>
                        </a:rPr>
                        <a:t>Sous domaine : Agir dans l'espace, dans la durée et sur les objets / Se repérer dans le temps et  dans l'espace</a:t>
                      </a:r>
                    </a:p>
                    <a:p>
                      <a:pPr algn="just">
                        <a:lnSpc>
                          <a:spcPct val="115000"/>
                        </a:lnSpc>
                        <a:spcBef>
                          <a:spcPts val="300"/>
                        </a:spcBef>
                        <a:spcAft>
                          <a:spcPts val="300"/>
                        </a:spcAft>
                        <a:tabLst>
                          <a:tab pos="622300" algn="l"/>
                        </a:tabLst>
                      </a:pPr>
                      <a:r>
                        <a:rPr lang="fr-FR" sz="1800" kern="150" dirty="0">
                          <a:effectLst/>
                        </a:rPr>
                        <a:t>Compétence attendue : Être capable de suivre des instructions données par un autre élève</a:t>
                      </a:r>
                      <a:endParaRPr lang="fr-FR" sz="18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2905964360"/>
                  </a:ext>
                </a:extLst>
              </a:tr>
              <a:tr h="416464">
                <a:tc>
                  <a:txBody>
                    <a:bodyPr/>
                    <a:lstStyle/>
                    <a:p>
                      <a:pPr algn="just">
                        <a:lnSpc>
                          <a:spcPct val="115000"/>
                        </a:lnSpc>
                        <a:spcBef>
                          <a:spcPts val="300"/>
                        </a:spcBef>
                        <a:spcAft>
                          <a:spcPts val="300"/>
                        </a:spcAft>
                        <a:tabLst>
                          <a:tab pos="622300" algn="l"/>
                        </a:tabLst>
                      </a:pPr>
                      <a:r>
                        <a:rPr lang="fr-FR" sz="1800" kern="150">
                          <a:effectLst/>
                        </a:rPr>
                        <a:t>Matériels : petits cerceaux dans la salle de motricité</a:t>
                      </a:r>
                      <a:endParaRPr lang="fr-FR" sz="1800" kern="150">
                        <a:effectLst/>
                        <a:latin typeface="Times New Roman" panose="02020603050405020304" pitchFamily="18" charset="0"/>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740044293"/>
                  </a:ext>
                </a:extLst>
              </a:tr>
              <a:tr h="2721947">
                <a:tc>
                  <a:txBody>
                    <a:bodyPr/>
                    <a:lstStyle/>
                    <a:p>
                      <a:pPr algn="just">
                        <a:lnSpc>
                          <a:spcPct val="115000"/>
                        </a:lnSpc>
                        <a:spcBef>
                          <a:spcPts val="300"/>
                        </a:spcBef>
                        <a:spcAft>
                          <a:spcPts val="300"/>
                        </a:spcAft>
                        <a:tabLst>
                          <a:tab pos="622300" algn="l"/>
                        </a:tabLst>
                      </a:pPr>
                      <a:r>
                        <a:rPr lang="fr-FR" sz="1800" kern="150" dirty="0">
                          <a:effectLst/>
                        </a:rPr>
                        <a:t>Déroulement de séance : </a:t>
                      </a:r>
                    </a:p>
                    <a:p>
                      <a:pPr algn="just">
                        <a:lnSpc>
                          <a:spcPct val="115000"/>
                        </a:lnSpc>
                        <a:spcBef>
                          <a:spcPts val="300"/>
                        </a:spcBef>
                        <a:spcAft>
                          <a:spcPts val="300"/>
                        </a:spcAft>
                        <a:tabLst>
                          <a:tab pos="622300" algn="l"/>
                        </a:tabLst>
                      </a:pPr>
                      <a:r>
                        <a:rPr lang="fr-FR" sz="1800" kern="150" dirty="0">
                          <a:effectLst/>
                        </a:rPr>
                        <a:t>Les élèves sont en binôme, l'un est robot, l'autre est scientifique. Le premier suit les instructions données par le second. Le but est de rester dans un quadrillage matérialisé par des cerceaux.</a:t>
                      </a:r>
                    </a:p>
                    <a:p>
                      <a:pPr algn="just">
                        <a:lnSpc>
                          <a:spcPct val="115000"/>
                        </a:lnSpc>
                        <a:spcBef>
                          <a:spcPts val="300"/>
                        </a:spcBef>
                        <a:spcAft>
                          <a:spcPts val="300"/>
                        </a:spcAft>
                        <a:tabLst>
                          <a:tab pos="622300" algn="l"/>
                        </a:tabLst>
                      </a:pPr>
                      <a:r>
                        <a:rPr lang="fr-FR" sz="1800" kern="150" dirty="0">
                          <a:effectLst/>
                        </a:rPr>
                        <a:t>Cette séance permet une évaluation diagnostique sur le vocabulaire spatial.</a:t>
                      </a:r>
                    </a:p>
                    <a:p>
                      <a:pPr algn="just">
                        <a:lnSpc>
                          <a:spcPct val="115000"/>
                        </a:lnSpc>
                        <a:spcBef>
                          <a:spcPts val="300"/>
                        </a:spcBef>
                        <a:spcAft>
                          <a:spcPts val="300"/>
                        </a:spcAft>
                        <a:tabLst>
                          <a:tab pos="622300" algn="l"/>
                        </a:tabLst>
                      </a:pPr>
                      <a:r>
                        <a:rPr lang="fr-FR" sz="1800" kern="150" dirty="0">
                          <a:effectLst/>
                        </a:rPr>
                        <a:t> </a:t>
                      </a:r>
                      <a:endParaRPr lang="fr-FR" sz="18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68580" marR="68580" marT="0" marB="0"/>
                </a:tc>
                <a:extLst>
                  <a:ext uri="{0D108BD9-81ED-4DB2-BD59-A6C34878D82A}">
                    <a16:rowId xmlns:a16="http://schemas.microsoft.com/office/drawing/2014/main" val="3253108282"/>
                  </a:ext>
                </a:extLst>
              </a:tr>
            </a:tbl>
          </a:graphicData>
        </a:graphic>
      </p:graphicFrame>
      <p:pic>
        <p:nvPicPr>
          <p:cNvPr id="5" name="Image 4">
            <a:extLst>
              <a:ext uri="{FF2B5EF4-FFF2-40B4-BE49-F238E27FC236}">
                <a16:creationId xmlns:a16="http://schemas.microsoft.com/office/drawing/2014/main" id="{C3F4CACD-49F3-4373-BD98-08CB620FC5FB}"/>
              </a:ext>
            </a:extLst>
          </p:cNvPr>
          <p:cNvPicPr>
            <a:picLocks noChangeAspect="1"/>
          </p:cNvPicPr>
          <p:nvPr/>
        </p:nvPicPr>
        <p:blipFill>
          <a:blip r:embed="rId2">
            <a:duotone>
              <a:prstClr val="black"/>
              <a:srgbClr val="92D05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986221" y="2642315"/>
            <a:ext cx="1205514" cy="1266296"/>
          </a:xfrm>
          <a:prstGeom prst="rect">
            <a:avLst/>
          </a:prstGeom>
        </p:spPr>
      </p:pic>
      <p:pic>
        <p:nvPicPr>
          <p:cNvPr id="6" name="Image 5">
            <a:extLst>
              <a:ext uri="{FF2B5EF4-FFF2-40B4-BE49-F238E27FC236}">
                <a16:creationId xmlns:a16="http://schemas.microsoft.com/office/drawing/2014/main" id="{DA9D06A4-8D78-4811-8A70-20ED57D5555E}"/>
              </a:ext>
            </a:extLst>
          </p:cNvPr>
          <p:cNvPicPr>
            <a:picLocks noChangeAspect="1"/>
          </p:cNvPicPr>
          <p:nvPr/>
        </p:nvPicPr>
        <p:blipFill>
          <a:blip r:embed="rId2">
            <a:duotone>
              <a:prstClr val="black"/>
              <a:srgbClr val="7030A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887431" y="2152640"/>
            <a:ext cx="608608" cy="639294"/>
          </a:xfrm>
          <a:prstGeom prst="rect">
            <a:avLst/>
          </a:prstGeom>
        </p:spPr>
      </p:pic>
      <p:pic>
        <p:nvPicPr>
          <p:cNvPr id="7" name="Image 6">
            <a:extLst>
              <a:ext uri="{FF2B5EF4-FFF2-40B4-BE49-F238E27FC236}">
                <a16:creationId xmlns:a16="http://schemas.microsoft.com/office/drawing/2014/main" id="{53C2BC81-7C30-4265-BE9B-F18720A38FE0}"/>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456749" y="2024230"/>
            <a:ext cx="940500" cy="987920"/>
          </a:xfrm>
          <a:prstGeom prst="rect">
            <a:avLst/>
          </a:prstGeom>
        </p:spPr>
      </p:pic>
      <p:pic>
        <p:nvPicPr>
          <p:cNvPr id="8" name="Image 7">
            <a:extLst>
              <a:ext uri="{FF2B5EF4-FFF2-40B4-BE49-F238E27FC236}">
                <a16:creationId xmlns:a16="http://schemas.microsoft.com/office/drawing/2014/main" id="{D24AC3EB-5E95-4078-80B0-441633EEA3C2}"/>
              </a:ext>
            </a:extLst>
          </p:cNvPr>
          <p:cNvPicPr>
            <a:picLocks noChangeAspect="1"/>
          </p:cNvPicPr>
          <p:nvPr/>
        </p:nvPicPr>
        <p:blipFill>
          <a:blip r:embed="rId2">
            <a:duotone>
              <a:prstClr val="black"/>
              <a:srgbClr val="FFFF00">
                <a:tint val="45000"/>
                <a:satMod val="400000"/>
              </a:srgb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8311032" y="2152640"/>
            <a:ext cx="608608" cy="639294"/>
          </a:xfrm>
          <a:prstGeom prst="rect">
            <a:avLst/>
          </a:prstGeom>
        </p:spPr>
      </p:pic>
      <p:pic>
        <p:nvPicPr>
          <p:cNvPr id="9" name="Image 8">
            <a:extLst>
              <a:ext uri="{FF2B5EF4-FFF2-40B4-BE49-F238E27FC236}">
                <a16:creationId xmlns:a16="http://schemas.microsoft.com/office/drawing/2014/main" id="{F55C44F8-C98E-4979-A3DF-DE8303FA3D02}"/>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3" name="Image 2">
            <a:extLst>
              <a:ext uri="{FF2B5EF4-FFF2-40B4-BE49-F238E27FC236}">
                <a16:creationId xmlns:a16="http://schemas.microsoft.com/office/drawing/2014/main" id="{B3AFC6E5-BA14-473C-BCFF-6EAB165C773D}"/>
              </a:ext>
            </a:extLst>
          </p:cNvPr>
          <p:cNvPicPr>
            <a:picLocks noChangeAspect="1"/>
          </p:cNvPicPr>
          <p:nvPr/>
        </p:nvPicPr>
        <p:blipFill>
          <a:blip r:embed="rId4"/>
          <a:stretch>
            <a:fillRect/>
          </a:stretch>
        </p:blipFill>
        <p:spPr>
          <a:xfrm>
            <a:off x="5705428" y="4906296"/>
            <a:ext cx="816586" cy="1080000"/>
          </a:xfrm>
          <a:prstGeom prst="rect">
            <a:avLst/>
          </a:prstGeom>
        </p:spPr>
      </p:pic>
      <p:pic>
        <p:nvPicPr>
          <p:cNvPr id="10" name="Image 9">
            <a:extLst>
              <a:ext uri="{FF2B5EF4-FFF2-40B4-BE49-F238E27FC236}">
                <a16:creationId xmlns:a16="http://schemas.microsoft.com/office/drawing/2014/main" id="{5405B65D-0A4B-4307-B0E4-2957696C7B20}"/>
              </a:ext>
            </a:extLst>
          </p:cNvPr>
          <p:cNvPicPr>
            <a:picLocks noChangeAspect="1"/>
          </p:cNvPicPr>
          <p:nvPr/>
        </p:nvPicPr>
        <p:blipFill>
          <a:blip r:embed="rId5"/>
          <a:stretch>
            <a:fillRect/>
          </a:stretch>
        </p:blipFill>
        <p:spPr>
          <a:xfrm>
            <a:off x="2678592" y="4906296"/>
            <a:ext cx="839190" cy="1080000"/>
          </a:xfrm>
          <a:prstGeom prst="rect">
            <a:avLst/>
          </a:prstGeom>
        </p:spPr>
      </p:pic>
      <p:pic>
        <p:nvPicPr>
          <p:cNvPr id="11" name="Image 10">
            <a:extLst>
              <a:ext uri="{FF2B5EF4-FFF2-40B4-BE49-F238E27FC236}">
                <a16:creationId xmlns:a16="http://schemas.microsoft.com/office/drawing/2014/main" id="{93E562DE-FC53-4B77-BF75-BF74318C7FCF}"/>
              </a:ext>
            </a:extLst>
          </p:cNvPr>
          <p:cNvPicPr>
            <a:picLocks noChangeAspect="1"/>
          </p:cNvPicPr>
          <p:nvPr/>
        </p:nvPicPr>
        <p:blipFill rotWithShape="1">
          <a:blip r:embed="rId6"/>
          <a:srcRect l="5927" t="1974"/>
          <a:stretch/>
        </p:blipFill>
        <p:spPr>
          <a:xfrm>
            <a:off x="8709660" y="4906296"/>
            <a:ext cx="840536" cy="1080000"/>
          </a:xfrm>
          <a:prstGeom prst="rect">
            <a:avLst/>
          </a:prstGeom>
        </p:spPr>
      </p:pic>
      <p:cxnSp>
        <p:nvCxnSpPr>
          <p:cNvPr id="13" name="Connecteur droit avec flèche 12">
            <a:extLst>
              <a:ext uri="{FF2B5EF4-FFF2-40B4-BE49-F238E27FC236}">
                <a16:creationId xmlns:a16="http://schemas.microsoft.com/office/drawing/2014/main" id="{A5ED8ABD-8C65-4041-97EB-D6CEE69160EC}"/>
              </a:ext>
            </a:extLst>
          </p:cNvPr>
          <p:cNvCxnSpPr/>
          <p:nvPr/>
        </p:nvCxnSpPr>
        <p:spPr>
          <a:xfrm>
            <a:off x="2192907" y="5446296"/>
            <a:ext cx="8501987"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585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CC6213-2A1A-D0CA-56C6-20AC8A737EDC}"/>
              </a:ext>
            </a:extLst>
          </p:cNvPr>
          <p:cNvSpPr>
            <a:spLocks noGrp="1"/>
          </p:cNvSpPr>
          <p:nvPr>
            <p:ph type="title"/>
          </p:nvPr>
        </p:nvSpPr>
        <p:spPr>
          <a:xfrm>
            <a:off x="1097280" y="286603"/>
            <a:ext cx="10058400" cy="953119"/>
          </a:xfrm>
        </p:spPr>
        <p:txBody>
          <a:bodyPr>
            <a:normAutofit/>
          </a:bodyPr>
          <a:lstStyle/>
          <a:p>
            <a:r>
              <a:rPr lang="fr-FR" dirty="0"/>
              <a:t>Introduire le vocabulaire         (PS/MS)</a:t>
            </a:r>
          </a:p>
        </p:txBody>
      </p:sp>
      <p:sp>
        <p:nvSpPr>
          <p:cNvPr id="3" name="Espace réservé du contenu 2">
            <a:extLst>
              <a:ext uri="{FF2B5EF4-FFF2-40B4-BE49-F238E27FC236}">
                <a16:creationId xmlns:a16="http://schemas.microsoft.com/office/drawing/2014/main" id="{27657C8F-D987-4458-F4B4-BE159FB84811}"/>
              </a:ext>
            </a:extLst>
          </p:cNvPr>
          <p:cNvSpPr>
            <a:spLocks noGrp="1"/>
          </p:cNvSpPr>
          <p:nvPr>
            <p:ph sz="quarter" idx="13"/>
          </p:nvPr>
        </p:nvSpPr>
        <p:spPr>
          <a:xfrm>
            <a:off x="685800" y="2154760"/>
            <a:ext cx="10394707" cy="1151965"/>
          </a:xfrm>
        </p:spPr>
        <p:txBody>
          <a:bodyPr>
            <a:normAutofit/>
          </a:bodyPr>
          <a:lstStyle/>
          <a:p>
            <a:r>
              <a:rPr lang="fr-FR" dirty="0"/>
              <a:t>Par 2, les élèves se répartissent les rôles de scientifique et de robot</a:t>
            </a:r>
          </a:p>
          <a:p>
            <a:r>
              <a:rPr lang="fr-FR" dirty="0"/>
              <a:t>Le scientifique commande son robot (introduction des termes: avance, recule, nombre de cases …)</a:t>
            </a:r>
          </a:p>
          <a:p>
            <a:endParaRPr lang="fr-FR" dirty="0"/>
          </a:p>
        </p:txBody>
      </p:sp>
      <p:pic>
        <p:nvPicPr>
          <p:cNvPr id="7" name="Image 6">
            <a:extLst>
              <a:ext uri="{FF2B5EF4-FFF2-40B4-BE49-F238E27FC236}">
                <a16:creationId xmlns:a16="http://schemas.microsoft.com/office/drawing/2014/main" id="{96630A60-44E6-D585-4577-F51C442BB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27" y="3271802"/>
            <a:ext cx="2609903" cy="3479872"/>
          </a:xfrm>
          <a:prstGeom prst="rect">
            <a:avLst/>
          </a:prstGeom>
        </p:spPr>
      </p:pic>
      <p:pic>
        <p:nvPicPr>
          <p:cNvPr id="9" name="Image 8">
            <a:extLst>
              <a:ext uri="{FF2B5EF4-FFF2-40B4-BE49-F238E27FC236}">
                <a16:creationId xmlns:a16="http://schemas.microsoft.com/office/drawing/2014/main" id="{04471D5D-F517-56CD-7078-A2807D705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2180" y="3296684"/>
            <a:ext cx="2609904" cy="3479872"/>
          </a:xfrm>
          <a:prstGeom prst="rect">
            <a:avLst/>
          </a:prstGeom>
        </p:spPr>
      </p:pic>
      <p:pic>
        <p:nvPicPr>
          <p:cNvPr id="11" name="Image 10">
            <a:extLst>
              <a:ext uri="{FF2B5EF4-FFF2-40B4-BE49-F238E27FC236}">
                <a16:creationId xmlns:a16="http://schemas.microsoft.com/office/drawing/2014/main" id="{CD488D98-6C85-B7DB-8903-955C84524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3951" y="3296684"/>
            <a:ext cx="2609904" cy="3479871"/>
          </a:xfrm>
          <a:prstGeom prst="rect">
            <a:avLst/>
          </a:prstGeom>
        </p:spPr>
      </p:pic>
      <p:sp>
        <p:nvSpPr>
          <p:cNvPr id="12" name="ZoneTexte 11">
            <a:extLst>
              <a:ext uri="{FF2B5EF4-FFF2-40B4-BE49-F238E27FC236}">
                <a16:creationId xmlns:a16="http://schemas.microsoft.com/office/drawing/2014/main" id="{B9D487A9-37E8-3EEA-C708-77E5EE4ACE20}"/>
              </a:ext>
            </a:extLst>
          </p:cNvPr>
          <p:cNvSpPr txBox="1"/>
          <p:nvPr/>
        </p:nvSpPr>
        <p:spPr>
          <a:xfrm>
            <a:off x="9505507" y="3306726"/>
            <a:ext cx="1765005" cy="1754326"/>
          </a:xfrm>
          <a:prstGeom prst="rect">
            <a:avLst/>
          </a:prstGeom>
          <a:noFill/>
        </p:spPr>
        <p:txBody>
          <a:bodyPr wrap="square" rtlCol="0">
            <a:spAutoFit/>
          </a:bodyPr>
          <a:lstStyle/>
          <a:p>
            <a:r>
              <a:rPr lang="fr-FR" dirty="0"/>
              <a:t>Grâce aux ordres du scientifique, le robot doit attraper les fromages.</a:t>
            </a:r>
          </a:p>
        </p:txBody>
      </p:sp>
      <p:pic>
        <p:nvPicPr>
          <p:cNvPr id="5" name="Image 4">
            <a:extLst>
              <a:ext uri="{FF2B5EF4-FFF2-40B4-BE49-F238E27FC236}">
                <a16:creationId xmlns:a16="http://schemas.microsoft.com/office/drawing/2014/main" id="{1136927A-FDE8-4C70-9207-C9ECAE782392}"/>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285539" y="3962401"/>
            <a:ext cx="608608" cy="639294"/>
          </a:xfrm>
          <a:prstGeom prst="rect">
            <a:avLst/>
          </a:prstGeom>
        </p:spPr>
      </p:pic>
      <p:pic>
        <p:nvPicPr>
          <p:cNvPr id="10" name="Image 9">
            <a:extLst>
              <a:ext uri="{FF2B5EF4-FFF2-40B4-BE49-F238E27FC236}">
                <a16:creationId xmlns:a16="http://schemas.microsoft.com/office/drawing/2014/main" id="{FB4F2C50-FF83-472E-B2A2-AD5CE4D7A0E6}"/>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004561" y="3724125"/>
            <a:ext cx="608608" cy="639294"/>
          </a:xfrm>
          <a:prstGeom prst="rect">
            <a:avLst/>
          </a:prstGeom>
        </p:spPr>
      </p:pic>
      <p:pic>
        <p:nvPicPr>
          <p:cNvPr id="13" name="Image 12">
            <a:extLst>
              <a:ext uri="{FF2B5EF4-FFF2-40B4-BE49-F238E27FC236}">
                <a16:creationId xmlns:a16="http://schemas.microsoft.com/office/drawing/2014/main" id="{3CA8F2FA-4026-4866-8716-C08BC434FA0A}"/>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252828" y="3864242"/>
            <a:ext cx="608608" cy="639294"/>
          </a:xfrm>
          <a:prstGeom prst="rect">
            <a:avLst/>
          </a:prstGeom>
        </p:spPr>
      </p:pic>
      <p:pic>
        <p:nvPicPr>
          <p:cNvPr id="14" name="Image 13">
            <a:extLst>
              <a:ext uri="{FF2B5EF4-FFF2-40B4-BE49-F238E27FC236}">
                <a16:creationId xmlns:a16="http://schemas.microsoft.com/office/drawing/2014/main" id="{81A63AA3-1BD6-4386-8745-CE2B4846B079}"/>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206263" y="3809355"/>
            <a:ext cx="608608" cy="639294"/>
          </a:xfrm>
          <a:prstGeom prst="rect">
            <a:avLst/>
          </a:prstGeom>
        </p:spPr>
      </p:pic>
      <p:pic>
        <p:nvPicPr>
          <p:cNvPr id="15" name="Image 14">
            <a:extLst>
              <a:ext uri="{FF2B5EF4-FFF2-40B4-BE49-F238E27FC236}">
                <a16:creationId xmlns:a16="http://schemas.microsoft.com/office/drawing/2014/main" id="{E4FF2E07-E2B4-46F0-A3D3-E45927BFCA82}"/>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058664" y="4070258"/>
            <a:ext cx="608608" cy="639294"/>
          </a:xfrm>
          <a:prstGeom prst="rect">
            <a:avLst/>
          </a:prstGeom>
        </p:spPr>
      </p:pic>
      <p:pic>
        <p:nvPicPr>
          <p:cNvPr id="16" name="Image 15">
            <a:extLst>
              <a:ext uri="{FF2B5EF4-FFF2-40B4-BE49-F238E27FC236}">
                <a16:creationId xmlns:a16="http://schemas.microsoft.com/office/drawing/2014/main" id="{5FB2664F-931A-4C44-862B-49D5F00DAF60}"/>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293737" y="5149513"/>
            <a:ext cx="608608" cy="639294"/>
          </a:xfrm>
          <a:prstGeom prst="rect">
            <a:avLst/>
          </a:prstGeom>
        </p:spPr>
      </p:pic>
      <p:pic>
        <p:nvPicPr>
          <p:cNvPr id="19" name="Image 18">
            <a:extLst>
              <a:ext uri="{FF2B5EF4-FFF2-40B4-BE49-F238E27FC236}">
                <a16:creationId xmlns:a16="http://schemas.microsoft.com/office/drawing/2014/main" id="{B73C92A4-4F2D-4AF2-95E9-C60B7B3174C2}"/>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610257" y="382157"/>
            <a:ext cx="940500" cy="987920"/>
          </a:xfrm>
          <a:prstGeom prst="rect">
            <a:avLst/>
          </a:prstGeom>
        </p:spPr>
      </p:pic>
      <p:pic>
        <p:nvPicPr>
          <p:cNvPr id="21" name="Image 20">
            <a:extLst>
              <a:ext uri="{FF2B5EF4-FFF2-40B4-BE49-F238E27FC236}">
                <a16:creationId xmlns:a16="http://schemas.microsoft.com/office/drawing/2014/main" id="{1FFBFB5B-F33B-4B80-872B-00B22223C2F8}"/>
              </a:ext>
            </a:extLst>
          </p:cNvPr>
          <p:cNvPicPr>
            <a:picLocks noChangeAspect="1"/>
          </p:cNvPicPr>
          <p:nvPr/>
        </p:nvPicPr>
        <p:blipFill>
          <a:blip r:embed="rId7"/>
          <a:stretch>
            <a:fillRect/>
          </a:stretch>
        </p:blipFill>
        <p:spPr>
          <a:xfrm>
            <a:off x="9968414" y="5061052"/>
            <a:ext cx="839190" cy="1080000"/>
          </a:xfrm>
          <a:prstGeom prst="rect">
            <a:avLst/>
          </a:prstGeom>
        </p:spPr>
      </p:pic>
    </p:spTree>
    <p:extLst>
      <p:ext uri="{BB962C8B-B14F-4D97-AF65-F5344CB8AC3E}">
        <p14:creationId xmlns:p14="http://schemas.microsoft.com/office/powerpoint/2010/main" val="684482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D3B567-D890-E240-FB2D-242B945D66E3}"/>
              </a:ext>
            </a:extLst>
          </p:cNvPr>
          <p:cNvSpPr>
            <a:spLocks noGrp="1"/>
          </p:cNvSpPr>
          <p:nvPr>
            <p:ph type="title"/>
          </p:nvPr>
        </p:nvSpPr>
        <p:spPr/>
        <p:txBody>
          <a:bodyPr/>
          <a:lstStyle/>
          <a:p>
            <a:endParaRPr lang="fr-FR"/>
          </a:p>
        </p:txBody>
      </p:sp>
      <p:graphicFrame>
        <p:nvGraphicFramePr>
          <p:cNvPr id="4" name="Espace réservé du contenu 3">
            <a:extLst>
              <a:ext uri="{FF2B5EF4-FFF2-40B4-BE49-F238E27FC236}">
                <a16:creationId xmlns:a16="http://schemas.microsoft.com/office/drawing/2014/main" id="{BB5E47AE-EB70-B0A6-02B7-4E5DA8F9CF52}"/>
              </a:ext>
            </a:extLst>
          </p:cNvPr>
          <p:cNvGraphicFramePr>
            <a:graphicFrameLocks noGrp="1"/>
          </p:cNvGraphicFramePr>
          <p:nvPr>
            <p:ph sz="quarter" idx="13"/>
            <p:extLst>
              <p:ext uri="{D42A27DB-BD31-4B8C-83A1-F6EECF244321}">
                <p14:modId xmlns:p14="http://schemas.microsoft.com/office/powerpoint/2010/main" val="106631076"/>
              </p:ext>
            </p:extLst>
          </p:nvPr>
        </p:nvGraphicFramePr>
        <p:xfrm>
          <a:off x="212651" y="286605"/>
          <a:ext cx="11291777" cy="5907996"/>
        </p:xfrm>
        <a:graphic>
          <a:graphicData uri="http://schemas.openxmlformats.org/drawingml/2006/table">
            <a:tbl>
              <a:tblPr>
                <a:tableStyleId>{5C22544A-7EE6-4342-B048-85BDC9FD1C3A}</a:tableStyleId>
              </a:tblPr>
              <a:tblGrid>
                <a:gridCol w="11291777">
                  <a:extLst>
                    <a:ext uri="{9D8B030D-6E8A-4147-A177-3AD203B41FA5}">
                      <a16:colId xmlns:a16="http://schemas.microsoft.com/office/drawing/2014/main" val="4259792865"/>
                    </a:ext>
                  </a:extLst>
                </a:gridCol>
              </a:tblGrid>
              <a:tr h="299957">
                <a:tc>
                  <a:txBody>
                    <a:bodyPr/>
                    <a:lstStyle/>
                    <a:p>
                      <a:pPr>
                        <a:lnSpc>
                          <a:spcPct val="107000"/>
                        </a:lnSpc>
                      </a:pPr>
                      <a:r>
                        <a:rPr lang="fr-FR" sz="1400" kern="150" dirty="0">
                          <a:effectLst/>
                        </a:rPr>
                        <a:t>Séance 2: Découverte des fonctionnalités du Bluebot</a:t>
                      </a:r>
                      <a:endParaRPr lang="fr-FR" sz="14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21777" marR="21777" marT="21777" marB="21777"/>
                </a:tc>
                <a:extLst>
                  <a:ext uri="{0D108BD9-81ED-4DB2-BD59-A6C34878D82A}">
                    <a16:rowId xmlns:a16="http://schemas.microsoft.com/office/drawing/2014/main" val="2540875148"/>
                  </a:ext>
                </a:extLst>
              </a:tr>
              <a:tr h="704799">
                <a:tc>
                  <a:txBody>
                    <a:bodyPr/>
                    <a:lstStyle/>
                    <a:p>
                      <a:pPr>
                        <a:lnSpc>
                          <a:spcPct val="107000"/>
                        </a:lnSpc>
                      </a:pPr>
                      <a:r>
                        <a:rPr lang="fr-FR" sz="1400" kern="150" dirty="0">
                          <a:effectLst/>
                        </a:rPr>
                        <a:t>Domaine : Explorer le monde : l'espace</a:t>
                      </a:r>
                    </a:p>
                    <a:p>
                      <a:pPr>
                        <a:lnSpc>
                          <a:spcPct val="107000"/>
                        </a:lnSpc>
                      </a:pPr>
                      <a:r>
                        <a:rPr lang="fr-FR" sz="1400" kern="150" dirty="0">
                          <a:effectLst/>
                        </a:rPr>
                        <a:t>Sous domaine : Faire l'expérience de l'espace</a:t>
                      </a:r>
                    </a:p>
                    <a:p>
                      <a:pPr algn="just">
                        <a:lnSpc>
                          <a:spcPct val="107000"/>
                        </a:lnSpc>
                      </a:pPr>
                      <a:r>
                        <a:rPr lang="fr-FR" sz="1400" kern="150" dirty="0">
                          <a:effectLst/>
                        </a:rPr>
                        <a:t>Compétence attendue : être capable de mémoriser et de comprendre l'effet des différentes fonctions de la Bluebot</a:t>
                      </a:r>
                      <a:endParaRPr lang="fr-FR" sz="14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21777" marR="21777" marT="21777" marB="21777"/>
                </a:tc>
                <a:extLst>
                  <a:ext uri="{0D108BD9-81ED-4DB2-BD59-A6C34878D82A}">
                    <a16:rowId xmlns:a16="http://schemas.microsoft.com/office/drawing/2014/main" val="145905977"/>
                  </a:ext>
                </a:extLst>
              </a:tr>
              <a:tr h="247378">
                <a:tc>
                  <a:txBody>
                    <a:bodyPr/>
                    <a:lstStyle/>
                    <a:p>
                      <a:pPr>
                        <a:lnSpc>
                          <a:spcPct val="107000"/>
                        </a:lnSpc>
                      </a:pPr>
                      <a:r>
                        <a:rPr lang="fr-FR" sz="1400" kern="150" dirty="0">
                          <a:effectLst/>
                        </a:rPr>
                        <a:t>Matériels : Bluebot</a:t>
                      </a:r>
                      <a:endParaRPr lang="fr-FR" sz="14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21777" marR="21777" marT="21777" marB="21777"/>
                </a:tc>
                <a:extLst>
                  <a:ext uri="{0D108BD9-81ED-4DB2-BD59-A6C34878D82A}">
                    <a16:rowId xmlns:a16="http://schemas.microsoft.com/office/drawing/2014/main" val="1139864946"/>
                  </a:ext>
                </a:extLst>
              </a:tr>
              <a:tr h="1796919">
                <a:tc>
                  <a:txBody>
                    <a:bodyPr/>
                    <a:lstStyle/>
                    <a:p>
                      <a:pPr>
                        <a:lnSpc>
                          <a:spcPct val="107000"/>
                        </a:lnSpc>
                      </a:pPr>
                      <a:r>
                        <a:rPr lang="fr-FR" sz="1400" kern="150" dirty="0">
                          <a:effectLst/>
                        </a:rPr>
                        <a:t>Déroulement de séance :</a:t>
                      </a:r>
                    </a:p>
                    <a:p>
                      <a:pPr>
                        <a:lnSpc>
                          <a:spcPct val="107000"/>
                        </a:lnSpc>
                      </a:pPr>
                      <a:r>
                        <a:rPr lang="fr-FR" sz="1400" kern="150" dirty="0">
                          <a:effectLst/>
                        </a:rPr>
                        <a:t> </a:t>
                      </a:r>
                    </a:p>
                    <a:p>
                      <a:pPr>
                        <a:lnSpc>
                          <a:spcPct val="107000"/>
                        </a:lnSpc>
                      </a:pPr>
                      <a:r>
                        <a:rPr lang="fr-FR" sz="1400" kern="150" dirty="0">
                          <a:effectLst/>
                        </a:rPr>
                        <a:t>Phase 1 : introduction</a:t>
                      </a:r>
                    </a:p>
                    <a:p>
                      <a:pPr>
                        <a:lnSpc>
                          <a:spcPct val="107000"/>
                        </a:lnSpc>
                      </a:pPr>
                      <a:r>
                        <a:rPr lang="fr-FR" sz="1400" kern="150" dirty="0">
                          <a:effectLst/>
                        </a:rPr>
                        <a:t>1. Présentation de l'automate pédagogique avec une description du mot Bluebot (</a:t>
                      </a:r>
                      <a:r>
                        <a:rPr lang="fr-FR" sz="1400" kern="150" dirty="0" err="1">
                          <a:effectLst/>
                        </a:rPr>
                        <a:t>blue</a:t>
                      </a:r>
                      <a:r>
                        <a:rPr lang="fr-FR" sz="1400" kern="150" dirty="0">
                          <a:effectLst/>
                        </a:rPr>
                        <a:t> = bleu et bot = robot)</a:t>
                      </a:r>
                    </a:p>
                    <a:p>
                      <a:pPr>
                        <a:lnSpc>
                          <a:spcPct val="107000"/>
                        </a:lnSpc>
                      </a:pPr>
                      <a:r>
                        <a:rPr lang="fr-FR" sz="1400" kern="150" dirty="0">
                          <a:effectLst/>
                        </a:rPr>
                        <a:t>2. Introduction sur la définition d'un robot (représentation initiale)</a:t>
                      </a:r>
                    </a:p>
                    <a:p>
                      <a:pPr algn="just">
                        <a:lnSpc>
                          <a:spcPct val="107000"/>
                        </a:lnSpc>
                      </a:pPr>
                      <a:r>
                        <a:rPr lang="fr-FR" sz="1400" kern="150" dirty="0">
                          <a:effectLst/>
                        </a:rPr>
                        <a:t>Machine capable d’interagir avec son environnement.</a:t>
                      </a:r>
                    </a:p>
                    <a:p>
                      <a:pPr algn="just">
                        <a:lnSpc>
                          <a:spcPct val="107000"/>
                        </a:lnSpc>
                      </a:pPr>
                      <a:r>
                        <a:rPr lang="fr-FR" sz="1400" kern="150" dirty="0">
                          <a:effectLst/>
                        </a:rPr>
                        <a:t>Objet capable d’accomplir seul des activités programmées.</a:t>
                      </a:r>
                    </a:p>
                    <a:p>
                      <a:pPr algn="just">
                        <a:lnSpc>
                          <a:spcPct val="107000"/>
                        </a:lnSpc>
                      </a:pPr>
                      <a:r>
                        <a:rPr lang="fr-FR" sz="1400" kern="150" dirty="0">
                          <a:effectLst/>
                        </a:rPr>
                        <a:t>Ou autres formulations simples</a:t>
                      </a:r>
                      <a:endParaRPr lang="fr-FR" sz="14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21777" marR="21777" marT="21777" marB="21777"/>
                </a:tc>
                <a:extLst>
                  <a:ext uri="{0D108BD9-81ED-4DB2-BD59-A6C34878D82A}">
                    <a16:rowId xmlns:a16="http://schemas.microsoft.com/office/drawing/2014/main" val="2850765744"/>
                  </a:ext>
                </a:extLst>
              </a:tr>
              <a:tr h="2682370">
                <a:tc>
                  <a:txBody>
                    <a:bodyPr/>
                    <a:lstStyle/>
                    <a:p>
                      <a:pPr>
                        <a:lnSpc>
                          <a:spcPct val="107000"/>
                        </a:lnSpc>
                      </a:pPr>
                      <a:r>
                        <a:rPr lang="fr-FR" sz="1400" kern="150" dirty="0">
                          <a:effectLst/>
                        </a:rPr>
                        <a:t>Phase 2 : observation et langage</a:t>
                      </a:r>
                    </a:p>
                    <a:p>
                      <a:pPr>
                        <a:lnSpc>
                          <a:spcPct val="107000"/>
                        </a:lnSpc>
                      </a:pPr>
                      <a:r>
                        <a:rPr lang="fr-FR" sz="1400" kern="150" dirty="0">
                          <a:effectLst/>
                        </a:rPr>
                        <a:t>1. Qu'est-ce que vous voyez sur la Bluebot ?</a:t>
                      </a:r>
                    </a:p>
                    <a:p>
                      <a:pPr>
                        <a:lnSpc>
                          <a:spcPct val="107000"/>
                        </a:lnSpc>
                      </a:pPr>
                      <a:r>
                        <a:rPr lang="fr-FR" sz="1400" kern="150" dirty="0">
                          <a:effectLst/>
                        </a:rPr>
                        <a:t>2. A quoi peuvent servir ces flèches ?</a:t>
                      </a:r>
                    </a:p>
                    <a:p>
                      <a:pPr algn="just">
                        <a:lnSpc>
                          <a:spcPct val="107000"/>
                        </a:lnSpc>
                      </a:pPr>
                      <a:r>
                        <a:rPr lang="fr-FR" sz="1400" kern="150" dirty="0">
                          <a:effectLst/>
                        </a:rPr>
                        <a:t>3.  A quoi sert le bouton « X » et « </a:t>
                      </a:r>
                      <a:r>
                        <a:rPr lang="he-IL" sz="1400" kern="150" dirty="0">
                          <a:effectLst/>
                        </a:rPr>
                        <a:t>װ</a:t>
                      </a:r>
                      <a:r>
                        <a:rPr lang="fr-FR" sz="1400" kern="150" dirty="0">
                          <a:effectLst/>
                        </a:rPr>
                        <a:t> » à votre avis ?</a:t>
                      </a:r>
                    </a:p>
                    <a:p>
                      <a:pPr algn="just">
                        <a:lnSpc>
                          <a:spcPct val="107000"/>
                        </a:lnSpc>
                      </a:pPr>
                      <a:r>
                        <a:rPr lang="fr-FR" sz="1400" kern="150" dirty="0">
                          <a:effectLst/>
                        </a:rPr>
                        <a:t> </a:t>
                      </a:r>
                    </a:p>
                    <a:p>
                      <a:pPr>
                        <a:lnSpc>
                          <a:spcPct val="107000"/>
                        </a:lnSpc>
                      </a:pPr>
                      <a:r>
                        <a:rPr lang="fr-FR" sz="1400" kern="150" dirty="0">
                          <a:effectLst/>
                        </a:rPr>
                        <a:t>Phase 3 : passation de la consigne</a:t>
                      </a:r>
                    </a:p>
                    <a:p>
                      <a:pPr algn="just">
                        <a:lnSpc>
                          <a:spcPct val="107000"/>
                        </a:lnSpc>
                      </a:pPr>
                      <a:r>
                        <a:rPr lang="fr-FR" sz="1400" kern="150" dirty="0">
                          <a:effectLst/>
                        </a:rPr>
                        <a:t>Se mettre par binôme pour découvrir comment ce robot fonctionne. </a:t>
                      </a:r>
                    </a:p>
                    <a:p>
                      <a:pPr algn="just">
                        <a:lnSpc>
                          <a:spcPct val="107000"/>
                        </a:lnSpc>
                      </a:pPr>
                      <a:r>
                        <a:rPr lang="fr-FR" sz="1400" kern="150" dirty="0">
                          <a:effectLst/>
                        </a:rPr>
                        <a:t>Programmer la petite souris bleue pour qu'elle avance, pivote ou recule.</a:t>
                      </a:r>
                    </a:p>
                    <a:p>
                      <a:pPr algn="ctr">
                        <a:lnSpc>
                          <a:spcPct val="107000"/>
                        </a:lnSpc>
                      </a:pPr>
                      <a:r>
                        <a:rPr lang="fr-FR" sz="1400" kern="150" dirty="0">
                          <a:effectLst/>
                        </a:rPr>
                        <a:t> </a:t>
                      </a:r>
                    </a:p>
                    <a:p>
                      <a:pPr>
                        <a:lnSpc>
                          <a:spcPct val="107000"/>
                        </a:lnSpc>
                      </a:pPr>
                      <a:r>
                        <a:rPr lang="fr-FR" sz="1400" kern="150" dirty="0">
                          <a:effectLst/>
                        </a:rPr>
                        <a:t>Phase 4 : institutionnalisation  </a:t>
                      </a:r>
                    </a:p>
                    <a:p>
                      <a:pPr algn="just">
                        <a:lnSpc>
                          <a:spcPct val="107000"/>
                        </a:lnSpc>
                      </a:pPr>
                      <a:r>
                        <a:rPr lang="fr-FR" sz="1400" kern="150" dirty="0">
                          <a:effectLst/>
                        </a:rPr>
                        <a:t>Revenir sur les représentations initiales des élèves pour les valider ou non et sur le fonctionnement de la Bluebot.</a:t>
                      </a:r>
                    </a:p>
                    <a:p>
                      <a:pPr>
                        <a:lnSpc>
                          <a:spcPct val="107000"/>
                        </a:lnSpc>
                      </a:pPr>
                      <a:r>
                        <a:rPr lang="fr-FR" sz="1400" kern="150" dirty="0">
                          <a:effectLst/>
                        </a:rPr>
                        <a:t> </a:t>
                      </a:r>
                      <a:endParaRPr lang="fr-FR" sz="1400" kern="150" dirty="0">
                        <a:effectLst/>
                        <a:latin typeface="Times New Roman" panose="02020603050405020304" pitchFamily="18" charset="0"/>
                        <a:ea typeface="SimSun" panose="02010600030101010101" pitchFamily="2" charset="-122"/>
                        <a:cs typeface="Lucida Sans" panose="020B0602030504020204" pitchFamily="34" charset="0"/>
                      </a:endParaRPr>
                    </a:p>
                  </a:txBody>
                  <a:tcPr marL="21777" marR="21777" marT="21777" marB="21777"/>
                </a:tc>
                <a:extLst>
                  <a:ext uri="{0D108BD9-81ED-4DB2-BD59-A6C34878D82A}">
                    <a16:rowId xmlns:a16="http://schemas.microsoft.com/office/drawing/2014/main" val="223066256"/>
                  </a:ext>
                </a:extLst>
              </a:tr>
            </a:tbl>
          </a:graphicData>
        </a:graphic>
      </p:graphicFrame>
      <p:pic>
        <p:nvPicPr>
          <p:cNvPr id="5" name="Image 4">
            <a:extLst>
              <a:ext uri="{FF2B5EF4-FFF2-40B4-BE49-F238E27FC236}">
                <a16:creationId xmlns:a16="http://schemas.microsoft.com/office/drawing/2014/main" id="{162048F0-246D-4E3F-879C-E14867292CF8}"/>
              </a:ext>
            </a:extLst>
          </p:cNvPr>
          <p:cNvPicPr>
            <a:picLocks noChangeAspect="1"/>
          </p:cNvPicPr>
          <p:nvPr/>
        </p:nvPicPr>
        <p:blipFill>
          <a:blip r:embed="rId2">
            <a:duotone>
              <a:prstClr val="black"/>
              <a:schemeClr val="accent1">
                <a:lumMod val="60000"/>
                <a:lumOff val="40000"/>
                <a:tint val="45000"/>
                <a:satMod val="400000"/>
              </a:schemeClr>
            </a:duotone>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3" name="Image 2">
            <a:extLst>
              <a:ext uri="{FF2B5EF4-FFF2-40B4-BE49-F238E27FC236}">
                <a16:creationId xmlns:a16="http://schemas.microsoft.com/office/drawing/2014/main" id="{98061FCA-29D9-40C0-B9F2-C4C75D96AF09}"/>
              </a:ext>
            </a:extLst>
          </p:cNvPr>
          <p:cNvPicPr>
            <a:picLocks noChangeAspect="1"/>
          </p:cNvPicPr>
          <p:nvPr/>
        </p:nvPicPr>
        <p:blipFill>
          <a:blip r:embed="rId4"/>
          <a:stretch>
            <a:fillRect/>
          </a:stretch>
        </p:blipFill>
        <p:spPr>
          <a:xfrm>
            <a:off x="8660380" y="5371574"/>
            <a:ext cx="882305" cy="1080000"/>
          </a:xfrm>
          <a:prstGeom prst="rect">
            <a:avLst/>
          </a:prstGeom>
        </p:spPr>
      </p:pic>
      <p:pic>
        <p:nvPicPr>
          <p:cNvPr id="7" name="Image 6">
            <a:extLst>
              <a:ext uri="{FF2B5EF4-FFF2-40B4-BE49-F238E27FC236}">
                <a16:creationId xmlns:a16="http://schemas.microsoft.com/office/drawing/2014/main" id="{347E263B-F979-4953-9943-9C93ED994CC6}"/>
              </a:ext>
            </a:extLst>
          </p:cNvPr>
          <p:cNvPicPr>
            <a:picLocks noChangeAspect="1"/>
          </p:cNvPicPr>
          <p:nvPr/>
        </p:nvPicPr>
        <p:blipFill>
          <a:blip r:embed="rId5"/>
          <a:stretch>
            <a:fillRect/>
          </a:stretch>
        </p:blipFill>
        <p:spPr>
          <a:xfrm>
            <a:off x="4538789" y="3329842"/>
            <a:ext cx="816586" cy="1080000"/>
          </a:xfrm>
          <a:prstGeom prst="rect">
            <a:avLst/>
          </a:prstGeom>
        </p:spPr>
      </p:pic>
      <p:pic>
        <p:nvPicPr>
          <p:cNvPr id="8" name="Image 7">
            <a:extLst>
              <a:ext uri="{FF2B5EF4-FFF2-40B4-BE49-F238E27FC236}">
                <a16:creationId xmlns:a16="http://schemas.microsoft.com/office/drawing/2014/main" id="{170605CD-E9A7-4FF6-A13B-A0DC2D5B0E08}"/>
              </a:ext>
            </a:extLst>
          </p:cNvPr>
          <p:cNvPicPr>
            <a:picLocks noChangeAspect="1"/>
          </p:cNvPicPr>
          <p:nvPr/>
        </p:nvPicPr>
        <p:blipFill rotWithShape="1">
          <a:blip r:embed="rId6"/>
          <a:srcRect l="5927" t="1974"/>
          <a:stretch/>
        </p:blipFill>
        <p:spPr>
          <a:xfrm>
            <a:off x="5545305" y="3329842"/>
            <a:ext cx="840536" cy="1080000"/>
          </a:xfrm>
          <a:prstGeom prst="rect">
            <a:avLst/>
          </a:prstGeom>
        </p:spPr>
      </p:pic>
      <p:pic>
        <p:nvPicPr>
          <p:cNvPr id="9" name="Image 8">
            <a:extLst>
              <a:ext uri="{FF2B5EF4-FFF2-40B4-BE49-F238E27FC236}">
                <a16:creationId xmlns:a16="http://schemas.microsoft.com/office/drawing/2014/main" id="{34ECD66D-773F-48E8-A089-A177398BC2E2}"/>
              </a:ext>
            </a:extLst>
          </p:cNvPr>
          <p:cNvPicPr>
            <a:picLocks noChangeAspect="1"/>
          </p:cNvPicPr>
          <p:nvPr/>
        </p:nvPicPr>
        <p:blipFill>
          <a:blip r:embed="rId7"/>
          <a:stretch>
            <a:fillRect/>
          </a:stretch>
        </p:blipFill>
        <p:spPr>
          <a:xfrm>
            <a:off x="6385841" y="4484955"/>
            <a:ext cx="839190" cy="1080000"/>
          </a:xfrm>
          <a:prstGeom prst="rect">
            <a:avLst/>
          </a:prstGeom>
        </p:spPr>
      </p:pic>
    </p:spTree>
    <p:extLst>
      <p:ext uri="{BB962C8B-B14F-4D97-AF65-F5344CB8AC3E}">
        <p14:creationId xmlns:p14="http://schemas.microsoft.com/office/powerpoint/2010/main" val="138189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DCB22-D1D8-8B66-A7D3-0307514EFB83}"/>
              </a:ext>
            </a:extLst>
          </p:cNvPr>
          <p:cNvSpPr>
            <a:spLocks noGrp="1"/>
          </p:cNvSpPr>
          <p:nvPr>
            <p:ph type="title"/>
          </p:nvPr>
        </p:nvSpPr>
        <p:spPr>
          <a:xfrm>
            <a:off x="684903" y="424375"/>
            <a:ext cx="10058400" cy="987920"/>
          </a:xfrm>
        </p:spPr>
        <p:txBody>
          <a:bodyPr>
            <a:normAutofit fontScale="90000"/>
          </a:bodyPr>
          <a:lstStyle/>
          <a:p>
            <a:r>
              <a:rPr lang="fr-FR" dirty="0"/>
              <a:t>Séance 2: découverte du robot</a:t>
            </a:r>
            <a:br>
              <a:rPr lang="fr-FR" dirty="0"/>
            </a:br>
            <a:r>
              <a:rPr lang="fr-FR" sz="2700" dirty="0"/>
              <a:t>comprendre l’effet des différentes fonctions de la Bluebot</a:t>
            </a:r>
          </a:p>
        </p:txBody>
      </p:sp>
      <p:pic>
        <p:nvPicPr>
          <p:cNvPr id="5" name="Espace réservé du contenu 4">
            <a:extLst>
              <a:ext uri="{FF2B5EF4-FFF2-40B4-BE49-F238E27FC236}">
                <a16:creationId xmlns:a16="http://schemas.microsoft.com/office/drawing/2014/main" id="{525FD320-0FB2-E35B-06ED-A18985B425D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97280" y="2015388"/>
            <a:ext cx="3676739" cy="4902320"/>
          </a:xfrm>
        </p:spPr>
      </p:pic>
      <p:pic>
        <p:nvPicPr>
          <p:cNvPr id="9" name="Image 8">
            <a:extLst>
              <a:ext uri="{FF2B5EF4-FFF2-40B4-BE49-F238E27FC236}">
                <a16:creationId xmlns:a16="http://schemas.microsoft.com/office/drawing/2014/main" id="{4C1E918B-375F-D03C-FA43-20C784EF1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4520" y="1091029"/>
            <a:ext cx="3176913" cy="4235884"/>
          </a:xfrm>
          <a:prstGeom prst="rect">
            <a:avLst/>
          </a:prstGeom>
        </p:spPr>
      </p:pic>
      <p:sp>
        <p:nvSpPr>
          <p:cNvPr id="3" name="ZoneTexte 2">
            <a:extLst>
              <a:ext uri="{FF2B5EF4-FFF2-40B4-BE49-F238E27FC236}">
                <a16:creationId xmlns:a16="http://schemas.microsoft.com/office/drawing/2014/main" id="{BB5922D6-BBE0-E214-F082-795B5805FC5E}"/>
              </a:ext>
            </a:extLst>
          </p:cNvPr>
          <p:cNvSpPr txBox="1"/>
          <p:nvPr/>
        </p:nvSpPr>
        <p:spPr>
          <a:xfrm>
            <a:off x="9980605" y="5443805"/>
            <a:ext cx="1350335" cy="646331"/>
          </a:xfrm>
          <a:prstGeom prst="rect">
            <a:avLst/>
          </a:prstGeom>
          <a:noFill/>
        </p:spPr>
        <p:txBody>
          <a:bodyPr wrap="square" rtlCol="0">
            <a:spAutoFit/>
          </a:bodyPr>
          <a:lstStyle/>
          <a:p>
            <a:r>
              <a:rPr lang="fr-FR" dirty="0"/>
              <a:t>Blue = bleu</a:t>
            </a:r>
          </a:p>
          <a:p>
            <a:r>
              <a:rPr lang="fr-FR" dirty="0"/>
              <a:t>Bot = robot</a:t>
            </a:r>
          </a:p>
        </p:txBody>
      </p:sp>
      <p:pic>
        <p:nvPicPr>
          <p:cNvPr id="6" name="Image 5">
            <a:extLst>
              <a:ext uri="{FF2B5EF4-FFF2-40B4-BE49-F238E27FC236}">
                <a16:creationId xmlns:a16="http://schemas.microsoft.com/office/drawing/2014/main" id="{C2A24ACE-D17B-4122-AE89-CC3FE318AF29}"/>
              </a:ext>
            </a:extLst>
          </p:cNvPr>
          <p:cNvPicPr>
            <a:picLocks noChangeAspect="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092362" y="2355445"/>
            <a:ext cx="1205514" cy="1266296"/>
          </a:xfrm>
          <a:prstGeom prst="rect">
            <a:avLst/>
          </a:prstGeom>
        </p:spPr>
      </p:pic>
      <p:pic>
        <p:nvPicPr>
          <p:cNvPr id="7" name="Image 6">
            <a:extLst>
              <a:ext uri="{FF2B5EF4-FFF2-40B4-BE49-F238E27FC236}">
                <a16:creationId xmlns:a16="http://schemas.microsoft.com/office/drawing/2014/main" id="{A605BE67-6BCC-48FB-B405-8479B76D4FA6}"/>
              </a:ext>
            </a:extLst>
          </p:cNvPr>
          <p:cNvPicPr>
            <a:picLocks noChangeAspect="1"/>
          </p:cNvPicPr>
          <p:nvPr/>
        </p:nvPicPr>
        <p:blipFill>
          <a:blip r:embed="rId4">
            <a:duotone>
              <a:prstClr val="black"/>
              <a:srgbClr val="7030A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2993572" y="1865770"/>
            <a:ext cx="608608" cy="639294"/>
          </a:xfrm>
          <a:prstGeom prst="rect">
            <a:avLst/>
          </a:prstGeom>
        </p:spPr>
      </p:pic>
      <p:pic>
        <p:nvPicPr>
          <p:cNvPr id="8" name="Image 7">
            <a:extLst>
              <a:ext uri="{FF2B5EF4-FFF2-40B4-BE49-F238E27FC236}">
                <a16:creationId xmlns:a16="http://schemas.microsoft.com/office/drawing/2014/main" id="{66988B6F-B160-4A4D-B81E-222E785A29C0}"/>
              </a:ext>
            </a:extLst>
          </p:cNvPr>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562890" y="1737360"/>
            <a:ext cx="940500" cy="987920"/>
          </a:xfrm>
          <a:prstGeom prst="rect">
            <a:avLst/>
          </a:prstGeom>
        </p:spPr>
      </p:pic>
      <p:pic>
        <p:nvPicPr>
          <p:cNvPr id="10" name="Image 9">
            <a:extLst>
              <a:ext uri="{FF2B5EF4-FFF2-40B4-BE49-F238E27FC236}">
                <a16:creationId xmlns:a16="http://schemas.microsoft.com/office/drawing/2014/main" id="{27575B46-C8C6-4D37-8A5E-57CCC2E5E2A1}"/>
              </a:ext>
            </a:extLst>
          </p:cNvPr>
          <p:cNvPicPr>
            <a:picLocks noChangeAspect="1"/>
          </p:cNvPicPr>
          <p:nvPr/>
        </p:nvPicPr>
        <p:blipFill>
          <a:blip r:embed="rId4">
            <a:duotone>
              <a:prstClr val="black"/>
              <a:srgbClr val="FFFF00">
                <a:tint val="45000"/>
                <a:satMod val="400000"/>
              </a:srgb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417173" y="1865770"/>
            <a:ext cx="608608" cy="639294"/>
          </a:xfrm>
          <a:prstGeom prst="rect">
            <a:avLst/>
          </a:prstGeom>
        </p:spPr>
      </p:pic>
      <p:pic>
        <p:nvPicPr>
          <p:cNvPr id="11" name="Image 10">
            <a:extLst>
              <a:ext uri="{FF2B5EF4-FFF2-40B4-BE49-F238E27FC236}">
                <a16:creationId xmlns:a16="http://schemas.microsoft.com/office/drawing/2014/main" id="{E131C50A-EA3B-4583-9993-A27D080E00F7}"/>
              </a:ext>
            </a:extLst>
          </p:cNvPr>
          <p:cNvPicPr>
            <a:picLocks noChangeAspect="1"/>
          </p:cNvPicPr>
          <p:nvPr/>
        </p:nvPicPr>
        <p:blipFill>
          <a:blip r:embed="rId4">
            <a:duotone>
              <a:prstClr val="black"/>
              <a:schemeClr val="accent1">
                <a:lumMod val="60000"/>
                <a:lumOff val="40000"/>
                <a:tint val="45000"/>
                <a:satMod val="400000"/>
              </a:schemeClr>
            </a:duotone>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390440" y="286603"/>
            <a:ext cx="940500" cy="987920"/>
          </a:xfrm>
          <a:prstGeom prst="rect">
            <a:avLst/>
          </a:prstGeom>
        </p:spPr>
      </p:pic>
      <p:pic>
        <p:nvPicPr>
          <p:cNvPr id="12" name="Image 11">
            <a:extLst>
              <a:ext uri="{FF2B5EF4-FFF2-40B4-BE49-F238E27FC236}">
                <a16:creationId xmlns:a16="http://schemas.microsoft.com/office/drawing/2014/main" id="{0AA310EE-EBD3-46A6-9245-E9D5BDEA1219}"/>
              </a:ext>
            </a:extLst>
          </p:cNvPr>
          <p:cNvPicPr>
            <a:picLocks noChangeAspect="1"/>
          </p:cNvPicPr>
          <p:nvPr/>
        </p:nvPicPr>
        <p:blipFill>
          <a:blip r:embed="rId6"/>
          <a:stretch>
            <a:fillRect/>
          </a:stretch>
        </p:blipFill>
        <p:spPr>
          <a:xfrm>
            <a:off x="7323086" y="4515445"/>
            <a:ext cx="839190" cy="1080000"/>
          </a:xfrm>
          <a:prstGeom prst="rect">
            <a:avLst/>
          </a:prstGeom>
        </p:spPr>
      </p:pic>
      <p:pic>
        <p:nvPicPr>
          <p:cNvPr id="13" name="Image 12">
            <a:extLst>
              <a:ext uri="{FF2B5EF4-FFF2-40B4-BE49-F238E27FC236}">
                <a16:creationId xmlns:a16="http://schemas.microsoft.com/office/drawing/2014/main" id="{1CCA4DC4-1988-46AE-984D-50AD006CFE75}"/>
              </a:ext>
            </a:extLst>
          </p:cNvPr>
          <p:cNvPicPr>
            <a:picLocks noChangeAspect="1"/>
          </p:cNvPicPr>
          <p:nvPr/>
        </p:nvPicPr>
        <p:blipFill>
          <a:blip r:embed="rId7"/>
          <a:stretch>
            <a:fillRect/>
          </a:stretch>
        </p:blipFill>
        <p:spPr>
          <a:xfrm>
            <a:off x="5390752" y="2355445"/>
            <a:ext cx="816586" cy="1080000"/>
          </a:xfrm>
          <a:prstGeom prst="rect">
            <a:avLst/>
          </a:prstGeom>
        </p:spPr>
      </p:pic>
      <p:pic>
        <p:nvPicPr>
          <p:cNvPr id="14" name="Image 13">
            <a:extLst>
              <a:ext uri="{FF2B5EF4-FFF2-40B4-BE49-F238E27FC236}">
                <a16:creationId xmlns:a16="http://schemas.microsoft.com/office/drawing/2014/main" id="{79FD07E4-2D8D-41F3-AC94-95F957E0F2A7}"/>
              </a:ext>
            </a:extLst>
          </p:cNvPr>
          <p:cNvPicPr>
            <a:picLocks noChangeAspect="1"/>
          </p:cNvPicPr>
          <p:nvPr/>
        </p:nvPicPr>
        <p:blipFill rotWithShape="1">
          <a:blip r:embed="rId8"/>
          <a:srcRect l="5927" t="1974"/>
          <a:stretch/>
        </p:blipFill>
        <p:spPr>
          <a:xfrm>
            <a:off x="6344944" y="3435445"/>
            <a:ext cx="840536" cy="1080000"/>
          </a:xfrm>
          <a:prstGeom prst="rect">
            <a:avLst/>
          </a:prstGeom>
        </p:spPr>
      </p:pic>
    </p:spTree>
    <p:extLst>
      <p:ext uri="{BB962C8B-B14F-4D97-AF65-F5344CB8AC3E}">
        <p14:creationId xmlns:p14="http://schemas.microsoft.com/office/powerpoint/2010/main" val="4273606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F7876A1-5E94-F386-3E3D-11C8DF08AEC2}"/>
              </a:ext>
            </a:extLst>
          </p:cNvPr>
          <p:cNvSpPr>
            <a:spLocks noGrp="1"/>
          </p:cNvSpPr>
          <p:nvPr>
            <p:ph sz="quarter" idx="13"/>
          </p:nvPr>
        </p:nvSpPr>
        <p:spPr>
          <a:xfrm>
            <a:off x="685800" y="350874"/>
            <a:ext cx="10394707" cy="5023711"/>
          </a:xfrm>
        </p:spPr>
        <p:txBody>
          <a:bodyPr/>
          <a:lstStyle/>
          <a:p>
            <a:r>
              <a:rPr lang="fr-FR" dirty="0"/>
              <a:t>Par binômes, les élèves découvrent comment fonctionne ce robot.</a:t>
            </a:r>
          </a:p>
        </p:txBody>
      </p:sp>
      <p:pic>
        <p:nvPicPr>
          <p:cNvPr id="7" name="Image 6">
            <a:extLst>
              <a:ext uri="{FF2B5EF4-FFF2-40B4-BE49-F238E27FC236}">
                <a16:creationId xmlns:a16="http://schemas.microsoft.com/office/drawing/2014/main" id="{275B2942-102C-203B-849F-B4DA6128EF58}"/>
              </a:ext>
            </a:extLst>
          </p:cNvPr>
          <p:cNvPicPr>
            <a:picLocks noChangeAspect="1"/>
          </p:cNvPicPr>
          <p:nvPr/>
        </p:nvPicPr>
        <p:blipFill>
          <a:blip r:embed="rId2"/>
          <a:stretch>
            <a:fillRect/>
          </a:stretch>
        </p:blipFill>
        <p:spPr>
          <a:xfrm>
            <a:off x="8443029" y="3741568"/>
            <a:ext cx="3559916" cy="2906879"/>
          </a:xfrm>
          <a:prstGeom prst="rect">
            <a:avLst/>
          </a:prstGeom>
        </p:spPr>
      </p:pic>
      <p:pic>
        <p:nvPicPr>
          <p:cNvPr id="9" name="Image 8">
            <a:extLst>
              <a:ext uri="{FF2B5EF4-FFF2-40B4-BE49-F238E27FC236}">
                <a16:creationId xmlns:a16="http://schemas.microsoft.com/office/drawing/2014/main" id="{03C65CCA-415D-96F5-0070-88CBECB4FCE0}"/>
              </a:ext>
            </a:extLst>
          </p:cNvPr>
          <p:cNvPicPr>
            <a:picLocks noChangeAspect="1"/>
          </p:cNvPicPr>
          <p:nvPr/>
        </p:nvPicPr>
        <p:blipFill>
          <a:blip r:embed="rId3"/>
          <a:stretch>
            <a:fillRect/>
          </a:stretch>
        </p:blipFill>
        <p:spPr>
          <a:xfrm>
            <a:off x="8443029" y="611860"/>
            <a:ext cx="3559916" cy="2868721"/>
          </a:xfrm>
          <a:prstGeom prst="rect">
            <a:avLst/>
          </a:prstGeom>
        </p:spPr>
      </p:pic>
      <p:pic>
        <p:nvPicPr>
          <p:cNvPr id="11" name="Image 10">
            <a:extLst>
              <a:ext uri="{FF2B5EF4-FFF2-40B4-BE49-F238E27FC236}">
                <a16:creationId xmlns:a16="http://schemas.microsoft.com/office/drawing/2014/main" id="{5D569BFA-8848-0E7D-441F-75FB4F088F92}"/>
              </a:ext>
            </a:extLst>
          </p:cNvPr>
          <p:cNvPicPr>
            <a:picLocks noChangeAspect="1"/>
          </p:cNvPicPr>
          <p:nvPr/>
        </p:nvPicPr>
        <p:blipFill>
          <a:blip r:embed="rId4"/>
          <a:stretch>
            <a:fillRect/>
          </a:stretch>
        </p:blipFill>
        <p:spPr>
          <a:xfrm>
            <a:off x="4924287" y="2889100"/>
            <a:ext cx="2712853" cy="2919170"/>
          </a:xfrm>
          <a:prstGeom prst="rect">
            <a:avLst/>
          </a:prstGeom>
        </p:spPr>
      </p:pic>
      <p:pic>
        <p:nvPicPr>
          <p:cNvPr id="15" name="Image 14">
            <a:extLst>
              <a:ext uri="{FF2B5EF4-FFF2-40B4-BE49-F238E27FC236}">
                <a16:creationId xmlns:a16="http://schemas.microsoft.com/office/drawing/2014/main" id="{65944E22-8373-A220-8C7A-F71460114BD1}"/>
              </a:ext>
            </a:extLst>
          </p:cNvPr>
          <p:cNvPicPr>
            <a:picLocks noChangeAspect="1"/>
          </p:cNvPicPr>
          <p:nvPr/>
        </p:nvPicPr>
        <p:blipFill>
          <a:blip r:embed="rId5"/>
          <a:stretch>
            <a:fillRect/>
          </a:stretch>
        </p:blipFill>
        <p:spPr>
          <a:xfrm>
            <a:off x="189055" y="840173"/>
            <a:ext cx="4159991" cy="2932177"/>
          </a:xfrm>
          <a:prstGeom prst="rect">
            <a:avLst/>
          </a:prstGeom>
        </p:spPr>
      </p:pic>
      <p:pic>
        <p:nvPicPr>
          <p:cNvPr id="17" name="Image 16">
            <a:extLst>
              <a:ext uri="{FF2B5EF4-FFF2-40B4-BE49-F238E27FC236}">
                <a16:creationId xmlns:a16="http://schemas.microsoft.com/office/drawing/2014/main" id="{BAE25F5A-0F30-999F-48CA-CE6BB22809FB}"/>
              </a:ext>
            </a:extLst>
          </p:cNvPr>
          <p:cNvPicPr>
            <a:picLocks noChangeAspect="1"/>
          </p:cNvPicPr>
          <p:nvPr/>
        </p:nvPicPr>
        <p:blipFill>
          <a:blip r:embed="rId6"/>
          <a:stretch>
            <a:fillRect/>
          </a:stretch>
        </p:blipFill>
        <p:spPr>
          <a:xfrm>
            <a:off x="189055" y="3916899"/>
            <a:ext cx="3064508" cy="2915372"/>
          </a:xfrm>
          <a:prstGeom prst="rect">
            <a:avLst/>
          </a:prstGeom>
        </p:spPr>
      </p:pic>
      <p:pic>
        <p:nvPicPr>
          <p:cNvPr id="10" name="Image 9">
            <a:extLst>
              <a:ext uri="{FF2B5EF4-FFF2-40B4-BE49-F238E27FC236}">
                <a16:creationId xmlns:a16="http://schemas.microsoft.com/office/drawing/2014/main" id="{10DF5133-899E-4DB7-B1FE-AE7C484A444E}"/>
              </a:ext>
            </a:extLst>
          </p:cNvPr>
          <p:cNvPicPr>
            <a:picLocks noChangeAspect="1"/>
          </p:cNvPicPr>
          <p:nvPr/>
        </p:nvPicPr>
        <p:blipFill>
          <a:blip r:embed="rId7">
            <a:duotone>
              <a:prstClr val="black"/>
              <a:srgbClr val="7030A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2635228" y="1049730"/>
            <a:ext cx="1236669" cy="1299022"/>
          </a:xfrm>
          <a:prstGeom prst="rect">
            <a:avLst/>
          </a:prstGeom>
        </p:spPr>
      </p:pic>
      <p:pic>
        <p:nvPicPr>
          <p:cNvPr id="12" name="Image 11">
            <a:extLst>
              <a:ext uri="{FF2B5EF4-FFF2-40B4-BE49-F238E27FC236}">
                <a16:creationId xmlns:a16="http://schemas.microsoft.com/office/drawing/2014/main" id="{09F37E9E-B869-4D15-A5FA-143F3D17B6E2}"/>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221370" y="3233856"/>
            <a:ext cx="1204619" cy="1265356"/>
          </a:xfrm>
          <a:prstGeom prst="rect">
            <a:avLst/>
          </a:prstGeom>
        </p:spPr>
      </p:pic>
      <p:pic>
        <p:nvPicPr>
          <p:cNvPr id="13" name="Image 12">
            <a:extLst>
              <a:ext uri="{FF2B5EF4-FFF2-40B4-BE49-F238E27FC236}">
                <a16:creationId xmlns:a16="http://schemas.microsoft.com/office/drawing/2014/main" id="{45CCDC12-D01A-40BE-8B10-4659658855A4}"/>
              </a:ext>
            </a:extLst>
          </p:cNvPr>
          <p:cNvPicPr>
            <a:picLocks noChangeAspect="1"/>
          </p:cNvPicPr>
          <p:nvPr/>
        </p:nvPicPr>
        <p:blipFill>
          <a:blip r:embed="rId7">
            <a:duotone>
              <a:prstClr val="black"/>
              <a:srgbClr val="FFFF0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07188" y="4568937"/>
            <a:ext cx="940929" cy="988371"/>
          </a:xfrm>
          <a:prstGeom prst="rect">
            <a:avLst/>
          </a:prstGeom>
        </p:spPr>
      </p:pic>
      <p:pic>
        <p:nvPicPr>
          <p:cNvPr id="14" name="Image 13">
            <a:extLst>
              <a:ext uri="{FF2B5EF4-FFF2-40B4-BE49-F238E27FC236}">
                <a16:creationId xmlns:a16="http://schemas.microsoft.com/office/drawing/2014/main" id="{6EDF8D86-489E-4CB5-8579-81A1CCF3E797}"/>
              </a:ext>
            </a:extLst>
          </p:cNvPr>
          <p:cNvPicPr>
            <a:picLocks noChangeAspect="1"/>
          </p:cNvPicPr>
          <p:nvPr/>
        </p:nvPicPr>
        <p:blipFill>
          <a:blip r:embed="rId7">
            <a:duotone>
              <a:prstClr val="black"/>
              <a:srgbClr val="FFFF0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48235" y="1220310"/>
            <a:ext cx="1236669" cy="1128442"/>
          </a:xfrm>
          <a:prstGeom prst="rect">
            <a:avLst/>
          </a:prstGeom>
        </p:spPr>
      </p:pic>
      <p:pic>
        <p:nvPicPr>
          <p:cNvPr id="16" name="Image 15">
            <a:extLst>
              <a:ext uri="{FF2B5EF4-FFF2-40B4-BE49-F238E27FC236}">
                <a16:creationId xmlns:a16="http://schemas.microsoft.com/office/drawing/2014/main" id="{0902EA60-85A4-4E67-8039-A4F1B4EAB01A}"/>
              </a:ext>
            </a:extLst>
          </p:cNvPr>
          <p:cNvPicPr>
            <a:picLocks noChangeAspect="1"/>
          </p:cNvPicPr>
          <p:nvPr/>
        </p:nvPicPr>
        <p:blipFill>
          <a:blip r:embed="rId7">
            <a:duotone>
              <a:prstClr val="black"/>
              <a:srgbClr val="7030A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859779" y="4509248"/>
            <a:ext cx="1236669" cy="1299022"/>
          </a:xfrm>
          <a:prstGeom prst="rect">
            <a:avLst/>
          </a:prstGeom>
        </p:spPr>
      </p:pic>
      <p:pic>
        <p:nvPicPr>
          <p:cNvPr id="18" name="Image 17">
            <a:extLst>
              <a:ext uri="{FF2B5EF4-FFF2-40B4-BE49-F238E27FC236}">
                <a16:creationId xmlns:a16="http://schemas.microsoft.com/office/drawing/2014/main" id="{149C0A54-BCC1-4718-97B3-DC64CB088CE4}"/>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202850" y="3051133"/>
            <a:ext cx="1205514" cy="1266296"/>
          </a:xfrm>
          <a:prstGeom prst="rect">
            <a:avLst/>
          </a:prstGeom>
        </p:spPr>
      </p:pic>
      <p:pic>
        <p:nvPicPr>
          <p:cNvPr id="19" name="Image 18">
            <a:extLst>
              <a:ext uri="{FF2B5EF4-FFF2-40B4-BE49-F238E27FC236}">
                <a16:creationId xmlns:a16="http://schemas.microsoft.com/office/drawing/2014/main" id="{60B573A4-2F0E-4CF7-ADB5-4D2A54C5256B}"/>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699607" y="4118512"/>
            <a:ext cx="1204619" cy="1265356"/>
          </a:xfrm>
          <a:prstGeom prst="rect">
            <a:avLst/>
          </a:prstGeom>
        </p:spPr>
      </p:pic>
      <p:pic>
        <p:nvPicPr>
          <p:cNvPr id="20" name="Image 19">
            <a:extLst>
              <a:ext uri="{FF2B5EF4-FFF2-40B4-BE49-F238E27FC236}">
                <a16:creationId xmlns:a16="http://schemas.microsoft.com/office/drawing/2014/main" id="{C0B9B776-048B-4865-BA9F-5BBED2356EDE}"/>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9999180" y="4217174"/>
            <a:ext cx="1329700" cy="1396743"/>
          </a:xfrm>
          <a:prstGeom prst="rect">
            <a:avLst/>
          </a:prstGeom>
        </p:spPr>
      </p:pic>
      <p:pic>
        <p:nvPicPr>
          <p:cNvPr id="21" name="Image 20">
            <a:extLst>
              <a:ext uri="{FF2B5EF4-FFF2-40B4-BE49-F238E27FC236}">
                <a16:creationId xmlns:a16="http://schemas.microsoft.com/office/drawing/2014/main" id="{0AC675C0-E232-4333-A982-1AC8E227F108}"/>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647162" y="850737"/>
            <a:ext cx="1204619" cy="1265356"/>
          </a:xfrm>
          <a:prstGeom prst="rect">
            <a:avLst/>
          </a:prstGeom>
        </p:spPr>
      </p:pic>
      <p:pic>
        <p:nvPicPr>
          <p:cNvPr id="22" name="Image 21">
            <a:extLst>
              <a:ext uri="{FF2B5EF4-FFF2-40B4-BE49-F238E27FC236}">
                <a16:creationId xmlns:a16="http://schemas.microsoft.com/office/drawing/2014/main" id="{8AF3D737-962B-4C1A-B3BA-15630909A560}"/>
              </a:ext>
            </a:extLst>
          </p:cNvPr>
          <p:cNvPicPr>
            <a:picLocks noChangeAspect="1"/>
          </p:cNvPicPr>
          <p:nvPr/>
        </p:nvPicPr>
        <p:blipFill>
          <a:blip r:embed="rId7">
            <a:duotone>
              <a:prstClr val="black"/>
              <a:srgbClr val="92D050">
                <a:tint val="45000"/>
                <a:satMod val="400000"/>
              </a:srgb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0592138" y="826480"/>
            <a:ext cx="1205514" cy="1487691"/>
          </a:xfrm>
          <a:prstGeom prst="rect">
            <a:avLst/>
          </a:prstGeom>
        </p:spPr>
      </p:pic>
      <p:pic>
        <p:nvPicPr>
          <p:cNvPr id="23" name="Image 22">
            <a:extLst>
              <a:ext uri="{FF2B5EF4-FFF2-40B4-BE49-F238E27FC236}">
                <a16:creationId xmlns:a16="http://schemas.microsoft.com/office/drawing/2014/main" id="{F29A7E37-4C53-4DC3-8203-7342C9AA2AC9}"/>
              </a:ext>
            </a:extLst>
          </p:cNvPr>
          <p:cNvPicPr>
            <a:picLocks noChangeAspect="1"/>
          </p:cNvPicPr>
          <p:nvPr/>
        </p:nvPicPr>
        <p:blipFill>
          <a:blip r:embed="rId7">
            <a:duotone>
              <a:prstClr val="black"/>
              <a:schemeClr val="accent1">
                <a:lumMod val="60000"/>
                <a:lumOff val="40000"/>
                <a:tint val="45000"/>
                <a:satMod val="400000"/>
              </a:schemeClr>
            </a:duotone>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732600" y="1234842"/>
            <a:ext cx="940500" cy="987920"/>
          </a:xfrm>
          <a:prstGeom prst="rect">
            <a:avLst/>
          </a:prstGeom>
        </p:spPr>
      </p:pic>
      <p:pic>
        <p:nvPicPr>
          <p:cNvPr id="26" name="Image 25">
            <a:extLst>
              <a:ext uri="{FF2B5EF4-FFF2-40B4-BE49-F238E27FC236}">
                <a16:creationId xmlns:a16="http://schemas.microsoft.com/office/drawing/2014/main" id="{70D43C5A-10AE-42CB-836D-19F56AC2E83C}"/>
              </a:ext>
            </a:extLst>
          </p:cNvPr>
          <p:cNvPicPr>
            <a:picLocks noChangeAspect="1"/>
          </p:cNvPicPr>
          <p:nvPr/>
        </p:nvPicPr>
        <p:blipFill>
          <a:blip r:embed="rId9"/>
          <a:stretch>
            <a:fillRect/>
          </a:stretch>
        </p:blipFill>
        <p:spPr>
          <a:xfrm>
            <a:off x="3639857" y="4568937"/>
            <a:ext cx="839190" cy="1080000"/>
          </a:xfrm>
          <a:prstGeom prst="rect">
            <a:avLst/>
          </a:prstGeom>
        </p:spPr>
      </p:pic>
      <p:pic>
        <p:nvPicPr>
          <p:cNvPr id="27" name="Image 26">
            <a:extLst>
              <a:ext uri="{FF2B5EF4-FFF2-40B4-BE49-F238E27FC236}">
                <a16:creationId xmlns:a16="http://schemas.microsoft.com/office/drawing/2014/main" id="{84676F3B-111C-4B2D-A750-ED0679716C2C}"/>
              </a:ext>
            </a:extLst>
          </p:cNvPr>
          <p:cNvPicPr>
            <a:picLocks noChangeAspect="1"/>
          </p:cNvPicPr>
          <p:nvPr/>
        </p:nvPicPr>
        <p:blipFill>
          <a:blip r:embed="rId9"/>
          <a:stretch>
            <a:fillRect/>
          </a:stretch>
        </p:blipFill>
        <p:spPr>
          <a:xfrm>
            <a:off x="7217545" y="1244531"/>
            <a:ext cx="839190" cy="1080000"/>
          </a:xfrm>
          <a:prstGeom prst="rect">
            <a:avLst/>
          </a:prstGeom>
        </p:spPr>
      </p:pic>
      <p:pic>
        <p:nvPicPr>
          <p:cNvPr id="28" name="Image 27">
            <a:extLst>
              <a:ext uri="{FF2B5EF4-FFF2-40B4-BE49-F238E27FC236}">
                <a16:creationId xmlns:a16="http://schemas.microsoft.com/office/drawing/2014/main" id="{B0BDBB1C-EDEF-449D-98AB-7CD2947332B9}"/>
              </a:ext>
            </a:extLst>
          </p:cNvPr>
          <p:cNvPicPr>
            <a:picLocks noChangeAspect="1"/>
          </p:cNvPicPr>
          <p:nvPr/>
        </p:nvPicPr>
        <p:blipFill rotWithShape="1">
          <a:blip r:embed="rId10"/>
          <a:srcRect l="5927" t="1974"/>
          <a:stretch/>
        </p:blipFill>
        <p:spPr>
          <a:xfrm>
            <a:off x="4686771" y="1236170"/>
            <a:ext cx="840536" cy="1080000"/>
          </a:xfrm>
          <a:prstGeom prst="rect">
            <a:avLst/>
          </a:prstGeom>
        </p:spPr>
      </p:pic>
    </p:spTree>
    <p:extLst>
      <p:ext uri="{BB962C8B-B14F-4D97-AF65-F5344CB8AC3E}">
        <p14:creationId xmlns:p14="http://schemas.microsoft.com/office/powerpoint/2010/main" val="2534894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DAF53C86-E3AF-264C-8B62-B27C5E77DFD4}"/>
              </a:ext>
            </a:extLst>
          </p:cNvPr>
          <p:cNvPicPr>
            <a:picLocks noGrp="1" noChangeAspect="1"/>
          </p:cNvPicPr>
          <p:nvPr>
            <p:ph sz="quarter" idx="13"/>
          </p:nvPr>
        </p:nvPicPr>
        <p:blipFill>
          <a:blip r:embed="rId2"/>
          <a:stretch>
            <a:fillRect/>
          </a:stretch>
        </p:blipFill>
        <p:spPr>
          <a:xfrm>
            <a:off x="355190" y="286603"/>
            <a:ext cx="3124282" cy="3311525"/>
          </a:xfrm>
        </p:spPr>
      </p:pic>
      <p:pic>
        <p:nvPicPr>
          <p:cNvPr id="7" name="Image 6">
            <a:extLst>
              <a:ext uri="{FF2B5EF4-FFF2-40B4-BE49-F238E27FC236}">
                <a16:creationId xmlns:a16="http://schemas.microsoft.com/office/drawing/2014/main" id="{2497A8D6-87E7-980A-BDEC-21906C72051F}"/>
              </a:ext>
            </a:extLst>
          </p:cNvPr>
          <p:cNvPicPr>
            <a:picLocks noChangeAspect="1"/>
          </p:cNvPicPr>
          <p:nvPr/>
        </p:nvPicPr>
        <p:blipFill>
          <a:blip r:embed="rId3"/>
          <a:stretch>
            <a:fillRect/>
          </a:stretch>
        </p:blipFill>
        <p:spPr>
          <a:xfrm>
            <a:off x="3606704" y="2979781"/>
            <a:ext cx="4123166" cy="3563302"/>
          </a:xfrm>
          <a:prstGeom prst="rect">
            <a:avLst/>
          </a:prstGeom>
        </p:spPr>
      </p:pic>
      <p:pic>
        <p:nvPicPr>
          <p:cNvPr id="9" name="Image 8">
            <a:extLst>
              <a:ext uri="{FF2B5EF4-FFF2-40B4-BE49-F238E27FC236}">
                <a16:creationId xmlns:a16="http://schemas.microsoft.com/office/drawing/2014/main" id="{E770E440-F630-C3E9-3024-19818848EA3B}"/>
              </a:ext>
            </a:extLst>
          </p:cNvPr>
          <p:cNvPicPr>
            <a:picLocks noChangeAspect="1"/>
          </p:cNvPicPr>
          <p:nvPr/>
        </p:nvPicPr>
        <p:blipFill>
          <a:blip r:embed="rId4"/>
          <a:stretch>
            <a:fillRect/>
          </a:stretch>
        </p:blipFill>
        <p:spPr>
          <a:xfrm>
            <a:off x="7841294" y="286603"/>
            <a:ext cx="3995516" cy="3453384"/>
          </a:xfrm>
          <a:prstGeom prst="rect">
            <a:avLst/>
          </a:prstGeom>
        </p:spPr>
      </p:pic>
      <p:pic>
        <p:nvPicPr>
          <p:cNvPr id="6" name="Image 5">
            <a:extLst>
              <a:ext uri="{FF2B5EF4-FFF2-40B4-BE49-F238E27FC236}">
                <a16:creationId xmlns:a16="http://schemas.microsoft.com/office/drawing/2014/main" id="{4BD7D0EF-3C71-4533-92AE-2473A7E42F63}"/>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314574" y="746999"/>
            <a:ext cx="1205514" cy="1266296"/>
          </a:xfrm>
          <a:prstGeom prst="rect">
            <a:avLst/>
          </a:prstGeom>
        </p:spPr>
      </p:pic>
      <p:pic>
        <p:nvPicPr>
          <p:cNvPr id="8" name="Image 7">
            <a:extLst>
              <a:ext uri="{FF2B5EF4-FFF2-40B4-BE49-F238E27FC236}">
                <a16:creationId xmlns:a16="http://schemas.microsoft.com/office/drawing/2014/main" id="{2F54DD7E-28CA-4018-8F3E-C6BC2538857B}"/>
              </a:ext>
            </a:extLst>
          </p:cNvPr>
          <p:cNvPicPr>
            <a:picLocks noChangeAspect="1"/>
          </p:cNvPicPr>
          <p:nvPr/>
        </p:nvPicPr>
        <p:blipFill>
          <a:blip r:embed="rId5">
            <a:duotone>
              <a:prstClr val="black"/>
              <a:srgbClr val="7030A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765157" y="3208469"/>
            <a:ext cx="1509818" cy="1585943"/>
          </a:xfrm>
          <a:prstGeom prst="rect">
            <a:avLst/>
          </a:prstGeom>
        </p:spPr>
      </p:pic>
      <p:pic>
        <p:nvPicPr>
          <p:cNvPr id="10" name="Image 9">
            <a:extLst>
              <a:ext uri="{FF2B5EF4-FFF2-40B4-BE49-F238E27FC236}">
                <a16:creationId xmlns:a16="http://schemas.microsoft.com/office/drawing/2014/main" id="{C61819A3-8730-45DF-B4E6-D37956D14B0A}"/>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059279" y="392227"/>
            <a:ext cx="1137189" cy="1194526"/>
          </a:xfrm>
          <a:prstGeom prst="rect">
            <a:avLst/>
          </a:prstGeom>
        </p:spPr>
      </p:pic>
      <p:pic>
        <p:nvPicPr>
          <p:cNvPr id="11" name="Image 10">
            <a:extLst>
              <a:ext uri="{FF2B5EF4-FFF2-40B4-BE49-F238E27FC236}">
                <a16:creationId xmlns:a16="http://schemas.microsoft.com/office/drawing/2014/main" id="{3BC8F161-D0D4-4812-BE08-85E155F0654E}"/>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013128" y="3081258"/>
            <a:ext cx="1752029" cy="1840366"/>
          </a:xfrm>
          <a:prstGeom prst="rect">
            <a:avLst/>
          </a:prstGeom>
        </p:spPr>
      </p:pic>
      <p:pic>
        <p:nvPicPr>
          <p:cNvPr id="12" name="Image 11">
            <a:extLst>
              <a:ext uri="{FF2B5EF4-FFF2-40B4-BE49-F238E27FC236}">
                <a16:creationId xmlns:a16="http://schemas.microsoft.com/office/drawing/2014/main" id="{7100E54D-9889-4F22-BC2E-8C16839B9465}"/>
              </a:ext>
            </a:extLst>
          </p:cNvPr>
          <p:cNvPicPr>
            <a:picLocks noChangeAspect="1"/>
          </p:cNvPicPr>
          <p:nvPr/>
        </p:nvPicPr>
        <p:blipFill>
          <a:blip r:embed="rId5">
            <a:duotone>
              <a:prstClr val="black"/>
              <a:srgbClr val="92D05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837704" y="392227"/>
            <a:ext cx="1547472" cy="1625496"/>
          </a:xfrm>
          <a:prstGeom prst="rect">
            <a:avLst/>
          </a:prstGeom>
        </p:spPr>
      </p:pic>
      <p:pic>
        <p:nvPicPr>
          <p:cNvPr id="14" name="Image 13">
            <a:extLst>
              <a:ext uri="{FF2B5EF4-FFF2-40B4-BE49-F238E27FC236}">
                <a16:creationId xmlns:a16="http://schemas.microsoft.com/office/drawing/2014/main" id="{CFF17969-93EE-4FF3-AE09-C486FDC7893C}"/>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897688" y="392227"/>
            <a:ext cx="1691163" cy="1776431"/>
          </a:xfrm>
          <a:prstGeom prst="rect">
            <a:avLst/>
          </a:prstGeom>
        </p:spPr>
      </p:pic>
      <p:pic>
        <p:nvPicPr>
          <p:cNvPr id="15" name="Image 14">
            <a:extLst>
              <a:ext uri="{FF2B5EF4-FFF2-40B4-BE49-F238E27FC236}">
                <a16:creationId xmlns:a16="http://schemas.microsoft.com/office/drawing/2014/main" id="{2A99FF94-CBDE-4BA4-9EA2-1099B9D7DD43}"/>
              </a:ext>
            </a:extLst>
          </p:cNvPr>
          <p:cNvPicPr>
            <a:picLocks noChangeAspect="1"/>
          </p:cNvPicPr>
          <p:nvPr/>
        </p:nvPicPr>
        <p:blipFill>
          <a:blip r:embed="rId5">
            <a:duotone>
              <a:prstClr val="black"/>
              <a:srgbClr val="FFFF00">
                <a:tint val="45000"/>
                <a:satMod val="400000"/>
              </a:srgb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400230" y="3912495"/>
            <a:ext cx="608608" cy="639294"/>
          </a:xfrm>
          <a:prstGeom prst="rect">
            <a:avLst/>
          </a:prstGeom>
        </p:spPr>
      </p:pic>
      <p:pic>
        <p:nvPicPr>
          <p:cNvPr id="16" name="Image 15">
            <a:extLst>
              <a:ext uri="{FF2B5EF4-FFF2-40B4-BE49-F238E27FC236}">
                <a16:creationId xmlns:a16="http://schemas.microsoft.com/office/drawing/2014/main" id="{24EB66C2-15F5-4082-9619-DD0B07DFA2F0}"/>
              </a:ext>
            </a:extLst>
          </p:cNvPr>
          <p:cNvPicPr>
            <a:picLocks noChangeAspect="1"/>
          </p:cNvPicPr>
          <p:nvPr/>
        </p:nvPicPr>
        <p:blipFill>
          <a:blip r:embed="rId5">
            <a:duotone>
              <a:prstClr val="black"/>
              <a:schemeClr val="accent1">
                <a:lumMod val="60000"/>
                <a:lumOff val="40000"/>
                <a:tint val="45000"/>
                <a:satMod val="400000"/>
              </a:schemeClr>
            </a:duotone>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198037" y="1283370"/>
            <a:ext cx="940500" cy="987920"/>
          </a:xfrm>
          <a:prstGeom prst="rect">
            <a:avLst/>
          </a:prstGeom>
        </p:spPr>
      </p:pic>
      <p:pic>
        <p:nvPicPr>
          <p:cNvPr id="17" name="Image 16">
            <a:extLst>
              <a:ext uri="{FF2B5EF4-FFF2-40B4-BE49-F238E27FC236}">
                <a16:creationId xmlns:a16="http://schemas.microsoft.com/office/drawing/2014/main" id="{FB4E9BE2-7FF5-438C-A4D9-DB3B23E2343D}"/>
              </a:ext>
            </a:extLst>
          </p:cNvPr>
          <p:cNvPicPr>
            <a:picLocks noChangeAspect="1"/>
          </p:cNvPicPr>
          <p:nvPr/>
        </p:nvPicPr>
        <p:blipFill>
          <a:blip r:embed="rId7"/>
          <a:stretch>
            <a:fillRect/>
          </a:stretch>
        </p:blipFill>
        <p:spPr>
          <a:xfrm>
            <a:off x="1497736" y="4254412"/>
            <a:ext cx="839190" cy="1080000"/>
          </a:xfrm>
          <a:prstGeom prst="rect">
            <a:avLst/>
          </a:prstGeom>
        </p:spPr>
      </p:pic>
      <p:pic>
        <p:nvPicPr>
          <p:cNvPr id="18" name="Image 17">
            <a:extLst>
              <a:ext uri="{FF2B5EF4-FFF2-40B4-BE49-F238E27FC236}">
                <a16:creationId xmlns:a16="http://schemas.microsoft.com/office/drawing/2014/main" id="{3827A19B-39EA-48F8-A48B-5B5CAEEDC1CE}"/>
              </a:ext>
            </a:extLst>
          </p:cNvPr>
          <p:cNvPicPr>
            <a:picLocks noChangeAspect="1"/>
          </p:cNvPicPr>
          <p:nvPr/>
        </p:nvPicPr>
        <p:blipFill>
          <a:blip r:embed="rId7"/>
          <a:stretch>
            <a:fillRect/>
          </a:stretch>
        </p:blipFill>
        <p:spPr>
          <a:xfrm>
            <a:off x="9418109" y="4381624"/>
            <a:ext cx="839190" cy="1080000"/>
          </a:xfrm>
          <a:prstGeom prst="rect">
            <a:avLst/>
          </a:prstGeom>
        </p:spPr>
      </p:pic>
      <p:pic>
        <p:nvPicPr>
          <p:cNvPr id="19" name="Image 18">
            <a:extLst>
              <a:ext uri="{FF2B5EF4-FFF2-40B4-BE49-F238E27FC236}">
                <a16:creationId xmlns:a16="http://schemas.microsoft.com/office/drawing/2014/main" id="{3E010D85-D13C-44FB-A820-534226352BA6}"/>
              </a:ext>
            </a:extLst>
          </p:cNvPr>
          <p:cNvPicPr>
            <a:picLocks noChangeAspect="1"/>
          </p:cNvPicPr>
          <p:nvPr/>
        </p:nvPicPr>
        <p:blipFill rotWithShape="1">
          <a:blip r:embed="rId8"/>
          <a:srcRect l="5927" t="1974"/>
          <a:stretch/>
        </p:blipFill>
        <p:spPr>
          <a:xfrm>
            <a:off x="3905867" y="1191290"/>
            <a:ext cx="840536" cy="1080000"/>
          </a:xfrm>
          <a:prstGeom prst="rect">
            <a:avLst/>
          </a:prstGeom>
        </p:spPr>
      </p:pic>
      <p:pic>
        <p:nvPicPr>
          <p:cNvPr id="20" name="Image 19">
            <a:extLst>
              <a:ext uri="{FF2B5EF4-FFF2-40B4-BE49-F238E27FC236}">
                <a16:creationId xmlns:a16="http://schemas.microsoft.com/office/drawing/2014/main" id="{0DB2D9E4-A03E-4738-BE16-71D8430871CC}"/>
              </a:ext>
            </a:extLst>
          </p:cNvPr>
          <p:cNvPicPr>
            <a:picLocks noChangeAspect="1"/>
          </p:cNvPicPr>
          <p:nvPr/>
        </p:nvPicPr>
        <p:blipFill rotWithShape="1">
          <a:blip r:embed="rId8"/>
          <a:srcRect l="5927" t="1974"/>
          <a:stretch/>
        </p:blipFill>
        <p:spPr>
          <a:xfrm>
            <a:off x="6449160" y="1237330"/>
            <a:ext cx="840536" cy="1080000"/>
          </a:xfrm>
          <a:prstGeom prst="rect">
            <a:avLst/>
          </a:prstGeom>
        </p:spPr>
      </p:pic>
    </p:spTree>
    <p:extLst>
      <p:ext uri="{BB962C8B-B14F-4D97-AF65-F5344CB8AC3E}">
        <p14:creationId xmlns:p14="http://schemas.microsoft.com/office/powerpoint/2010/main" val="3072952108"/>
      </p:ext>
    </p:extLst>
  </p:cSld>
  <p:clrMapOvr>
    <a:masterClrMapping/>
  </p:clrMapOvr>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emplate>Retrospect</Template>
  <TotalTime>222</TotalTime>
  <Words>1092</Words>
  <Application>Microsoft Office PowerPoint</Application>
  <PresentationFormat>Grand écran</PresentationFormat>
  <Paragraphs>118</Paragraphs>
  <Slides>20</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Arial</vt:lpstr>
      <vt:lpstr>Calibri</vt:lpstr>
      <vt:lpstr>Calibri Light</vt:lpstr>
      <vt:lpstr>Times New Roman</vt:lpstr>
      <vt:lpstr>Verdana</vt:lpstr>
      <vt:lpstr>Wingdings</vt:lpstr>
      <vt:lpstr>Rétrospective</vt:lpstr>
      <vt:lpstr>La programmation en maternelle</vt:lpstr>
      <vt:lpstr>Présentation PowerPoint</vt:lpstr>
      <vt:lpstr>Évaluation diagnostique(MS/GS):  avance, recule, tourne, à droite, à gauche</vt:lpstr>
      <vt:lpstr>Présentation PowerPoint</vt:lpstr>
      <vt:lpstr>Introduire le vocabulaire         (PS/MS)</vt:lpstr>
      <vt:lpstr>Présentation PowerPoint</vt:lpstr>
      <vt:lpstr>Séance 2: découverte du robot comprendre l’effet des différentes fonctions de la Bluebot</vt:lpstr>
      <vt:lpstr>Présentation PowerPoint</vt:lpstr>
      <vt:lpstr>Présentation PowerPoint</vt:lpstr>
      <vt:lpstr>Présentation PowerPoint</vt:lpstr>
      <vt:lpstr>Présentation PowerPoint</vt:lpstr>
      <vt:lpstr>Séance 3:</vt:lpstr>
      <vt:lpstr>Présentation PowerPoint</vt:lpstr>
      <vt:lpstr>Présentation PowerPoint</vt:lpstr>
      <vt:lpstr>Séance 4</vt:lpstr>
      <vt:lpstr>Séance 5: découverte d’un autre robot THYMIO</vt:lpstr>
      <vt:lpstr>Séance 6: par binômes, faire faire un parcours à Thymio,  pour qu’il emmène une étiquette syllabe à l’arrivée.</vt:lpstr>
      <vt:lpstr>Présentation PowerPoint</vt:lpstr>
      <vt:lpstr>Les étiquettes-syllabes sont décrochées des Thymio  lorsqu’ils sont arrivés.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programmation en maternelle</dc:title>
  <dc:creator>gwena</dc:creator>
  <cp:lastModifiedBy>Herve Lavot</cp:lastModifiedBy>
  <cp:revision>19</cp:revision>
  <dcterms:created xsi:type="dcterms:W3CDTF">2022-05-25T13:11:26Z</dcterms:created>
  <dcterms:modified xsi:type="dcterms:W3CDTF">2022-08-17T16:40:29Z</dcterms:modified>
</cp:coreProperties>
</file>